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132" r:id="rId2"/>
    <p:sldId id="2134" r:id="rId3"/>
    <p:sldId id="2135" r:id="rId4"/>
    <p:sldId id="2136" r:id="rId5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106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33BE-9BF0-4F8F-9D28-2A4379643B2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C9A05-8833-42EB-AC78-57EAE04D2B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079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2813" y="1330325"/>
            <a:ext cx="4789487" cy="35925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7C0E2-920A-4FC1-8BA5-82DF5EE5D27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9680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2813" y="1330325"/>
            <a:ext cx="4789487" cy="35925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7C0E2-920A-4FC1-8BA5-82DF5EE5D27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01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2813" y="1330325"/>
            <a:ext cx="4789487" cy="35925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7C0E2-920A-4FC1-8BA5-82DF5EE5D27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0083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2813" y="1330325"/>
            <a:ext cx="4789487" cy="35925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7C0E2-920A-4FC1-8BA5-82DF5EE5D27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4637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8322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7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869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883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664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6836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853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557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400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370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D7E4B-2B8E-4770-A7D9-E839F95BD0F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09E89-FC05-4998-B3CC-7B9D7F7F15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946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okinawastory.jp/voice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653E18-1F2F-4B50-B36D-4FD2CD5EC9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736" y="109446"/>
            <a:ext cx="6617214" cy="524151"/>
          </a:xfrm>
        </p:spPr>
        <p:txBody>
          <a:bodyPr anchor="ctr">
            <a:normAutofit/>
          </a:bodyPr>
          <a:lstStyle/>
          <a:p>
            <a:pPr algn="l"/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◯◯県立　□□高等学校　（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1/2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ページ）</a:t>
            </a: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568E13E5-D4C8-094E-A1B1-E5819C1E710C}"/>
              </a:ext>
            </a:extLst>
          </p:cNvPr>
          <p:cNvCxnSpPr>
            <a:cxnSpLocks/>
          </p:cNvCxnSpPr>
          <p:nvPr/>
        </p:nvCxnSpPr>
        <p:spPr>
          <a:xfrm flipV="1">
            <a:off x="184399" y="729175"/>
            <a:ext cx="8775203" cy="0"/>
          </a:xfrm>
          <a:prstGeom prst="line">
            <a:avLst/>
          </a:prstGeom>
          <a:ln w="76200">
            <a:solidFill>
              <a:srgbClr val="B3AB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0DF2CB6F-C7D7-5A41-8F4B-2C2EF3D95DD0}"/>
              </a:ext>
            </a:extLst>
          </p:cNvPr>
          <p:cNvCxnSpPr>
            <a:cxnSpLocks/>
          </p:cNvCxnSpPr>
          <p:nvPr/>
        </p:nvCxnSpPr>
        <p:spPr>
          <a:xfrm flipV="1">
            <a:off x="184399" y="6374493"/>
            <a:ext cx="8775203" cy="0"/>
          </a:xfrm>
          <a:prstGeom prst="line">
            <a:avLst/>
          </a:prstGeom>
          <a:ln w="76200">
            <a:solidFill>
              <a:srgbClr val="B3AB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0CD64A-D7E4-D173-DDE3-AA5C5AC20848}"/>
              </a:ext>
            </a:extLst>
          </p:cNvPr>
          <p:cNvSpPr/>
          <p:nvPr/>
        </p:nvSpPr>
        <p:spPr>
          <a:xfrm>
            <a:off x="6286500" y="1126141"/>
            <a:ext cx="2635764" cy="15810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/>
              <a:t>画像</a:t>
            </a:r>
            <a:r>
              <a:rPr kumimoji="1" lang="en-US" altLang="ja-JP" sz="2000" dirty="0"/>
              <a:t>2</a:t>
            </a:r>
            <a:endParaRPr kumimoji="1" lang="ja-JP" altLang="en-US" sz="2000" dirty="0"/>
          </a:p>
        </p:txBody>
      </p:sp>
      <p:sp>
        <p:nvSpPr>
          <p:cNvPr id="5" name="四角形: 1 つの角を切り取る 4">
            <a:extLst>
              <a:ext uri="{FF2B5EF4-FFF2-40B4-BE49-F238E27FC236}">
                <a16:creationId xmlns:a16="http://schemas.microsoft.com/office/drawing/2014/main" id="{EB331BAE-0824-F7EB-B8DA-1159458A8114}"/>
              </a:ext>
            </a:extLst>
          </p:cNvPr>
          <p:cNvSpPr/>
          <p:nvPr/>
        </p:nvSpPr>
        <p:spPr>
          <a:xfrm>
            <a:off x="7095354" y="133677"/>
            <a:ext cx="1426346" cy="475307"/>
          </a:xfrm>
          <a:prstGeom prst="snip1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B7BA8FA-E4A2-6C71-B78A-952AF35338D8}"/>
              </a:ext>
            </a:extLst>
          </p:cNvPr>
          <p:cNvSpPr txBox="1"/>
          <p:nvPr/>
        </p:nvSpPr>
        <p:spPr>
          <a:xfrm>
            <a:off x="221736" y="3559846"/>
            <a:ext cx="135941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1</a:t>
            </a:r>
            <a:r>
              <a:rPr kumimoji="1" lang="ja-JP" altLang="en-US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月に</a:t>
            </a:r>
            <a:endParaRPr kumimoji="1" lang="en-US" altLang="ja-JP" sz="14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kumimoji="1" lang="ja-JP" altLang="en-US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実施してみて</a:t>
            </a:r>
            <a:endParaRPr kumimoji="1" lang="en-US" altLang="ja-JP" sz="14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1526336-3966-0776-C34B-989455F378A8}"/>
              </a:ext>
            </a:extLst>
          </p:cNvPr>
          <p:cNvSpPr txBox="1"/>
          <p:nvPr/>
        </p:nvSpPr>
        <p:spPr>
          <a:xfrm>
            <a:off x="221735" y="5237935"/>
            <a:ext cx="1431617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C000"/>
                </a:solidFill>
              </a:rPr>
              <a:t>体験プログラムの感想</a:t>
            </a:r>
          </a:p>
        </p:txBody>
      </p:sp>
      <p:sp>
        <p:nvSpPr>
          <p:cNvPr id="4" name="吹き出し: 四角形 3">
            <a:extLst>
              <a:ext uri="{FF2B5EF4-FFF2-40B4-BE49-F238E27FC236}">
                <a16:creationId xmlns:a16="http://schemas.microsoft.com/office/drawing/2014/main" id="{D68440A3-8E8E-95D0-7524-5BD3CB192180}"/>
              </a:ext>
            </a:extLst>
          </p:cNvPr>
          <p:cNvSpPr/>
          <p:nvPr/>
        </p:nvSpPr>
        <p:spPr>
          <a:xfrm>
            <a:off x="-2930623" y="1115347"/>
            <a:ext cx="2814177" cy="647489"/>
          </a:xfrm>
          <a:prstGeom prst="wedgeRectCallout">
            <a:avLst>
              <a:gd name="adj1" fmla="val 65682"/>
              <a:gd name="adj2" fmla="val -814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300" dirty="0"/>
              <a:t>【</a:t>
            </a:r>
            <a:r>
              <a:rPr kumimoji="1" lang="ja-JP" altLang="en-US" sz="1300" dirty="0"/>
              <a:t>基本情報</a:t>
            </a:r>
            <a:r>
              <a:rPr kumimoji="1" lang="en-US" altLang="ja-JP" sz="1300" dirty="0"/>
              <a:t>】</a:t>
            </a:r>
          </a:p>
          <a:p>
            <a:r>
              <a:rPr kumimoji="1" lang="ja-JP" altLang="en-US" sz="1300" dirty="0"/>
              <a:t>フォント：</a:t>
            </a:r>
            <a:r>
              <a:rPr kumimoji="1" lang="en-US" altLang="ja-JP" sz="1300" dirty="0"/>
              <a:t>BIZ</a:t>
            </a:r>
            <a:r>
              <a:rPr kumimoji="1" lang="ja-JP" altLang="en-US" sz="1300" dirty="0"/>
              <a:t>　</a:t>
            </a:r>
            <a:r>
              <a:rPr kumimoji="1" lang="en-US" altLang="ja-JP" sz="1300" dirty="0"/>
              <a:t>UDP</a:t>
            </a:r>
            <a:r>
              <a:rPr kumimoji="1" lang="ja-JP" altLang="en-US" sz="1300" dirty="0"/>
              <a:t>ゴシック</a:t>
            </a:r>
            <a:r>
              <a:rPr kumimoji="1" lang="en-US" altLang="ja-JP" sz="1300" dirty="0"/>
              <a:t>11pt</a:t>
            </a:r>
          </a:p>
        </p:txBody>
      </p:sp>
      <p:sp>
        <p:nvSpPr>
          <p:cNvPr id="9" name="吹き出し: 四角形 8">
            <a:extLst>
              <a:ext uri="{FF2B5EF4-FFF2-40B4-BE49-F238E27FC236}">
                <a16:creationId xmlns:a16="http://schemas.microsoft.com/office/drawing/2014/main" id="{77832CBD-BD93-E654-EBD5-C2B147623F69}"/>
              </a:ext>
            </a:extLst>
          </p:cNvPr>
          <p:cNvSpPr/>
          <p:nvPr/>
        </p:nvSpPr>
        <p:spPr>
          <a:xfrm>
            <a:off x="-2840596" y="-325511"/>
            <a:ext cx="2724150" cy="737729"/>
          </a:xfrm>
          <a:prstGeom prst="wedgeRectCallout">
            <a:avLst>
              <a:gd name="adj1" fmla="val 67034"/>
              <a:gd name="adj2" fmla="val 45294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300" dirty="0"/>
              <a:t>【</a:t>
            </a:r>
            <a:r>
              <a:rPr kumimoji="1" lang="ja-JP" altLang="en-US" sz="1300" dirty="0"/>
              <a:t>学校名</a:t>
            </a:r>
            <a:r>
              <a:rPr kumimoji="1" lang="en-US" altLang="ja-JP" sz="1300" dirty="0"/>
              <a:t>】</a:t>
            </a:r>
          </a:p>
          <a:p>
            <a:r>
              <a:rPr kumimoji="1" lang="ja-JP" altLang="en-US" sz="1300" dirty="0"/>
              <a:t>フォント：</a:t>
            </a:r>
            <a:r>
              <a:rPr kumimoji="1" lang="en-US" altLang="ja-JP" sz="1300" dirty="0"/>
              <a:t>BIZ</a:t>
            </a:r>
            <a:r>
              <a:rPr kumimoji="1" lang="ja-JP" altLang="en-US" sz="1300" dirty="0"/>
              <a:t>　</a:t>
            </a:r>
            <a:r>
              <a:rPr kumimoji="1" lang="en-US" altLang="ja-JP" sz="1300" dirty="0"/>
              <a:t>UDP</a:t>
            </a:r>
            <a:r>
              <a:rPr kumimoji="1" lang="ja-JP" altLang="en-US" sz="1300" dirty="0"/>
              <a:t>ゴシック</a:t>
            </a:r>
            <a:r>
              <a:rPr kumimoji="1" lang="en-US" altLang="ja-JP" sz="1300" dirty="0"/>
              <a:t>28pt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B4F15C6-5076-D22E-3629-0536A2CADB3F}"/>
              </a:ext>
            </a:extLst>
          </p:cNvPr>
          <p:cNvSpPr txBox="1"/>
          <p:nvPr/>
        </p:nvSpPr>
        <p:spPr>
          <a:xfrm>
            <a:off x="1704975" y="3083110"/>
            <a:ext cx="4501646" cy="148550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norm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混雑期である</a:t>
            </a:r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月と違って・・・</a:t>
            </a:r>
          </a:p>
        </p:txBody>
      </p:sp>
      <p:sp>
        <p:nvSpPr>
          <p:cNvPr id="22" name="吹き出し: 四角形 21">
            <a:extLst>
              <a:ext uri="{FF2B5EF4-FFF2-40B4-BE49-F238E27FC236}">
                <a16:creationId xmlns:a16="http://schemas.microsoft.com/office/drawing/2014/main" id="{F0A00BED-8EDF-8921-2E67-09BB00A0FA07}"/>
              </a:ext>
            </a:extLst>
          </p:cNvPr>
          <p:cNvSpPr/>
          <p:nvPr/>
        </p:nvSpPr>
        <p:spPr>
          <a:xfrm>
            <a:off x="-2930623" y="3559847"/>
            <a:ext cx="2818174" cy="1402168"/>
          </a:xfrm>
          <a:prstGeom prst="wedgeRectCallout">
            <a:avLst>
              <a:gd name="adj1" fmla="val 83146"/>
              <a:gd name="adj2" fmla="val 253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300" dirty="0"/>
              <a:t>【</a:t>
            </a:r>
            <a:r>
              <a:rPr kumimoji="1" lang="ja-JP" altLang="en-US" sz="1300" dirty="0"/>
              <a:t>支援事業を経ての感想</a:t>
            </a:r>
            <a:r>
              <a:rPr kumimoji="1" lang="en-US" altLang="ja-JP" sz="1300" dirty="0"/>
              <a:t>】</a:t>
            </a:r>
          </a:p>
          <a:p>
            <a:pPr marL="180975" indent="-180975"/>
            <a:r>
              <a:rPr kumimoji="1" lang="ja-JP" altLang="en-US" sz="1300" dirty="0"/>
              <a:t>・</a:t>
            </a:r>
            <a:r>
              <a:rPr kumimoji="1" lang="en-US" altLang="ja-JP" sz="1300" dirty="0"/>
              <a:t>1</a:t>
            </a:r>
            <a:r>
              <a:rPr kumimoji="1" lang="ja-JP" altLang="en-US" sz="1300" dirty="0"/>
              <a:t>月に実施してみての内容と体験プログラムの感想分けて記入</a:t>
            </a:r>
            <a:endParaRPr kumimoji="1" lang="en-US" altLang="ja-JP" sz="1300" dirty="0"/>
          </a:p>
          <a:p>
            <a:pPr marL="180975" indent="-180975"/>
            <a:r>
              <a:rPr kumimoji="1" lang="ja-JP" altLang="en-US" sz="1300" dirty="0"/>
              <a:t>・</a:t>
            </a:r>
            <a:r>
              <a:rPr kumimoji="1" lang="ja-JP" altLang="en-US" sz="1200" dirty="0"/>
              <a:t>先生目線、生徒さん目線での感想をお願いします。</a:t>
            </a:r>
            <a:endParaRPr kumimoji="1" lang="en-US" altLang="ja-JP" sz="1200" dirty="0"/>
          </a:p>
          <a:p>
            <a:pPr marL="180975" indent="-180975"/>
            <a:r>
              <a:rPr kumimoji="1" lang="ja-JP" altLang="en-US" sz="1300" dirty="0"/>
              <a:t>フォント：</a:t>
            </a:r>
            <a:r>
              <a:rPr kumimoji="1" lang="en-US" altLang="ja-JP" sz="1300" dirty="0"/>
              <a:t> BIZ</a:t>
            </a:r>
            <a:r>
              <a:rPr kumimoji="1" lang="ja-JP" altLang="en-US" sz="1300" dirty="0"/>
              <a:t>　</a:t>
            </a:r>
            <a:r>
              <a:rPr kumimoji="1" lang="en-US" altLang="ja-JP" sz="1300" dirty="0"/>
              <a:t>UDP</a:t>
            </a:r>
            <a:r>
              <a:rPr kumimoji="1" lang="ja-JP" altLang="en-US" sz="1300" dirty="0"/>
              <a:t>ゴシック</a:t>
            </a:r>
            <a:r>
              <a:rPr kumimoji="1" lang="en-US" altLang="ja-JP" sz="1300" dirty="0"/>
              <a:t>10pt</a:t>
            </a: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1C1B006E-A6BA-8B99-8310-88A1EA1DC43D}"/>
              </a:ext>
            </a:extLst>
          </p:cNvPr>
          <p:cNvGrpSpPr/>
          <p:nvPr/>
        </p:nvGrpSpPr>
        <p:grpSpPr>
          <a:xfrm>
            <a:off x="221736" y="865220"/>
            <a:ext cx="3269242" cy="2115787"/>
            <a:chOff x="222026" y="4887546"/>
            <a:chExt cx="3111724" cy="2115787"/>
          </a:xfrm>
        </p:grpSpPr>
        <p:sp>
          <p:nvSpPr>
            <p:cNvPr id="26" name="正方形/長方形 42">
              <a:extLst>
                <a:ext uri="{FF2B5EF4-FFF2-40B4-BE49-F238E27FC236}">
                  <a16:creationId xmlns:a16="http://schemas.microsoft.com/office/drawing/2014/main" id="{4E5BC8D0-36B8-4760-AC00-5AA61CF68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50" y="5218650"/>
              <a:ext cx="3003990" cy="173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1pPr>
              <a:lvl2pPr marL="742950" indent="-285750"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2pPr>
              <a:lvl3pPr marL="1143000" indent="-228600"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3pPr>
              <a:lvl4pPr marL="1600200" indent="-228600"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4pPr>
              <a:lvl5pPr marL="2057400" indent="-228600"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参加人数：</a:t>
              </a:r>
              <a:r>
                <a:rPr lang="en-US" altLang="ja-JP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100</a:t>
              </a:r>
              <a:r>
                <a:rPr lang="ja-JP" altLang="en-US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名</a:t>
              </a:r>
              <a:endPara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実施期間：</a:t>
              </a:r>
              <a:r>
                <a:rPr lang="en-US" altLang="ja-JP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1/8</a:t>
              </a:r>
              <a:r>
                <a:rPr lang="ja-JP" altLang="en-US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～</a:t>
              </a:r>
              <a:r>
                <a:rPr lang="en-US" altLang="ja-JP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1/11</a:t>
              </a:r>
              <a:endPara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沖縄での実施：</a:t>
              </a:r>
              <a:r>
                <a:rPr lang="ja-JP" altLang="en-US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＊＊回目</a:t>
              </a:r>
              <a:endPara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支援事業で追加した体験プログラム：</a:t>
              </a:r>
              <a:endParaRPr lang="en-US" altLang="ja-JP" sz="1100" u="sng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・ 本格うたサンシン</a:t>
              </a:r>
              <a:r>
                <a:rPr lang="en-US" altLang="ja-JP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(</a:t>
              </a:r>
              <a:r>
                <a:rPr lang="ja-JP" altLang="en-US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三線</a:t>
              </a:r>
              <a:r>
                <a:rPr lang="en-US" altLang="ja-JP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)</a:t>
              </a:r>
              <a:r>
                <a:rPr lang="ja-JP" altLang="en-US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講座</a:t>
              </a:r>
              <a:endPara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バスガイドの追加：＊名</a:t>
              </a:r>
              <a:endParaRPr lang="en-US" altLang="ja-JP" sz="1100" u="sng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・</a:t>
              </a:r>
              <a:endPara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</p:txBody>
        </p:sp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E668A001-37FC-0903-5C82-321A5834A2AB}"/>
                </a:ext>
              </a:extLst>
            </p:cNvPr>
            <p:cNvGrpSpPr/>
            <p:nvPr/>
          </p:nvGrpSpPr>
          <p:grpSpPr>
            <a:xfrm>
              <a:off x="222026" y="4887546"/>
              <a:ext cx="3111724" cy="2115787"/>
              <a:chOff x="222025" y="4887546"/>
              <a:chExt cx="7242031" cy="2115787"/>
            </a:xfrm>
          </p:grpSpPr>
          <p:sp>
            <p:nvSpPr>
              <p:cNvPr id="10" name="四角形: 角を丸くする 9">
                <a:extLst>
                  <a:ext uri="{FF2B5EF4-FFF2-40B4-BE49-F238E27FC236}">
                    <a16:creationId xmlns:a16="http://schemas.microsoft.com/office/drawing/2014/main" id="{BB02B6C8-75DE-C9EC-0F8F-F3956BB4ECBE}"/>
                  </a:ext>
                </a:extLst>
              </p:cNvPr>
              <p:cNvSpPr/>
              <p:nvPr/>
            </p:nvSpPr>
            <p:spPr>
              <a:xfrm>
                <a:off x="222025" y="4887546"/>
                <a:ext cx="7242031" cy="2115787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正方形/長方形 42">
                <a:extLst>
                  <a:ext uri="{FF2B5EF4-FFF2-40B4-BE49-F238E27FC236}">
                    <a16:creationId xmlns:a16="http://schemas.microsoft.com/office/drawing/2014/main" id="{B6EC4595-4C49-342A-4F1C-E312AAF1B6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613" y="4953244"/>
                <a:ext cx="1850075" cy="261610"/>
              </a:xfrm>
              <a:prstGeom prst="rect">
                <a:avLst/>
              </a:prstGeom>
              <a:noFill/>
              <a:ln w="254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1pPr>
                <a:lvl2pPr marL="742950" indent="-285750"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2pPr>
                <a:lvl3pPr marL="1143000" indent="-228600"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3pPr>
                <a:lvl4pPr marL="1600200" indent="-228600"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4pPr>
                <a:lvl5pPr marL="2057400" indent="-228600"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ja-JP" altLang="en-US" sz="1100" dirty="0">
                    <a:solidFill>
                      <a:srgbClr val="000000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Meiryo UI" panose="020B0604030504040204" pitchFamily="50" charset="-128"/>
                  </a:rPr>
                  <a:t>基本情報</a:t>
                </a:r>
                <a:endParaRPr lang="en-US" altLang="ja-JP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endParaRPr>
              </a:p>
            </p:txBody>
          </p:sp>
        </p:grpSp>
      </p:grp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37C141B-9464-52AB-A60A-07ED9848C9CC}"/>
              </a:ext>
            </a:extLst>
          </p:cNvPr>
          <p:cNvSpPr/>
          <p:nvPr/>
        </p:nvSpPr>
        <p:spPr>
          <a:xfrm>
            <a:off x="3570857" y="1132575"/>
            <a:ext cx="2635764" cy="15810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/>
              <a:t>画像</a:t>
            </a:r>
            <a:r>
              <a:rPr kumimoji="1" lang="en-US" altLang="ja-JP" sz="2000" dirty="0"/>
              <a:t>1</a:t>
            </a:r>
            <a:endParaRPr kumimoji="1" lang="ja-JP" altLang="en-US" sz="2000" dirty="0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88F859E-1E69-4331-C9C1-BDBBD0238713}"/>
              </a:ext>
            </a:extLst>
          </p:cNvPr>
          <p:cNvSpPr/>
          <p:nvPr/>
        </p:nvSpPr>
        <p:spPr>
          <a:xfrm>
            <a:off x="6286500" y="2987771"/>
            <a:ext cx="2635764" cy="15810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/>
              <a:t>画像</a:t>
            </a:r>
            <a:r>
              <a:rPr kumimoji="1" lang="en-US" altLang="ja-JP" sz="2000" dirty="0"/>
              <a:t>3</a:t>
            </a:r>
            <a:endParaRPr kumimoji="1" lang="ja-JP" altLang="en-US" sz="2000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9BB98AF0-1DD8-5089-DF07-2C9C16417158}"/>
              </a:ext>
            </a:extLst>
          </p:cNvPr>
          <p:cNvSpPr txBox="1"/>
          <p:nvPr/>
        </p:nvSpPr>
        <p:spPr>
          <a:xfrm>
            <a:off x="1704975" y="4756793"/>
            <a:ext cx="7217289" cy="148550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norm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・体験プログラム名：本格うたサンシン</a:t>
            </a:r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三線</a:t>
            </a:r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講座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spcAft>
                <a:spcPts val="600"/>
              </a:spcAft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日目にお世話になった＊＊＊＊では・・・・・・・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吹き出し: 四角形 20">
            <a:extLst>
              <a:ext uri="{FF2B5EF4-FFF2-40B4-BE49-F238E27FC236}">
                <a16:creationId xmlns:a16="http://schemas.microsoft.com/office/drawing/2014/main" id="{65D17BB0-181E-C84F-0FF5-393FEBAA0195}"/>
              </a:ext>
            </a:extLst>
          </p:cNvPr>
          <p:cNvSpPr/>
          <p:nvPr/>
        </p:nvSpPr>
        <p:spPr>
          <a:xfrm>
            <a:off x="5032843" y="2093743"/>
            <a:ext cx="3335161" cy="938316"/>
          </a:xfrm>
          <a:prstGeom prst="wedgeRectCallout">
            <a:avLst>
              <a:gd name="adj1" fmla="val -14189"/>
              <a:gd name="adj2" fmla="val -8282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300" dirty="0"/>
              <a:t>【</a:t>
            </a:r>
            <a:r>
              <a:rPr kumimoji="1" lang="ja-JP" altLang="en-US" sz="1300" dirty="0"/>
              <a:t>画像</a:t>
            </a:r>
            <a:r>
              <a:rPr kumimoji="1" lang="en-US" altLang="ja-JP" sz="1300" dirty="0"/>
              <a:t>】</a:t>
            </a:r>
          </a:p>
          <a:p>
            <a:r>
              <a:rPr kumimoji="1" lang="ja-JP" altLang="en-US" sz="1300" dirty="0"/>
              <a:t>・枚数は</a:t>
            </a:r>
            <a:r>
              <a:rPr kumimoji="1" lang="en-US" altLang="ja-JP" sz="1300" b="1" dirty="0">
                <a:solidFill>
                  <a:srgbClr val="FF0000"/>
                </a:solidFill>
              </a:rPr>
              <a:t>2</a:t>
            </a:r>
            <a:r>
              <a:rPr kumimoji="1" lang="ja-JP" altLang="en-US" sz="1300" b="1" dirty="0">
                <a:solidFill>
                  <a:srgbClr val="FF0000"/>
                </a:solidFill>
              </a:rPr>
              <a:t>～</a:t>
            </a:r>
            <a:r>
              <a:rPr kumimoji="1" lang="en-US" altLang="ja-JP" sz="1300" b="1" dirty="0">
                <a:solidFill>
                  <a:srgbClr val="FF0000"/>
                </a:solidFill>
              </a:rPr>
              <a:t>3</a:t>
            </a:r>
            <a:r>
              <a:rPr kumimoji="1" lang="ja-JP" altLang="en-US" sz="1300" b="1" dirty="0">
                <a:solidFill>
                  <a:srgbClr val="FF0000"/>
                </a:solidFill>
              </a:rPr>
              <a:t>枚ほど</a:t>
            </a:r>
            <a:endParaRPr kumimoji="1" lang="en-US" altLang="ja-JP" sz="1300" dirty="0"/>
          </a:p>
          <a:p>
            <a:pPr marL="180975" indent="-180975"/>
            <a:r>
              <a:rPr kumimoji="1" lang="ja-JP" altLang="en-US" sz="1300" dirty="0"/>
              <a:t>・できるだけ参加者の顔が判別できない</a:t>
            </a:r>
            <a:br>
              <a:rPr kumimoji="1" lang="en-US" altLang="ja-JP" sz="1300" dirty="0"/>
            </a:br>
            <a:r>
              <a:rPr kumimoji="1" lang="ja-JP" altLang="en-US" sz="1300" dirty="0"/>
              <a:t>ものが望ましいです。</a:t>
            </a:r>
            <a:endParaRPr kumimoji="1" lang="en-US" altLang="ja-JP" sz="1300" dirty="0"/>
          </a:p>
        </p:txBody>
      </p:sp>
    </p:spTree>
    <p:extLst>
      <p:ext uri="{BB962C8B-B14F-4D97-AF65-F5344CB8AC3E}">
        <p14:creationId xmlns:p14="http://schemas.microsoft.com/office/powerpoint/2010/main" val="2264088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653E18-1F2F-4B50-B36D-4FD2CD5EC9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736" y="109446"/>
            <a:ext cx="6617214" cy="524151"/>
          </a:xfrm>
        </p:spPr>
        <p:txBody>
          <a:bodyPr anchor="ctr">
            <a:normAutofit/>
          </a:bodyPr>
          <a:lstStyle/>
          <a:p>
            <a:pPr algn="l"/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◯◯県立　□□高等学校　（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2/2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ページ）</a:t>
            </a: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568E13E5-D4C8-094E-A1B1-E5819C1E710C}"/>
              </a:ext>
            </a:extLst>
          </p:cNvPr>
          <p:cNvCxnSpPr>
            <a:cxnSpLocks/>
          </p:cNvCxnSpPr>
          <p:nvPr/>
        </p:nvCxnSpPr>
        <p:spPr>
          <a:xfrm flipV="1">
            <a:off x="184399" y="729175"/>
            <a:ext cx="8775203" cy="0"/>
          </a:xfrm>
          <a:prstGeom prst="line">
            <a:avLst/>
          </a:prstGeom>
          <a:ln w="76200">
            <a:solidFill>
              <a:srgbClr val="B3AB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0DF2CB6F-C7D7-5A41-8F4B-2C2EF3D95DD0}"/>
              </a:ext>
            </a:extLst>
          </p:cNvPr>
          <p:cNvCxnSpPr>
            <a:cxnSpLocks/>
          </p:cNvCxnSpPr>
          <p:nvPr/>
        </p:nvCxnSpPr>
        <p:spPr>
          <a:xfrm flipV="1">
            <a:off x="184399" y="6719508"/>
            <a:ext cx="8775203" cy="0"/>
          </a:xfrm>
          <a:prstGeom prst="line">
            <a:avLst/>
          </a:prstGeom>
          <a:ln w="76200">
            <a:solidFill>
              <a:srgbClr val="B3AB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四角形: 1 つの角を切り取る 4">
            <a:extLst>
              <a:ext uri="{FF2B5EF4-FFF2-40B4-BE49-F238E27FC236}">
                <a16:creationId xmlns:a16="http://schemas.microsoft.com/office/drawing/2014/main" id="{EB331BAE-0824-F7EB-B8DA-1159458A8114}"/>
              </a:ext>
            </a:extLst>
          </p:cNvPr>
          <p:cNvSpPr/>
          <p:nvPr/>
        </p:nvSpPr>
        <p:spPr>
          <a:xfrm>
            <a:off x="7095354" y="133677"/>
            <a:ext cx="1426346" cy="475307"/>
          </a:xfrm>
          <a:prstGeom prst="snip1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B7BA8FA-E4A2-6C71-B78A-952AF35338D8}"/>
              </a:ext>
            </a:extLst>
          </p:cNvPr>
          <p:cNvSpPr txBox="1"/>
          <p:nvPr/>
        </p:nvSpPr>
        <p:spPr>
          <a:xfrm>
            <a:off x="149533" y="1057707"/>
            <a:ext cx="1431617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rPr>
              <a:t>沖縄を</a:t>
            </a:r>
            <a:endParaRPr kumimoji="1" lang="en-US" altLang="ja-JP" sz="14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tx1"/>
              </a:solidFill>
            </a:endParaRPr>
          </a:p>
          <a:p>
            <a:pPr algn="ctr"/>
            <a:r>
              <a:rPr kumimoji="1" lang="ja-JP" altLang="en-US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rPr>
              <a:t>選んだ理由</a:t>
            </a:r>
          </a:p>
        </p:txBody>
      </p:sp>
      <p:sp>
        <p:nvSpPr>
          <p:cNvPr id="9" name="吹き出し: 四角形 8">
            <a:extLst>
              <a:ext uri="{FF2B5EF4-FFF2-40B4-BE49-F238E27FC236}">
                <a16:creationId xmlns:a16="http://schemas.microsoft.com/office/drawing/2014/main" id="{77832CBD-BD93-E654-EBD5-C2B147623F69}"/>
              </a:ext>
            </a:extLst>
          </p:cNvPr>
          <p:cNvSpPr/>
          <p:nvPr/>
        </p:nvSpPr>
        <p:spPr>
          <a:xfrm>
            <a:off x="-2840596" y="-325511"/>
            <a:ext cx="2724150" cy="737729"/>
          </a:xfrm>
          <a:prstGeom prst="wedgeRectCallout">
            <a:avLst>
              <a:gd name="adj1" fmla="val 67034"/>
              <a:gd name="adj2" fmla="val 45294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300" dirty="0"/>
              <a:t>【</a:t>
            </a:r>
            <a:r>
              <a:rPr kumimoji="1" lang="ja-JP" altLang="en-US" sz="1300" dirty="0"/>
              <a:t>学校名</a:t>
            </a:r>
            <a:r>
              <a:rPr kumimoji="1" lang="en-US" altLang="ja-JP" sz="1300" dirty="0"/>
              <a:t>】</a:t>
            </a:r>
          </a:p>
          <a:p>
            <a:r>
              <a:rPr kumimoji="1" lang="ja-JP" altLang="en-US" sz="1300" dirty="0"/>
              <a:t>フォント：</a:t>
            </a:r>
            <a:r>
              <a:rPr kumimoji="1" lang="en-US" altLang="ja-JP" sz="1300" dirty="0"/>
              <a:t>BIZ</a:t>
            </a:r>
            <a:r>
              <a:rPr kumimoji="1" lang="ja-JP" altLang="en-US" sz="1300" dirty="0"/>
              <a:t>　</a:t>
            </a:r>
            <a:r>
              <a:rPr kumimoji="1" lang="en-US" altLang="ja-JP" sz="1300" dirty="0"/>
              <a:t>UDP</a:t>
            </a:r>
            <a:r>
              <a:rPr kumimoji="1" lang="ja-JP" altLang="en-US" sz="1300" dirty="0"/>
              <a:t>ゴシック</a:t>
            </a:r>
            <a:r>
              <a:rPr kumimoji="1" lang="en-US" altLang="ja-JP" sz="1300" dirty="0"/>
              <a:t>28pt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B4F15C6-5076-D22E-3629-0536A2CADB3F}"/>
              </a:ext>
            </a:extLst>
          </p:cNvPr>
          <p:cNvSpPr txBox="1"/>
          <p:nvPr/>
        </p:nvSpPr>
        <p:spPr>
          <a:xfrm>
            <a:off x="1704974" y="875278"/>
            <a:ext cx="7217289" cy="8878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normAutofit/>
          </a:bodyPr>
          <a:lstStyle/>
          <a:p>
            <a:pPr>
              <a:spcAft>
                <a:spcPts val="600"/>
              </a:spcAft>
            </a:pPr>
            <a:endParaRPr kumimoji="1" lang="ja-JP" altLang="en-US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吹き出し: 四角形 21">
            <a:extLst>
              <a:ext uri="{FF2B5EF4-FFF2-40B4-BE49-F238E27FC236}">
                <a16:creationId xmlns:a16="http://schemas.microsoft.com/office/drawing/2014/main" id="{F0A00BED-8EDF-8921-2E67-09BB00A0FA07}"/>
              </a:ext>
            </a:extLst>
          </p:cNvPr>
          <p:cNvSpPr/>
          <p:nvPr/>
        </p:nvSpPr>
        <p:spPr>
          <a:xfrm>
            <a:off x="-2840596" y="1188903"/>
            <a:ext cx="2818174" cy="419188"/>
          </a:xfrm>
          <a:prstGeom prst="wedgeRectCallout">
            <a:avLst>
              <a:gd name="adj1" fmla="val 70273"/>
              <a:gd name="adj2" fmla="val 10591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-180975"/>
            <a:r>
              <a:rPr kumimoji="1" lang="ja-JP" altLang="en-US" sz="1300" dirty="0"/>
              <a:t>フォント：</a:t>
            </a:r>
            <a:r>
              <a:rPr kumimoji="1" lang="en-US" altLang="ja-JP" sz="1300" dirty="0"/>
              <a:t> BIZ</a:t>
            </a:r>
            <a:r>
              <a:rPr kumimoji="1" lang="ja-JP" altLang="en-US" sz="1300" dirty="0"/>
              <a:t>　</a:t>
            </a:r>
            <a:r>
              <a:rPr kumimoji="1" lang="en-US" altLang="ja-JP" sz="1300" dirty="0"/>
              <a:t>UDP</a:t>
            </a:r>
            <a:r>
              <a:rPr kumimoji="1" lang="ja-JP" altLang="en-US" sz="1300" dirty="0"/>
              <a:t>ゴシック</a:t>
            </a:r>
            <a:r>
              <a:rPr kumimoji="1" lang="en-US" altLang="ja-JP" sz="1300" dirty="0"/>
              <a:t>10pt</a:t>
            </a: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D90BB033-0B45-60AF-A5DA-732E607E1240}"/>
              </a:ext>
            </a:extLst>
          </p:cNvPr>
          <p:cNvGrpSpPr/>
          <p:nvPr/>
        </p:nvGrpSpPr>
        <p:grpSpPr>
          <a:xfrm>
            <a:off x="149533" y="1998178"/>
            <a:ext cx="8772730" cy="887800"/>
            <a:chOff x="149533" y="2179009"/>
            <a:chExt cx="8772730" cy="887800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3FAEE7A6-1EBA-10C9-E664-6B668019AB74}"/>
                </a:ext>
              </a:extLst>
            </p:cNvPr>
            <p:cNvSpPr txBox="1"/>
            <p:nvPr/>
          </p:nvSpPr>
          <p:spPr>
            <a:xfrm>
              <a:off x="149533" y="2361299"/>
              <a:ext cx="1431617" cy="52322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旅行全体の</a:t>
              </a:r>
              <a:endParaRPr kumimoji="1" lang="en-US" altLang="ja-JP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endParaRPr>
            </a:p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振り返り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58FBE52C-6664-FE9A-19E6-9E27ED8C1F4F}"/>
                </a:ext>
              </a:extLst>
            </p:cNvPr>
            <p:cNvSpPr txBox="1"/>
            <p:nvPr/>
          </p:nvSpPr>
          <p:spPr>
            <a:xfrm>
              <a:off x="1704974" y="2179009"/>
              <a:ext cx="7217289" cy="8878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normAutofit/>
            </a:bodyPr>
            <a:lstStyle/>
            <a:p>
              <a:pPr>
                <a:spcAft>
                  <a:spcPts val="600"/>
                </a:spcAft>
              </a:pPr>
              <a:endPara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E4348805-AEE5-FA56-7F58-C4390652D20E}"/>
              </a:ext>
            </a:extLst>
          </p:cNvPr>
          <p:cNvGrpSpPr/>
          <p:nvPr/>
        </p:nvGrpSpPr>
        <p:grpSpPr>
          <a:xfrm>
            <a:off x="149533" y="3136792"/>
            <a:ext cx="8772730" cy="887800"/>
            <a:chOff x="149533" y="3486667"/>
            <a:chExt cx="8772730" cy="887800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F82F2FB-C26D-3540-EA9E-695BCF41F9E1}"/>
                </a:ext>
              </a:extLst>
            </p:cNvPr>
            <p:cNvSpPr txBox="1"/>
            <p:nvPr/>
          </p:nvSpPr>
          <p:spPr>
            <a:xfrm>
              <a:off x="149533" y="3666588"/>
              <a:ext cx="1431617" cy="52322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沖縄での</a:t>
              </a:r>
              <a:endParaRPr kumimoji="1" lang="en-US" altLang="ja-JP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endParaRPr>
            </a:p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生徒さんの様子</a:t>
              </a: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9F82766-2601-03EA-DC8B-1B2689B0F56D}"/>
                </a:ext>
              </a:extLst>
            </p:cNvPr>
            <p:cNvSpPr txBox="1"/>
            <p:nvPr/>
          </p:nvSpPr>
          <p:spPr>
            <a:xfrm>
              <a:off x="1704974" y="3486667"/>
              <a:ext cx="7217289" cy="8878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normAutofit/>
            </a:bodyPr>
            <a:lstStyle/>
            <a:p>
              <a:pPr>
                <a:spcAft>
                  <a:spcPts val="600"/>
                </a:spcAft>
              </a:pPr>
              <a:endPara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2ED007D-8E4D-D8ED-FA60-D07CC0D810AC}"/>
              </a:ext>
            </a:extLst>
          </p:cNvPr>
          <p:cNvGrpSpPr/>
          <p:nvPr/>
        </p:nvGrpSpPr>
        <p:grpSpPr>
          <a:xfrm>
            <a:off x="149533" y="4273042"/>
            <a:ext cx="8772730" cy="887800"/>
            <a:chOff x="149533" y="4794325"/>
            <a:chExt cx="8772730" cy="887800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9F6027E5-A4B7-5DBA-866B-43505EE21BBF}"/>
                </a:ext>
              </a:extLst>
            </p:cNvPr>
            <p:cNvSpPr txBox="1"/>
            <p:nvPr/>
          </p:nvSpPr>
          <p:spPr>
            <a:xfrm>
              <a:off x="149533" y="4976615"/>
              <a:ext cx="1431617" cy="52322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事前学習</a:t>
              </a:r>
              <a:endParaRPr kumimoji="1" lang="en-US" altLang="ja-JP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endParaRPr>
            </a:p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について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8C20631A-A802-CBCE-D89E-1B761DB35D90}"/>
                </a:ext>
              </a:extLst>
            </p:cNvPr>
            <p:cNvSpPr txBox="1"/>
            <p:nvPr/>
          </p:nvSpPr>
          <p:spPr>
            <a:xfrm>
              <a:off x="1704974" y="4794325"/>
              <a:ext cx="7217289" cy="8878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normAutofit/>
            </a:bodyPr>
            <a:lstStyle/>
            <a:p>
              <a:pPr>
                <a:spcAft>
                  <a:spcPts val="600"/>
                </a:spcAft>
              </a:pPr>
              <a:endPara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35D87AAE-42E3-8ABF-B085-D3B3315A409D}"/>
              </a:ext>
            </a:extLst>
          </p:cNvPr>
          <p:cNvGrpSpPr/>
          <p:nvPr/>
        </p:nvGrpSpPr>
        <p:grpSpPr>
          <a:xfrm>
            <a:off x="149533" y="5398598"/>
            <a:ext cx="8772730" cy="1200717"/>
            <a:chOff x="149533" y="5482949"/>
            <a:chExt cx="8772730" cy="1200717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0EC2F7CD-FC59-DB44-EF79-0F8BB98EF20C}"/>
                </a:ext>
              </a:extLst>
            </p:cNvPr>
            <p:cNvSpPr txBox="1"/>
            <p:nvPr/>
          </p:nvSpPr>
          <p:spPr>
            <a:xfrm>
              <a:off x="149533" y="5606253"/>
              <a:ext cx="1431617" cy="9541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今回の経験を</a:t>
              </a:r>
              <a:endParaRPr kumimoji="1" lang="en-US" altLang="ja-JP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endParaRPr>
            </a:p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生徒さんにどう生かしてもらいたいですか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5014527D-9A44-DA50-27A6-D81DDCE2FC79}"/>
                </a:ext>
              </a:extLst>
            </p:cNvPr>
            <p:cNvSpPr txBox="1"/>
            <p:nvPr/>
          </p:nvSpPr>
          <p:spPr>
            <a:xfrm>
              <a:off x="1704974" y="5482949"/>
              <a:ext cx="7217289" cy="1200717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normAutofit/>
            </a:bodyPr>
            <a:lstStyle/>
            <a:p>
              <a:pPr>
                <a:spcAft>
                  <a:spcPts val="600"/>
                </a:spcAft>
              </a:pPr>
              <a:endPara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7" name="吹き出し: 四角形 26">
            <a:extLst>
              <a:ext uri="{FF2B5EF4-FFF2-40B4-BE49-F238E27FC236}">
                <a16:creationId xmlns:a16="http://schemas.microsoft.com/office/drawing/2014/main" id="{8F88F282-BFD6-933E-7556-1A1A218F2A16}"/>
              </a:ext>
            </a:extLst>
          </p:cNvPr>
          <p:cNvSpPr/>
          <p:nvPr/>
        </p:nvSpPr>
        <p:spPr>
          <a:xfrm>
            <a:off x="2711304" y="2995039"/>
            <a:ext cx="5518478" cy="1749957"/>
          </a:xfrm>
          <a:prstGeom prst="wedgeRectCallout">
            <a:avLst>
              <a:gd name="adj1" fmla="val -14189"/>
              <a:gd name="adj2" fmla="val -8282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こちらの報告テンプレートにつきまして、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書きぶりの参考となるページをご紹介しますので、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今回の旅行での皆さまの経験などをお聞かせください。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3"/>
              </a:rPr>
              <a:t>https://education.okinawastory.jp/voices/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6285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653E18-1F2F-4B50-B36D-4FD2CD5EC9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736" y="109446"/>
            <a:ext cx="6617214" cy="524151"/>
          </a:xfrm>
        </p:spPr>
        <p:txBody>
          <a:bodyPr anchor="ctr">
            <a:normAutofit/>
          </a:bodyPr>
          <a:lstStyle/>
          <a:p>
            <a:pPr algn="l"/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◯◯県立　□□高等学校　（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1/2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ページ）</a:t>
            </a: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568E13E5-D4C8-094E-A1B1-E5819C1E710C}"/>
              </a:ext>
            </a:extLst>
          </p:cNvPr>
          <p:cNvCxnSpPr>
            <a:cxnSpLocks/>
          </p:cNvCxnSpPr>
          <p:nvPr/>
        </p:nvCxnSpPr>
        <p:spPr>
          <a:xfrm flipV="1">
            <a:off x="184399" y="729175"/>
            <a:ext cx="8775203" cy="0"/>
          </a:xfrm>
          <a:prstGeom prst="line">
            <a:avLst/>
          </a:prstGeom>
          <a:ln w="76200">
            <a:solidFill>
              <a:srgbClr val="B3AB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0DF2CB6F-C7D7-5A41-8F4B-2C2EF3D95DD0}"/>
              </a:ext>
            </a:extLst>
          </p:cNvPr>
          <p:cNvCxnSpPr>
            <a:cxnSpLocks/>
          </p:cNvCxnSpPr>
          <p:nvPr/>
        </p:nvCxnSpPr>
        <p:spPr>
          <a:xfrm flipV="1">
            <a:off x="184399" y="6374493"/>
            <a:ext cx="8775203" cy="0"/>
          </a:xfrm>
          <a:prstGeom prst="line">
            <a:avLst/>
          </a:prstGeom>
          <a:ln w="76200">
            <a:solidFill>
              <a:srgbClr val="B3AB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0CD64A-D7E4-D173-DDE3-AA5C5AC20848}"/>
              </a:ext>
            </a:extLst>
          </p:cNvPr>
          <p:cNvSpPr/>
          <p:nvPr/>
        </p:nvSpPr>
        <p:spPr>
          <a:xfrm>
            <a:off x="6286500" y="1126141"/>
            <a:ext cx="2635764" cy="15810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/>
              <a:t>画像</a:t>
            </a:r>
            <a:r>
              <a:rPr kumimoji="1" lang="en-US" altLang="ja-JP" sz="2000" dirty="0"/>
              <a:t>2</a:t>
            </a:r>
            <a:endParaRPr kumimoji="1" lang="ja-JP" altLang="en-US" sz="20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B7BA8FA-E4A2-6C71-B78A-952AF35338D8}"/>
              </a:ext>
            </a:extLst>
          </p:cNvPr>
          <p:cNvSpPr txBox="1"/>
          <p:nvPr/>
        </p:nvSpPr>
        <p:spPr>
          <a:xfrm>
            <a:off x="221736" y="3559846"/>
            <a:ext cx="135941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1</a:t>
            </a:r>
            <a:r>
              <a:rPr kumimoji="1" lang="ja-JP" altLang="en-US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月に</a:t>
            </a:r>
            <a:endParaRPr kumimoji="1" lang="en-US" altLang="ja-JP" sz="14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kumimoji="1" lang="ja-JP" altLang="en-US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実施してみて</a:t>
            </a:r>
            <a:endParaRPr kumimoji="1" lang="en-US" altLang="ja-JP" sz="14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1526336-3966-0776-C34B-989455F378A8}"/>
              </a:ext>
            </a:extLst>
          </p:cNvPr>
          <p:cNvSpPr txBox="1"/>
          <p:nvPr/>
        </p:nvSpPr>
        <p:spPr>
          <a:xfrm>
            <a:off x="221735" y="5237935"/>
            <a:ext cx="1431617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C000"/>
                </a:solidFill>
              </a:rPr>
              <a:t>体験プログラムの感想</a:t>
            </a:r>
          </a:p>
        </p:txBody>
      </p:sp>
      <p:sp>
        <p:nvSpPr>
          <p:cNvPr id="4" name="吹き出し: 四角形 3">
            <a:extLst>
              <a:ext uri="{FF2B5EF4-FFF2-40B4-BE49-F238E27FC236}">
                <a16:creationId xmlns:a16="http://schemas.microsoft.com/office/drawing/2014/main" id="{D68440A3-8E8E-95D0-7524-5BD3CB192180}"/>
              </a:ext>
            </a:extLst>
          </p:cNvPr>
          <p:cNvSpPr/>
          <p:nvPr/>
        </p:nvSpPr>
        <p:spPr>
          <a:xfrm>
            <a:off x="-2930623" y="1115347"/>
            <a:ext cx="2814177" cy="647489"/>
          </a:xfrm>
          <a:prstGeom prst="wedgeRectCallout">
            <a:avLst>
              <a:gd name="adj1" fmla="val 65682"/>
              <a:gd name="adj2" fmla="val -814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300" dirty="0"/>
              <a:t>【</a:t>
            </a:r>
            <a:r>
              <a:rPr kumimoji="1" lang="ja-JP" altLang="en-US" sz="1300" dirty="0"/>
              <a:t>基本情報</a:t>
            </a:r>
            <a:r>
              <a:rPr kumimoji="1" lang="en-US" altLang="ja-JP" sz="1300" dirty="0"/>
              <a:t>】</a:t>
            </a:r>
          </a:p>
          <a:p>
            <a:r>
              <a:rPr kumimoji="1" lang="ja-JP" altLang="en-US" sz="1300" dirty="0"/>
              <a:t>フォント：</a:t>
            </a:r>
            <a:r>
              <a:rPr kumimoji="1" lang="en-US" altLang="ja-JP" sz="1300" dirty="0"/>
              <a:t>BIZ</a:t>
            </a:r>
            <a:r>
              <a:rPr kumimoji="1" lang="ja-JP" altLang="en-US" sz="1300" dirty="0"/>
              <a:t>　</a:t>
            </a:r>
            <a:r>
              <a:rPr kumimoji="1" lang="en-US" altLang="ja-JP" sz="1300" dirty="0"/>
              <a:t>UDP</a:t>
            </a:r>
            <a:r>
              <a:rPr kumimoji="1" lang="ja-JP" altLang="en-US" sz="1300" dirty="0"/>
              <a:t>ゴシック</a:t>
            </a:r>
            <a:r>
              <a:rPr kumimoji="1" lang="en-US" altLang="ja-JP" sz="1300" dirty="0"/>
              <a:t>11pt</a:t>
            </a:r>
          </a:p>
        </p:txBody>
      </p:sp>
      <p:sp>
        <p:nvSpPr>
          <p:cNvPr id="9" name="吹き出し: 四角形 8">
            <a:extLst>
              <a:ext uri="{FF2B5EF4-FFF2-40B4-BE49-F238E27FC236}">
                <a16:creationId xmlns:a16="http://schemas.microsoft.com/office/drawing/2014/main" id="{77832CBD-BD93-E654-EBD5-C2B147623F69}"/>
              </a:ext>
            </a:extLst>
          </p:cNvPr>
          <p:cNvSpPr/>
          <p:nvPr/>
        </p:nvSpPr>
        <p:spPr>
          <a:xfrm>
            <a:off x="-2840596" y="-325511"/>
            <a:ext cx="2724150" cy="737729"/>
          </a:xfrm>
          <a:prstGeom prst="wedgeRectCallout">
            <a:avLst>
              <a:gd name="adj1" fmla="val 67034"/>
              <a:gd name="adj2" fmla="val 45294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300" dirty="0"/>
              <a:t>【</a:t>
            </a:r>
            <a:r>
              <a:rPr kumimoji="1" lang="ja-JP" altLang="en-US" sz="1300" dirty="0"/>
              <a:t>学校名</a:t>
            </a:r>
            <a:r>
              <a:rPr kumimoji="1" lang="en-US" altLang="ja-JP" sz="1300" dirty="0"/>
              <a:t>】</a:t>
            </a:r>
          </a:p>
          <a:p>
            <a:r>
              <a:rPr kumimoji="1" lang="ja-JP" altLang="en-US" sz="1300" dirty="0"/>
              <a:t>フォント：</a:t>
            </a:r>
            <a:r>
              <a:rPr kumimoji="1" lang="en-US" altLang="ja-JP" sz="1300" dirty="0"/>
              <a:t>BIZ</a:t>
            </a:r>
            <a:r>
              <a:rPr kumimoji="1" lang="ja-JP" altLang="en-US" sz="1300" dirty="0"/>
              <a:t>　</a:t>
            </a:r>
            <a:r>
              <a:rPr kumimoji="1" lang="en-US" altLang="ja-JP" sz="1300" dirty="0"/>
              <a:t>UDP</a:t>
            </a:r>
            <a:r>
              <a:rPr kumimoji="1" lang="ja-JP" altLang="en-US" sz="1300" dirty="0"/>
              <a:t>ゴシック</a:t>
            </a:r>
            <a:r>
              <a:rPr kumimoji="1" lang="en-US" altLang="ja-JP" sz="1300" dirty="0"/>
              <a:t>28pt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B4F15C6-5076-D22E-3629-0536A2CADB3F}"/>
              </a:ext>
            </a:extLst>
          </p:cNvPr>
          <p:cNvSpPr txBox="1"/>
          <p:nvPr/>
        </p:nvSpPr>
        <p:spPr>
          <a:xfrm>
            <a:off x="1704975" y="3083110"/>
            <a:ext cx="4501646" cy="148550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normAutofit/>
          </a:bodyPr>
          <a:lstStyle/>
          <a:p>
            <a:pPr>
              <a:spcAft>
                <a:spcPts val="600"/>
              </a:spcAft>
            </a:pPr>
            <a:endParaRPr kumimoji="1" lang="ja-JP" altLang="en-US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吹き出し: 四角形 21">
            <a:extLst>
              <a:ext uri="{FF2B5EF4-FFF2-40B4-BE49-F238E27FC236}">
                <a16:creationId xmlns:a16="http://schemas.microsoft.com/office/drawing/2014/main" id="{F0A00BED-8EDF-8921-2E67-09BB00A0FA07}"/>
              </a:ext>
            </a:extLst>
          </p:cNvPr>
          <p:cNvSpPr/>
          <p:nvPr/>
        </p:nvSpPr>
        <p:spPr>
          <a:xfrm>
            <a:off x="-2930623" y="3559847"/>
            <a:ext cx="2818174" cy="1402168"/>
          </a:xfrm>
          <a:prstGeom prst="wedgeRectCallout">
            <a:avLst>
              <a:gd name="adj1" fmla="val 83146"/>
              <a:gd name="adj2" fmla="val 253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300" dirty="0"/>
              <a:t>【</a:t>
            </a:r>
            <a:r>
              <a:rPr kumimoji="1" lang="ja-JP" altLang="en-US" sz="1300" dirty="0"/>
              <a:t>支援事業を経ての感想</a:t>
            </a:r>
            <a:r>
              <a:rPr kumimoji="1" lang="en-US" altLang="ja-JP" sz="1300" dirty="0"/>
              <a:t>】</a:t>
            </a:r>
          </a:p>
          <a:p>
            <a:pPr marL="180975" indent="-180975"/>
            <a:r>
              <a:rPr kumimoji="1" lang="ja-JP" altLang="en-US" sz="1300" dirty="0"/>
              <a:t>・分散化と体験プロフラムの内容に分けて記入</a:t>
            </a:r>
            <a:endParaRPr kumimoji="1" lang="en-US" altLang="ja-JP" sz="1300" dirty="0"/>
          </a:p>
          <a:p>
            <a:pPr marL="180975" indent="-180975"/>
            <a:r>
              <a:rPr kumimoji="1" lang="ja-JP" altLang="en-US" sz="1300" dirty="0"/>
              <a:t>・</a:t>
            </a:r>
            <a:r>
              <a:rPr kumimoji="1" lang="ja-JP" altLang="en-US" sz="1200" dirty="0"/>
              <a:t>先生目線、生徒さん目線での感想をお願いします。</a:t>
            </a:r>
            <a:endParaRPr kumimoji="1" lang="en-US" altLang="ja-JP" sz="1200" dirty="0"/>
          </a:p>
          <a:p>
            <a:pPr marL="180975" indent="-180975"/>
            <a:r>
              <a:rPr kumimoji="1" lang="ja-JP" altLang="en-US" sz="1300" dirty="0"/>
              <a:t>フォント：</a:t>
            </a:r>
            <a:r>
              <a:rPr kumimoji="1" lang="en-US" altLang="ja-JP" sz="1300" dirty="0"/>
              <a:t> BIZ</a:t>
            </a:r>
            <a:r>
              <a:rPr kumimoji="1" lang="ja-JP" altLang="en-US" sz="1300" dirty="0"/>
              <a:t>　</a:t>
            </a:r>
            <a:r>
              <a:rPr kumimoji="1" lang="en-US" altLang="ja-JP" sz="1300" dirty="0"/>
              <a:t>UDP</a:t>
            </a:r>
            <a:r>
              <a:rPr kumimoji="1" lang="ja-JP" altLang="en-US" sz="1300" dirty="0"/>
              <a:t>ゴシック</a:t>
            </a:r>
            <a:r>
              <a:rPr kumimoji="1" lang="en-US" altLang="ja-JP" sz="1300" dirty="0"/>
              <a:t>10pt</a:t>
            </a: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1C1B006E-A6BA-8B99-8310-88A1EA1DC43D}"/>
              </a:ext>
            </a:extLst>
          </p:cNvPr>
          <p:cNvGrpSpPr/>
          <p:nvPr/>
        </p:nvGrpSpPr>
        <p:grpSpPr>
          <a:xfrm>
            <a:off x="221736" y="865220"/>
            <a:ext cx="3269242" cy="2115787"/>
            <a:chOff x="222026" y="4887546"/>
            <a:chExt cx="3111724" cy="2115787"/>
          </a:xfrm>
        </p:grpSpPr>
        <p:sp>
          <p:nvSpPr>
            <p:cNvPr id="26" name="正方形/長方形 42">
              <a:extLst>
                <a:ext uri="{FF2B5EF4-FFF2-40B4-BE49-F238E27FC236}">
                  <a16:creationId xmlns:a16="http://schemas.microsoft.com/office/drawing/2014/main" id="{4E5BC8D0-36B8-4760-AC00-5AA61CF68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50" y="5218650"/>
              <a:ext cx="3003990" cy="173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1pPr>
              <a:lvl2pPr marL="742950" indent="-285750"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2pPr>
              <a:lvl3pPr marL="1143000" indent="-228600"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3pPr>
              <a:lvl4pPr marL="1600200" indent="-228600"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4pPr>
              <a:lvl5pPr marL="2057400" indent="-228600"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参加人数：</a:t>
              </a:r>
              <a:endPara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実施期間：</a:t>
              </a:r>
              <a:endPara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沖縄での実施：</a:t>
              </a:r>
              <a:endPara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支援事業で追加した体験プログラム：</a:t>
              </a:r>
              <a:endParaRPr lang="en-US" altLang="ja-JP" sz="1100" u="sng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・</a:t>
              </a:r>
              <a:endPara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u="sng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バスガイドの追加：　　名</a:t>
              </a:r>
              <a:endParaRPr lang="en-US" altLang="ja-JP" sz="1100" u="sng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ja-JP" altLang="en-US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・</a:t>
              </a:r>
              <a:endPara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</p:txBody>
        </p:sp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E668A001-37FC-0903-5C82-321A5834A2AB}"/>
                </a:ext>
              </a:extLst>
            </p:cNvPr>
            <p:cNvGrpSpPr/>
            <p:nvPr/>
          </p:nvGrpSpPr>
          <p:grpSpPr>
            <a:xfrm>
              <a:off x="222026" y="4887546"/>
              <a:ext cx="3111724" cy="2115787"/>
              <a:chOff x="222025" y="4887546"/>
              <a:chExt cx="7242031" cy="2115787"/>
            </a:xfrm>
          </p:grpSpPr>
          <p:sp>
            <p:nvSpPr>
              <p:cNvPr id="10" name="四角形: 角を丸くする 9">
                <a:extLst>
                  <a:ext uri="{FF2B5EF4-FFF2-40B4-BE49-F238E27FC236}">
                    <a16:creationId xmlns:a16="http://schemas.microsoft.com/office/drawing/2014/main" id="{BB02B6C8-75DE-C9EC-0F8F-F3956BB4ECBE}"/>
                  </a:ext>
                </a:extLst>
              </p:cNvPr>
              <p:cNvSpPr/>
              <p:nvPr/>
            </p:nvSpPr>
            <p:spPr>
              <a:xfrm>
                <a:off x="222025" y="4887546"/>
                <a:ext cx="7242031" cy="2115787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正方形/長方形 42">
                <a:extLst>
                  <a:ext uri="{FF2B5EF4-FFF2-40B4-BE49-F238E27FC236}">
                    <a16:creationId xmlns:a16="http://schemas.microsoft.com/office/drawing/2014/main" id="{B6EC4595-4C49-342A-4F1C-E312AAF1B6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613" y="4953244"/>
                <a:ext cx="1850075" cy="261610"/>
              </a:xfrm>
              <a:prstGeom prst="rect">
                <a:avLst/>
              </a:prstGeom>
              <a:noFill/>
              <a:ln w="254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1pPr>
                <a:lvl2pPr marL="742950" indent="-285750"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2pPr>
                <a:lvl3pPr marL="1143000" indent="-228600"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3pPr>
                <a:lvl4pPr marL="1600200" indent="-228600"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4pPr>
                <a:lvl5pPr marL="2057400" indent="-228600"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ja-JP" altLang="en-US" sz="1100" dirty="0">
                    <a:solidFill>
                      <a:srgbClr val="000000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Meiryo UI" panose="020B0604030504040204" pitchFamily="50" charset="-128"/>
                  </a:rPr>
                  <a:t>基本情報</a:t>
                </a:r>
                <a:endParaRPr lang="en-US" altLang="ja-JP" sz="1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endParaRPr>
              </a:p>
            </p:txBody>
          </p:sp>
        </p:grpSp>
      </p:grp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37C141B-9464-52AB-A60A-07ED9848C9CC}"/>
              </a:ext>
            </a:extLst>
          </p:cNvPr>
          <p:cNvSpPr/>
          <p:nvPr/>
        </p:nvSpPr>
        <p:spPr>
          <a:xfrm>
            <a:off x="3570857" y="1132575"/>
            <a:ext cx="2635764" cy="15810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/>
              <a:t>画像</a:t>
            </a:r>
            <a:r>
              <a:rPr kumimoji="1" lang="en-US" altLang="ja-JP" sz="2000" dirty="0"/>
              <a:t>1</a:t>
            </a:r>
            <a:endParaRPr kumimoji="1" lang="ja-JP" altLang="en-US" sz="2000" dirty="0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88F859E-1E69-4331-C9C1-BDBBD0238713}"/>
              </a:ext>
            </a:extLst>
          </p:cNvPr>
          <p:cNvSpPr/>
          <p:nvPr/>
        </p:nvSpPr>
        <p:spPr>
          <a:xfrm>
            <a:off x="6286500" y="2987771"/>
            <a:ext cx="2635764" cy="15810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/>
              <a:t>画像</a:t>
            </a:r>
            <a:r>
              <a:rPr kumimoji="1" lang="en-US" altLang="ja-JP" sz="2000" dirty="0"/>
              <a:t>3</a:t>
            </a:r>
            <a:endParaRPr kumimoji="1" lang="ja-JP" altLang="en-US" sz="2000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9BB98AF0-1DD8-5089-DF07-2C9C16417158}"/>
              </a:ext>
            </a:extLst>
          </p:cNvPr>
          <p:cNvSpPr txBox="1"/>
          <p:nvPr/>
        </p:nvSpPr>
        <p:spPr>
          <a:xfrm>
            <a:off x="1704975" y="4756793"/>
            <a:ext cx="7217289" cy="148550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norm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・体験プログラム名：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spcAft>
                <a:spcPts val="600"/>
              </a:spcAft>
            </a:pP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吹き出し: 四角形 20">
            <a:extLst>
              <a:ext uri="{FF2B5EF4-FFF2-40B4-BE49-F238E27FC236}">
                <a16:creationId xmlns:a16="http://schemas.microsoft.com/office/drawing/2014/main" id="{65D17BB0-181E-C84F-0FF5-393FEBAA0195}"/>
              </a:ext>
            </a:extLst>
          </p:cNvPr>
          <p:cNvSpPr/>
          <p:nvPr/>
        </p:nvSpPr>
        <p:spPr>
          <a:xfrm>
            <a:off x="5032843" y="2093743"/>
            <a:ext cx="3335161" cy="938316"/>
          </a:xfrm>
          <a:prstGeom prst="wedgeRectCallout">
            <a:avLst>
              <a:gd name="adj1" fmla="val -14189"/>
              <a:gd name="adj2" fmla="val -8282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300" dirty="0"/>
              <a:t>【</a:t>
            </a:r>
            <a:r>
              <a:rPr kumimoji="1" lang="ja-JP" altLang="en-US" sz="1300" dirty="0"/>
              <a:t>画像</a:t>
            </a:r>
            <a:r>
              <a:rPr kumimoji="1" lang="en-US" altLang="ja-JP" sz="1300" dirty="0"/>
              <a:t>】</a:t>
            </a:r>
          </a:p>
          <a:p>
            <a:r>
              <a:rPr kumimoji="1" lang="ja-JP" altLang="en-US" sz="1300" dirty="0"/>
              <a:t>・枚数は</a:t>
            </a:r>
            <a:r>
              <a:rPr kumimoji="1" lang="en-US" altLang="ja-JP" sz="1300" b="1" dirty="0">
                <a:solidFill>
                  <a:srgbClr val="FF0000"/>
                </a:solidFill>
              </a:rPr>
              <a:t>2</a:t>
            </a:r>
            <a:r>
              <a:rPr kumimoji="1" lang="ja-JP" altLang="en-US" sz="1300" b="1" dirty="0">
                <a:solidFill>
                  <a:srgbClr val="FF0000"/>
                </a:solidFill>
              </a:rPr>
              <a:t>～</a:t>
            </a:r>
            <a:r>
              <a:rPr kumimoji="1" lang="en-US" altLang="ja-JP" sz="1300" b="1" dirty="0">
                <a:solidFill>
                  <a:srgbClr val="FF0000"/>
                </a:solidFill>
              </a:rPr>
              <a:t>3</a:t>
            </a:r>
            <a:r>
              <a:rPr kumimoji="1" lang="ja-JP" altLang="en-US" sz="1300" b="1" dirty="0">
                <a:solidFill>
                  <a:srgbClr val="FF0000"/>
                </a:solidFill>
              </a:rPr>
              <a:t>枚</a:t>
            </a:r>
            <a:r>
              <a:rPr kumimoji="1" lang="ja-JP" altLang="en-US" sz="1300" dirty="0"/>
              <a:t>ほど</a:t>
            </a:r>
            <a:endParaRPr kumimoji="1" lang="en-US" altLang="ja-JP" sz="1300" dirty="0"/>
          </a:p>
          <a:p>
            <a:pPr marL="180975" indent="-180975"/>
            <a:r>
              <a:rPr kumimoji="1" lang="ja-JP" altLang="en-US" sz="1300" dirty="0"/>
              <a:t>・できるだけ参加者の顔が判別できない</a:t>
            </a:r>
            <a:br>
              <a:rPr kumimoji="1" lang="en-US" altLang="ja-JP" sz="1300" dirty="0"/>
            </a:br>
            <a:r>
              <a:rPr kumimoji="1" lang="ja-JP" altLang="en-US" sz="1300" dirty="0"/>
              <a:t>ものが望ましいです。</a:t>
            </a:r>
            <a:endParaRPr kumimoji="1" lang="en-US" altLang="ja-JP" sz="1300" dirty="0"/>
          </a:p>
        </p:txBody>
      </p:sp>
    </p:spTree>
    <p:extLst>
      <p:ext uri="{BB962C8B-B14F-4D97-AF65-F5344CB8AC3E}">
        <p14:creationId xmlns:p14="http://schemas.microsoft.com/office/powerpoint/2010/main" val="1717052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653E18-1F2F-4B50-B36D-4FD2CD5EC9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736" y="109446"/>
            <a:ext cx="6617214" cy="524151"/>
          </a:xfrm>
        </p:spPr>
        <p:txBody>
          <a:bodyPr anchor="ctr">
            <a:normAutofit/>
          </a:bodyPr>
          <a:lstStyle/>
          <a:p>
            <a:pPr algn="l"/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◯◯県立　□□高等学校　（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2/2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ページ）</a:t>
            </a: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568E13E5-D4C8-094E-A1B1-E5819C1E710C}"/>
              </a:ext>
            </a:extLst>
          </p:cNvPr>
          <p:cNvCxnSpPr>
            <a:cxnSpLocks/>
          </p:cNvCxnSpPr>
          <p:nvPr/>
        </p:nvCxnSpPr>
        <p:spPr>
          <a:xfrm flipV="1">
            <a:off x="184399" y="729175"/>
            <a:ext cx="8775203" cy="0"/>
          </a:xfrm>
          <a:prstGeom prst="line">
            <a:avLst/>
          </a:prstGeom>
          <a:ln w="76200">
            <a:solidFill>
              <a:srgbClr val="B3AB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0DF2CB6F-C7D7-5A41-8F4B-2C2EF3D95DD0}"/>
              </a:ext>
            </a:extLst>
          </p:cNvPr>
          <p:cNvCxnSpPr>
            <a:cxnSpLocks/>
          </p:cNvCxnSpPr>
          <p:nvPr/>
        </p:nvCxnSpPr>
        <p:spPr>
          <a:xfrm flipV="1">
            <a:off x="184399" y="6719508"/>
            <a:ext cx="8775203" cy="0"/>
          </a:xfrm>
          <a:prstGeom prst="line">
            <a:avLst/>
          </a:prstGeom>
          <a:ln w="76200">
            <a:solidFill>
              <a:srgbClr val="B3AB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B7BA8FA-E4A2-6C71-B78A-952AF35338D8}"/>
              </a:ext>
            </a:extLst>
          </p:cNvPr>
          <p:cNvSpPr txBox="1"/>
          <p:nvPr/>
        </p:nvSpPr>
        <p:spPr>
          <a:xfrm>
            <a:off x="149533" y="1136887"/>
            <a:ext cx="1431617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rPr>
              <a:t>沖縄を</a:t>
            </a:r>
            <a:endParaRPr kumimoji="1" lang="en-US" altLang="ja-JP" sz="14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tx1"/>
              </a:solidFill>
            </a:endParaRPr>
          </a:p>
          <a:p>
            <a:pPr algn="ctr"/>
            <a:r>
              <a:rPr kumimoji="1" lang="ja-JP" altLang="en-US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rPr>
              <a:t>選んだ理由</a:t>
            </a:r>
          </a:p>
        </p:txBody>
      </p:sp>
      <p:sp>
        <p:nvSpPr>
          <p:cNvPr id="9" name="吹き出し: 四角形 8">
            <a:extLst>
              <a:ext uri="{FF2B5EF4-FFF2-40B4-BE49-F238E27FC236}">
                <a16:creationId xmlns:a16="http://schemas.microsoft.com/office/drawing/2014/main" id="{77832CBD-BD93-E654-EBD5-C2B147623F69}"/>
              </a:ext>
            </a:extLst>
          </p:cNvPr>
          <p:cNvSpPr/>
          <p:nvPr/>
        </p:nvSpPr>
        <p:spPr>
          <a:xfrm>
            <a:off x="-2840596" y="-325511"/>
            <a:ext cx="2724150" cy="737729"/>
          </a:xfrm>
          <a:prstGeom prst="wedgeRectCallout">
            <a:avLst>
              <a:gd name="adj1" fmla="val 67034"/>
              <a:gd name="adj2" fmla="val 45294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300" dirty="0"/>
              <a:t>【</a:t>
            </a:r>
            <a:r>
              <a:rPr kumimoji="1" lang="ja-JP" altLang="en-US" sz="1300" dirty="0"/>
              <a:t>学校名</a:t>
            </a:r>
            <a:r>
              <a:rPr kumimoji="1" lang="en-US" altLang="ja-JP" sz="1300" dirty="0"/>
              <a:t>】</a:t>
            </a:r>
          </a:p>
          <a:p>
            <a:r>
              <a:rPr kumimoji="1" lang="ja-JP" altLang="en-US" sz="1300" dirty="0"/>
              <a:t>フォント：</a:t>
            </a:r>
            <a:r>
              <a:rPr kumimoji="1" lang="en-US" altLang="ja-JP" sz="1300" dirty="0"/>
              <a:t>BIZ</a:t>
            </a:r>
            <a:r>
              <a:rPr kumimoji="1" lang="ja-JP" altLang="en-US" sz="1300" dirty="0"/>
              <a:t>　</a:t>
            </a:r>
            <a:r>
              <a:rPr kumimoji="1" lang="en-US" altLang="ja-JP" sz="1300" dirty="0"/>
              <a:t>UDP</a:t>
            </a:r>
            <a:r>
              <a:rPr kumimoji="1" lang="ja-JP" altLang="en-US" sz="1300" dirty="0"/>
              <a:t>ゴシック</a:t>
            </a:r>
            <a:r>
              <a:rPr kumimoji="1" lang="en-US" altLang="ja-JP" sz="1300" dirty="0"/>
              <a:t>28pt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B4F15C6-5076-D22E-3629-0536A2CADB3F}"/>
              </a:ext>
            </a:extLst>
          </p:cNvPr>
          <p:cNvSpPr txBox="1"/>
          <p:nvPr/>
        </p:nvSpPr>
        <p:spPr>
          <a:xfrm>
            <a:off x="1704974" y="875278"/>
            <a:ext cx="7217289" cy="8878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normAutofit/>
          </a:bodyPr>
          <a:lstStyle/>
          <a:p>
            <a:pPr>
              <a:spcAft>
                <a:spcPts val="600"/>
              </a:spcAft>
            </a:pPr>
            <a:endParaRPr kumimoji="1" lang="ja-JP" altLang="en-US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吹き出し: 四角形 21">
            <a:extLst>
              <a:ext uri="{FF2B5EF4-FFF2-40B4-BE49-F238E27FC236}">
                <a16:creationId xmlns:a16="http://schemas.microsoft.com/office/drawing/2014/main" id="{F0A00BED-8EDF-8921-2E67-09BB00A0FA07}"/>
              </a:ext>
            </a:extLst>
          </p:cNvPr>
          <p:cNvSpPr/>
          <p:nvPr/>
        </p:nvSpPr>
        <p:spPr>
          <a:xfrm>
            <a:off x="-2840596" y="1188903"/>
            <a:ext cx="2818174" cy="419188"/>
          </a:xfrm>
          <a:prstGeom prst="wedgeRectCallout">
            <a:avLst>
              <a:gd name="adj1" fmla="val 70273"/>
              <a:gd name="adj2" fmla="val 10591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-180975"/>
            <a:r>
              <a:rPr kumimoji="1" lang="ja-JP" altLang="en-US" sz="1300" dirty="0"/>
              <a:t>フォント：</a:t>
            </a:r>
            <a:r>
              <a:rPr kumimoji="1" lang="en-US" altLang="ja-JP" sz="1300" dirty="0"/>
              <a:t> BIZ</a:t>
            </a:r>
            <a:r>
              <a:rPr kumimoji="1" lang="ja-JP" altLang="en-US" sz="1300" dirty="0"/>
              <a:t>　</a:t>
            </a:r>
            <a:r>
              <a:rPr kumimoji="1" lang="en-US" altLang="ja-JP" sz="1300" dirty="0"/>
              <a:t>UDP</a:t>
            </a:r>
            <a:r>
              <a:rPr kumimoji="1" lang="ja-JP" altLang="en-US" sz="1300" dirty="0"/>
              <a:t>ゴシック</a:t>
            </a:r>
            <a:r>
              <a:rPr kumimoji="1" lang="en-US" altLang="ja-JP" sz="1300" dirty="0"/>
              <a:t>10pt</a:t>
            </a: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D90BB033-0B45-60AF-A5DA-732E607E1240}"/>
              </a:ext>
            </a:extLst>
          </p:cNvPr>
          <p:cNvGrpSpPr/>
          <p:nvPr/>
        </p:nvGrpSpPr>
        <p:grpSpPr>
          <a:xfrm>
            <a:off x="149533" y="1998178"/>
            <a:ext cx="8772730" cy="887800"/>
            <a:chOff x="149533" y="2179009"/>
            <a:chExt cx="8772730" cy="887800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3FAEE7A6-1EBA-10C9-E664-6B668019AB74}"/>
                </a:ext>
              </a:extLst>
            </p:cNvPr>
            <p:cNvSpPr txBox="1"/>
            <p:nvPr/>
          </p:nvSpPr>
          <p:spPr>
            <a:xfrm>
              <a:off x="149533" y="2361299"/>
              <a:ext cx="1431617" cy="52322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旅行全体の</a:t>
              </a:r>
              <a:endParaRPr kumimoji="1" lang="en-US" altLang="ja-JP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endParaRPr>
            </a:p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振り返り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58FBE52C-6664-FE9A-19E6-9E27ED8C1F4F}"/>
                </a:ext>
              </a:extLst>
            </p:cNvPr>
            <p:cNvSpPr txBox="1"/>
            <p:nvPr/>
          </p:nvSpPr>
          <p:spPr>
            <a:xfrm>
              <a:off x="1704974" y="2179009"/>
              <a:ext cx="7217289" cy="8878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normAutofit/>
            </a:bodyPr>
            <a:lstStyle/>
            <a:p>
              <a:pPr>
                <a:spcAft>
                  <a:spcPts val="600"/>
                </a:spcAft>
              </a:pPr>
              <a:endPara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E4348805-AEE5-FA56-7F58-C4390652D20E}"/>
              </a:ext>
            </a:extLst>
          </p:cNvPr>
          <p:cNvGrpSpPr/>
          <p:nvPr/>
        </p:nvGrpSpPr>
        <p:grpSpPr>
          <a:xfrm>
            <a:off x="149533" y="3136792"/>
            <a:ext cx="8772730" cy="887800"/>
            <a:chOff x="149533" y="3486667"/>
            <a:chExt cx="8772730" cy="887800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F82F2FB-C26D-3540-EA9E-695BCF41F9E1}"/>
                </a:ext>
              </a:extLst>
            </p:cNvPr>
            <p:cNvSpPr txBox="1"/>
            <p:nvPr/>
          </p:nvSpPr>
          <p:spPr>
            <a:xfrm>
              <a:off x="149533" y="3666588"/>
              <a:ext cx="1431617" cy="52322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沖縄での</a:t>
              </a:r>
              <a:endParaRPr kumimoji="1" lang="en-US" altLang="ja-JP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endParaRPr>
            </a:p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生徒さんの様子</a:t>
              </a: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9F82766-2601-03EA-DC8B-1B2689B0F56D}"/>
                </a:ext>
              </a:extLst>
            </p:cNvPr>
            <p:cNvSpPr txBox="1"/>
            <p:nvPr/>
          </p:nvSpPr>
          <p:spPr>
            <a:xfrm>
              <a:off x="1704974" y="3486667"/>
              <a:ext cx="7217289" cy="8878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normAutofit/>
            </a:bodyPr>
            <a:lstStyle/>
            <a:p>
              <a:pPr>
                <a:spcAft>
                  <a:spcPts val="600"/>
                </a:spcAft>
              </a:pPr>
              <a:endPara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2ED007D-8E4D-D8ED-FA60-D07CC0D810AC}"/>
              </a:ext>
            </a:extLst>
          </p:cNvPr>
          <p:cNvGrpSpPr/>
          <p:nvPr/>
        </p:nvGrpSpPr>
        <p:grpSpPr>
          <a:xfrm>
            <a:off x="149533" y="4273042"/>
            <a:ext cx="8772730" cy="887800"/>
            <a:chOff x="149533" y="4794325"/>
            <a:chExt cx="8772730" cy="887800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9F6027E5-A4B7-5DBA-866B-43505EE21BBF}"/>
                </a:ext>
              </a:extLst>
            </p:cNvPr>
            <p:cNvSpPr txBox="1"/>
            <p:nvPr/>
          </p:nvSpPr>
          <p:spPr>
            <a:xfrm>
              <a:off x="149533" y="4976615"/>
              <a:ext cx="1431617" cy="52322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事前学習</a:t>
              </a:r>
              <a:endParaRPr kumimoji="1" lang="en-US" altLang="ja-JP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endParaRPr>
            </a:p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について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8C20631A-A802-CBCE-D89E-1B761DB35D90}"/>
                </a:ext>
              </a:extLst>
            </p:cNvPr>
            <p:cNvSpPr txBox="1"/>
            <p:nvPr/>
          </p:nvSpPr>
          <p:spPr>
            <a:xfrm>
              <a:off x="1704974" y="4794325"/>
              <a:ext cx="7217289" cy="8878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normAutofit/>
            </a:bodyPr>
            <a:lstStyle/>
            <a:p>
              <a:pPr>
                <a:spcAft>
                  <a:spcPts val="600"/>
                </a:spcAft>
              </a:pPr>
              <a:endPara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35D87AAE-42E3-8ABF-B085-D3B3315A409D}"/>
              </a:ext>
            </a:extLst>
          </p:cNvPr>
          <p:cNvGrpSpPr/>
          <p:nvPr/>
        </p:nvGrpSpPr>
        <p:grpSpPr>
          <a:xfrm>
            <a:off x="149533" y="5398598"/>
            <a:ext cx="8772730" cy="1200717"/>
            <a:chOff x="149533" y="5482949"/>
            <a:chExt cx="8772730" cy="1200717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0EC2F7CD-FC59-DB44-EF79-0F8BB98EF20C}"/>
                </a:ext>
              </a:extLst>
            </p:cNvPr>
            <p:cNvSpPr txBox="1"/>
            <p:nvPr/>
          </p:nvSpPr>
          <p:spPr>
            <a:xfrm>
              <a:off x="149533" y="5606253"/>
              <a:ext cx="1431617" cy="9541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今回の経験を</a:t>
              </a:r>
              <a:endParaRPr kumimoji="1" lang="en-US" altLang="ja-JP" sz="1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</a:endParaRPr>
            </a:p>
            <a:p>
              <a:pPr algn="ctr"/>
              <a:r>
                <a:rPr kumimoji="1" lang="ja-JP" altLang="en-US" sz="1400" dirty="0">
                  <a:ln>
                    <a:solidFill>
                      <a:schemeClr val="accent5">
                        <a:lumMod val="50000"/>
                      </a:schemeClr>
                    </a:solidFill>
                  </a:ln>
                  <a:solidFill>
                    <a:schemeClr val="tx1"/>
                  </a:solidFill>
                </a:rPr>
                <a:t>生徒さんにどう生かしてもらいたいですか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5014527D-9A44-DA50-27A6-D81DDCE2FC79}"/>
                </a:ext>
              </a:extLst>
            </p:cNvPr>
            <p:cNvSpPr txBox="1"/>
            <p:nvPr/>
          </p:nvSpPr>
          <p:spPr>
            <a:xfrm>
              <a:off x="1704974" y="5482949"/>
              <a:ext cx="7217289" cy="1200717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normAutofit/>
            </a:bodyPr>
            <a:lstStyle/>
            <a:p>
              <a:pPr>
                <a:spcAft>
                  <a:spcPts val="600"/>
                </a:spcAft>
              </a:pPr>
              <a:endPara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4407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1127</TotalTime>
  <Words>508</Words>
  <Application>Microsoft Office PowerPoint</Application>
  <PresentationFormat>画面に合わせる (4:3)</PresentationFormat>
  <Paragraphs>95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BIZ UDPゴシック</vt:lpstr>
      <vt:lpstr>游ゴシック</vt:lpstr>
      <vt:lpstr>Arial</vt:lpstr>
      <vt:lpstr>Calibri</vt:lpstr>
      <vt:lpstr>Calibri Light</vt:lpstr>
      <vt:lpstr>Office テーマ</vt:lpstr>
      <vt:lpstr>◯◯県立　□□高等学校　（1/2ページ）</vt:lpstr>
      <vt:lpstr>◯◯県立　□□高等学校　（2/2ページ）</vt:lpstr>
      <vt:lpstr>◯◯県立　□□高等学校　（1/2ページ）</vt:lpstr>
      <vt:lpstr>◯◯県立　□□高等学校　（2/2ページ）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⑫オリエンタルホテル 沖縄リゾート&amp;スパ</dc:title>
  <dc:creator>峻平 山下</dc:creator>
  <cp:lastModifiedBy>比屋根　由佳</cp:lastModifiedBy>
  <cp:revision>23</cp:revision>
  <cp:lastPrinted>2024-09-05T08:13:07Z</cp:lastPrinted>
  <dcterms:created xsi:type="dcterms:W3CDTF">2023-10-24T12:04:55Z</dcterms:created>
  <dcterms:modified xsi:type="dcterms:W3CDTF">2026-07-28T11:02:39Z</dcterms:modified>
</cp:coreProperties>
</file>