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132" r:id="rId2"/>
    <p:sldId id="2133" r:id="rId3"/>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108" d="100"/>
          <a:sy n="108" d="100"/>
        </p:scale>
        <p:origin x="1740" y="6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232433BE-9BF0-4F8F-9D28-2A4379643B2A}" type="datetimeFigureOut">
              <a:rPr kumimoji="1" lang="ja-JP" altLang="en-US" smtClean="0"/>
              <a:t>2025/9/18</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C3C9A05-8833-42EB-AC78-57EAE04D2BA5}" type="slidenum">
              <a:rPr kumimoji="1" lang="ja-JP" altLang="en-US" smtClean="0"/>
              <a:t>‹#›</a:t>
            </a:fld>
            <a:endParaRPr kumimoji="1" lang="ja-JP" altLang="en-US"/>
          </a:p>
        </p:txBody>
      </p:sp>
    </p:spTree>
    <p:extLst>
      <p:ext uri="{BB962C8B-B14F-4D97-AF65-F5344CB8AC3E}">
        <p14:creationId xmlns:p14="http://schemas.microsoft.com/office/powerpoint/2010/main" val="27780794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1330325"/>
            <a:ext cx="4789487" cy="35925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5B7C0E2-920A-4FC1-8BA5-82DF5EE5D275}" type="slidenum">
              <a:rPr kumimoji="1" lang="ja-JP" altLang="en-US" smtClean="0"/>
              <a:t>1</a:t>
            </a:fld>
            <a:endParaRPr kumimoji="1" lang="ja-JP" altLang="en-US"/>
          </a:p>
        </p:txBody>
      </p:sp>
    </p:spTree>
    <p:extLst>
      <p:ext uri="{BB962C8B-B14F-4D97-AF65-F5344CB8AC3E}">
        <p14:creationId xmlns:p14="http://schemas.microsoft.com/office/powerpoint/2010/main" val="4059680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1330325"/>
            <a:ext cx="4789487" cy="35925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5B7C0E2-920A-4FC1-8BA5-82DF5EE5D275}" type="slidenum">
              <a:rPr kumimoji="1" lang="ja-JP" altLang="en-US" smtClean="0"/>
              <a:t>2</a:t>
            </a:fld>
            <a:endParaRPr kumimoji="1" lang="ja-JP" altLang="en-US"/>
          </a:p>
        </p:txBody>
      </p:sp>
    </p:spTree>
    <p:extLst>
      <p:ext uri="{BB962C8B-B14F-4D97-AF65-F5344CB8AC3E}">
        <p14:creationId xmlns:p14="http://schemas.microsoft.com/office/powerpoint/2010/main" val="3585072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7D7E4B-2B8E-4770-A7D9-E839F95BD0FE}" type="datetimeFigureOut">
              <a:rPr kumimoji="1" lang="ja-JP" altLang="en-US" smtClean="0"/>
              <a:t>2025/9/18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2338322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7D7E4B-2B8E-4770-A7D9-E839F95BD0FE}" type="datetimeFigureOut">
              <a:rPr kumimoji="1" lang="ja-JP" altLang="en-US" smtClean="0"/>
              <a:t>2025/9/18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657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7D7E4B-2B8E-4770-A7D9-E839F95BD0FE}" type="datetimeFigureOut">
              <a:rPr kumimoji="1" lang="ja-JP" altLang="en-US" smtClean="0"/>
              <a:t>2025/9/18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3127869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7D7E4B-2B8E-4770-A7D9-E839F95BD0FE}" type="datetimeFigureOut">
              <a:rPr kumimoji="1" lang="ja-JP" altLang="en-US" smtClean="0"/>
              <a:t>2025/9/18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290366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7D7E4B-2B8E-4770-A7D9-E839F95BD0FE}" type="datetimeFigureOut">
              <a:rPr kumimoji="1" lang="ja-JP" altLang="en-US" smtClean="0"/>
              <a:t>2025/9/18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686883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7D7E4B-2B8E-4770-A7D9-E839F95BD0FE}" type="datetimeFigureOut">
              <a:rPr kumimoji="1" lang="ja-JP" altLang="en-US" smtClean="0"/>
              <a:t>2025/9/18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627664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7D7E4B-2B8E-4770-A7D9-E839F95BD0FE}" type="datetimeFigureOut">
              <a:rPr kumimoji="1" lang="ja-JP" altLang="en-US" smtClean="0"/>
              <a:t>2025/9/18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2636836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7D7E4B-2B8E-4770-A7D9-E839F95BD0FE}" type="datetimeFigureOut">
              <a:rPr kumimoji="1" lang="ja-JP" altLang="en-US" smtClean="0"/>
              <a:t>2025/9/18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3572853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D7E4B-2B8E-4770-A7D9-E839F95BD0FE}" type="datetimeFigureOut">
              <a:rPr kumimoji="1" lang="ja-JP" altLang="en-US" smtClean="0"/>
              <a:t>2025/9/18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4245574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7D7E4B-2B8E-4770-A7D9-E839F95BD0FE}" type="datetimeFigureOut">
              <a:rPr kumimoji="1" lang="ja-JP" altLang="en-US" smtClean="0"/>
              <a:t>2025/9/18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1523400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7D7E4B-2B8E-4770-A7D9-E839F95BD0FE}" type="datetimeFigureOut">
              <a:rPr kumimoji="1" lang="ja-JP" altLang="en-US" smtClean="0"/>
              <a:t>2025/9/18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3675370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D7E4B-2B8E-4770-A7D9-E839F95BD0FE}" type="datetimeFigureOut">
              <a:rPr kumimoji="1" lang="ja-JP" altLang="en-US" smtClean="0"/>
              <a:t>2025/9/18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409E89-FC05-4998-B3CC-7B9D7F7F153F}" type="slidenum">
              <a:rPr kumimoji="1" lang="ja-JP" altLang="en-US" smtClean="0"/>
              <a:t>‹#›</a:t>
            </a:fld>
            <a:endParaRPr kumimoji="1" lang="ja-JP" altLang="en-US"/>
          </a:p>
        </p:txBody>
      </p:sp>
    </p:spTree>
    <p:extLst>
      <p:ext uri="{BB962C8B-B14F-4D97-AF65-F5344CB8AC3E}">
        <p14:creationId xmlns:p14="http://schemas.microsoft.com/office/powerpoint/2010/main" val="27494650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s>
</file>

<file path=ppt/slides/_rels/slide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653E18-1F2F-4B50-B36D-4FD2CD5EC987}"/>
              </a:ext>
            </a:extLst>
          </p:cNvPr>
          <p:cNvSpPr>
            <a:spLocks noGrp="1"/>
          </p:cNvSpPr>
          <p:nvPr>
            <p:ph type="ctrTitle"/>
          </p:nvPr>
        </p:nvSpPr>
        <p:spPr>
          <a:xfrm>
            <a:off x="177375" y="84979"/>
            <a:ext cx="5090975" cy="635742"/>
          </a:xfrm>
        </p:spPr>
        <p:txBody>
          <a:bodyPr>
            <a:normAutofit/>
          </a:bodyPr>
          <a:lstStyle/>
          <a:p>
            <a:pPr algn="l"/>
            <a:r>
              <a:rPr lang="en-US" altLang="ja-JP" sz="3600" b="1" dirty="0">
                <a:latin typeface="BIZ UDPゴシック" panose="020B0400000000000000" pitchFamily="50" charset="-128"/>
                <a:ea typeface="BIZ UDPゴシック" panose="020B0400000000000000" pitchFamily="50" charset="-128"/>
              </a:rPr>
              <a:t>【</a:t>
            </a:r>
            <a:r>
              <a:rPr lang="ja-JP" altLang="en-US" sz="3600" b="1" dirty="0">
                <a:latin typeface="BIZ UDPゴシック" panose="020B0400000000000000" pitchFamily="50" charset="-128"/>
                <a:ea typeface="BIZ UDPゴシック" panose="020B0400000000000000" pitchFamily="50" charset="-128"/>
              </a:rPr>
              <a:t>見本</a:t>
            </a:r>
            <a:r>
              <a:rPr lang="en-US" altLang="ja-JP" sz="3600" b="1" dirty="0">
                <a:latin typeface="BIZ UDPゴシック" panose="020B0400000000000000" pitchFamily="50" charset="-128"/>
                <a:ea typeface="BIZ UDPゴシック" panose="020B0400000000000000" pitchFamily="50" charset="-128"/>
              </a:rPr>
              <a:t>】</a:t>
            </a:r>
            <a:r>
              <a:rPr lang="ja-JP" altLang="en-US" sz="3600" b="1" dirty="0">
                <a:latin typeface="BIZ UDPゴシック" panose="020B0400000000000000" pitchFamily="50" charset="-128"/>
                <a:ea typeface="BIZ UDPゴシック" panose="020B0400000000000000" pitchFamily="50" charset="-128"/>
              </a:rPr>
              <a:t>株式会社</a:t>
            </a:r>
            <a:r>
              <a:rPr lang="en-US" altLang="ja-JP" sz="3600" b="1" dirty="0">
                <a:latin typeface="BIZ UDPゴシック" panose="020B0400000000000000" pitchFamily="50" charset="-128"/>
                <a:ea typeface="BIZ UDPゴシック" panose="020B0400000000000000" pitchFamily="50" charset="-128"/>
              </a:rPr>
              <a:t>OCVB</a:t>
            </a:r>
            <a:endParaRPr lang="ja-JP" altLang="en-US" sz="3600" b="1" dirty="0">
              <a:latin typeface="BIZ UDPゴシック" panose="020B0400000000000000" pitchFamily="50" charset="-128"/>
              <a:ea typeface="BIZ UDPゴシック" panose="020B0400000000000000" pitchFamily="50" charset="-128"/>
            </a:endParaRPr>
          </a:p>
        </p:txBody>
      </p:sp>
      <p:sp>
        <p:nvSpPr>
          <p:cNvPr id="16" name="フッター プレースホルダー 1">
            <a:extLst>
              <a:ext uri="{FF2B5EF4-FFF2-40B4-BE49-F238E27FC236}">
                <a16:creationId xmlns:a16="http://schemas.microsoft.com/office/drawing/2014/main" id="{7E4177A2-453E-0E4A-85CE-FB6DFEE29BF3}"/>
              </a:ext>
            </a:extLst>
          </p:cNvPr>
          <p:cNvSpPr>
            <a:spLocks noGrp="1"/>
          </p:cNvSpPr>
          <p:nvPr>
            <p:ph type="ftr" sz="quarter" idx="11"/>
          </p:nvPr>
        </p:nvSpPr>
        <p:spPr>
          <a:xfrm>
            <a:off x="159811" y="6550667"/>
            <a:ext cx="8837001" cy="230995"/>
          </a:xfrm>
        </p:spPr>
        <p:txBody>
          <a:bodyPr/>
          <a:lstStyle/>
          <a:p>
            <a:pPr algn="l">
              <a:defRPr/>
            </a:pPr>
            <a:r>
              <a:rPr lang="en-US" altLang="ja-JP" dirty="0"/>
              <a:t>©2025</a:t>
            </a:r>
            <a:r>
              <a:rPr lang="ja-JP" altLang="en-US" dirty="0"/>
              <a:t> </a:t>
            </a:r>
            <a:r>
              <a:rPr lang="en-US" altLang="ja-JP" dirty="0"/>
              <a:t>OCVB All rights Reserved.       </a:t>
            </a:r>
            <a:r>
              <a:rPr lang="ja-JP" altLang="en-US" dirty="0"/>
              <a:t>　　　　　　　　　　　　　　　　　　</a:t>
            </a:r>
            <a:r>
              <a:rPr lang="en-US" altLang="ja-JP" dirty="0"/>
              <a:t>       </a:t>
            </a:r>
            <a:r>
              <a:rPr lang="ja-JP" altLang="en-US" dirty="0"/>
              <a:t>一般財団法人沖縄観光コンベンションビューロー</a:t>
            </a:r>
          </a:p>
        </p:txBody>
      </p:sp>
      <p:sp>
        <p:nvSpPr>
          <p:cNvPr id="18" name="タイトル 1">
            <a:extLst>
              <a:ext uri="{FF2B5EF4-FFF2-40B4-BE49-F238E27FC236}">
                <a16:creationId xmlns:a16="http://schemas.microsoft.com/office/drawing/2014/main" id="{35F038D6-4197-42E6-921C-A48FC6C61A0D}"/>
              </a:ext>
            </a:extLst>
          </p:cNvPr>
          <p:cNvSpPr txBox="1">
            <a:spLocks/>
          </p:cNvSpPr>
          <p:nvPr/>
        </p:nvSpPr>
        <p:spPr>
          <a:xfrm>
            <a:off x="302044" y="685686"/>
            <a:ext cx="4269956" cy="59416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n w="0"/>
                <a:solidFill>
                  <a:schemeClr val="accent1"/>
                </a:solidFill>
                <a:effectLst>
                  <a:outerShdw blurRad="38100" dist="25400" dir="5400000" algn="ctr" rotWithShape="0">
                    <a:srgbClr val="6E747A">
                      <a:alpha val="43000"/>
                    </a:srgbClr>
                  </a:outerShdw>
                </a:effectLst>
                <a:latin typeface="BIZ UDPゴシック" panose="020B0400000000000000" pitchFamily="50" charset="-128"/>
                <a:ea typeface="BIZ UDPゴシック" panose="020B0400000000000000" pitchFamily="50" charset="-128"/>
              </a:rPr>
              <a:t>持続可能な観光業プログラム</a:t>
            </a:r>
          </a:p>
        </p:txBody>
      </p:sp>
      <p:sp>
        <p:nvSpPr>
          <p:cNvPr id="26" name="正方形/長方形 42">
            <a:extLst>
              <a:ext uri="{FF2B5EF4-FFF2-40B4-BE49-F238E27FC236}">
                <a16:creationId xmlns:a16="http://schemas.microsoft.com/office/drawing/2014/main" id="{4E5BC8D0-36B8-4760-AC00-5AA61CF68510}"/>
              </a:ext>
            </a:extLst>
          </p:cNvPr>
          <p:cNvSpPr>
            <a:spLocks noChangeArrowheads="1"/>
          </p:cNvSpPr>
          <p:nvPr/>
        </p:nvSpPr>
        <p:spPr bwMode="auto">
          <a:xfrm>
            <a:off x="444050" y="4830967"/>
            <a:ext cx="855276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1600">
                <a:solidFill>
                  <a:schemeClr val="tx1"/>
                </a:solidFill>
                <a:latin typeface="HG丸ｺﾞｼｯｸM-PRO" panose="020F0600000000000000" pitchFamily="50" charset="-128"/>
                <a:ea typeface="HG丸ｺﾞｼｯｸM-PRO" panose="020F0600000000000000" pitchFamily="50" charset="-128"/>
              </a:defRPr>
            </a:lvl1pPr>
            <a:lvl2pPr marL="742950" indent="-285750">
              <a:defRPr kumimoji="1" sz="1600">
                <a:solidFill>
                  <a:schemeClr val="tx1"/>
                </a:solidFill>
                <a:latin typeface="HG丸ｺﾞｼｯｸM-PRO" panose="020F0600000000000000" pitchFamily="50" charset="-128"/>
                <a:ea typeface="HG丸ｺﾞｼｯｸM-PRO" panose="020F0600000000000000" pitchFamily="50" charset="-128"/>
              </a:defRPr>
            </a:lvl2pPr>
            <a:lvl3pPr marL="1143000" indent="-228600">
              <a:defRPr kumimoji="1" sz="1600">
                <a:solidFill>
                  <a:schemeClr val="tx1"/>
                </a:solidFill>
                <a:latin typeface="HG丸ｺﾞｼｯｸM-PRO" panose="020F0600000000000000" pitchFamily="50" charset="-128"/>
                <a:ea typeface="HG丸ｺﾞｼｯｸM-PRO" panose="020F0600000000000000" pitchFamily="50" charset="-128"/>
              </a:defRPr>
            </a:lvl3pPr>
            <a:lvl4pPr marL="1600200" indent="-228600">
              <a:defRPr kumimoji="1" sz="1600">
                <a:solidFill>
                  <a:schemeClr val="tx1"/>
                </a:solidFill>
                <a:latin typeface="HG丸ｺﾞｼｯｸM-PRO" panose="020F0600000000000000" pitchFamily="50" charset="-128"/>
                <a:ea typeface="HG丸ｺﾞｼｯｸM-PRO" panose="020F0600000000000000" pitchFamily="50" charset="-128"/>
              </a:defRPr>
            </a:lvl4pPr>
            <a:lvl5pPr marL="2057400" indent="-228600">
              <a:defRPr kumimoji="1" sz="1600">
                <a:solidFill>
                  <a:schemeClr val="tx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9pPr>
          </a:lstStyle>
          <a:p>
            <a:pPr fontAlgn="base">
              <a:spcBef>
                <a:spcPct val="0"/>
              </a:spcBef>
              <a:spcAft>
                <a:spcPct val="0"/>
              </a:spcAft>
            </a:pP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受入可能人数：</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10</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200</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名</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体験時間：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60</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90</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分</a:t>
            </a: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受入可能時間：</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9</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時～</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17</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時（</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5</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10</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月）　　　　　　　　 受入可能時期：　通年</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9</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時～</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16</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時（</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11</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4</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月）</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実施場所：</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OCVB</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（那覇市小禄</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1831</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番地</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1</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対象学生：　中学生・高校生</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料金：</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2,000</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円（</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1</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名</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団体料金）</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問合せ</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TEL</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098-859-6129/</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Mail</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en-US" altLang="ja-JP" sz="1200" dirty="0" err="1">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aaaa</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備考：雨天時は、雨具持参にてお願いいたします。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WEB:</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www://</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cxnSp>
        <p:nvCxnSpPr>
          <p:cNvPr id="25" name="直線コネクタ 24">
            <a:extLst>
              <a:ext uri="{FF2B5EF4-FFF2-40B4-BE49-F238E27FC236}">
                <a16:creationId xmlns:a16="http://schemas.microsoft.com/office/drawing/2014/main" id="{568E13E5-D4C8-094E-A1B1-E5819C1E710C}"/>
              </a:ext>
            </a:extLst>
          </p:cNvPr>
          <p:cNvCxnSpPr>
            <a:cxnSpLocks/>
          </p:cNvCxnSpPr>
          <p:nvPr/>
        </p:nvCxnSpPr>
        <p:spPr>
          <a:xfrm flipV="1">
            <a:off x="184399" y="729175"/>
            <a:ext cx="8775203" cy="0"/>
          </a:xfrm>
          <a:prstGeom prst="line">
            <a:avLst/>
          </a:prstGeom>
          <a:ln w="76200">
            <a:solidFill>
              <a:srgbClr val="B3AB6E"/>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0DF2CB6F-C7D7-5A41-8F4B-2C2EF3D95DD0}"/>
              </a:ext>
            </a:extLst>
          </p:cNvPr>
          <p:cNvCxnSpPr>
            <a:cxnSpLocks/>
          </p:cNvCxnSpPr>
          <p:nvPr/>
        </p:nvCxnSpPr>
        <p:spPr>
          <a:xfrm flipV="1">
            <a:off x="184399" y="6430476"/>
            <a:ext cx="8775203" cy="0"/>
          </a:xfrm>
          <a:prstGeom prst="line">
            <a:avLst/>
          </a:prstGeom>
          <a:ln w="76200">
            <a:solidFill>
              <a:srgbClr val="B3AB6E"/>
            </a:solidFill>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270CD64A-D7E4-D173-DDE3-AA5C5AC20848}"/>
              </a:ext>
            </a:extLst>
          </p:cNvPr>
          <p:cNvSpPr/>
          <p:nvPr/>
        </p:nvSpPr>
        <p:spPr>
          <a:xfrm>
            <a:off x="4907387" y="851790"/>
            <a:ext cx="4014588" cy="232764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t>画像</a:t>
            </a:r>
            <a:r>
              <a:rPr kumimoji="1" lang="en-US" altLang="ja-JP" sz="2000" dirty="0"/>
              <a:t>1</a:t>
            </a:r>
            <a:endParaRPr kumimoji="1" lang="ja-JP" altLang="en-US" sz="2000" dirty="0"/>
          </a:p>
        </p:txBody>
      </p:sp>
      <p:sp>
        <p:nvSpPr>
          <p:cNvPr id="5" name="四角形: 1 つの角を切り取る 4">
            <a:extLst>
              <a:ext uri="{FF2B5EF4-FFF2-40B4-BE49-F238E27FC236}">
                <a16:creationId xmlns:a16="http://schemas.microsoft.com/office/drawing/2014/main" id="{EB331BAE-0824-F7EB-B8DA-1159458A8114}"/>
              </a:ext>
            </a:extLst>
          </p:cNvPr>
          <p:cNvSpPr/>
          <p:nvPr/>
        </p:nvSpPr>
        <p:spPr>
          <a:xfrm>
            <a:off x="7095354" y="63735"/>
            <a:ext cx="1426346" cy="545250"/>
          </a:xfrm>
          <a:prstGeom prst="snip1Rect">
            <a:avLst/>
          </a:prstGeom>
          <a:noFill/>
          <a:ln>
            <a:solidFill>
              <a:schemeClr val="accent2"/>
            </a:solidFill>
          </a:ln>
          <a:effectLst>
            <a:outerShdw blurRad="50800" dist="38100" algn="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n w="6600">
                  <a:solidFill>
                    <a:schemeClr val="accent2"/>
                  </a:solidFill>
                  <a:prstDash val="solid"/>
                </a:ln>
                <a:solidFill>
                  <a:srgbClr val="FFFFFF"/>
                </a:solidFill>
                <a:effectLst>
                  <a:outerShdw dist="38100" dir="2700000" algn="tl" rotWithShape="0">
                    <a:schemeClr val="accent2"/>
                  </a:outerShdw>
                </a:effectLst>
                <a:latin typeface="BIZ UDPゴシック" panose="020B0400000000000000" pitchFamily="50" charset="-128"/>
                <a:ea typeface="BIZ UDPゴシック" panose="020B0400000000000000" pitchFamily="50" charset="-128"/>
              </a:rPr>
              <a:t>那覇市</a:t>
            </a:r>
          </a:p>
        </p:txBody>
      </p:sp>
      <p:sp>
        <p:nvSpPr>
          <p:cNvPr id="10" name="四角形: 角を丸くする 9">
            <a:extLst>
              <a:ext uri="{FF2B5EF4-FFF2-40B4-BE49-F238E27FC236}">
                <a16:creationId xmlns:a16="http://schemas.microsoft.com/office/drawing/2014/main" id="{BB02B6C8-75DE-C9EC-0F8F-F3956BB4ECBE}"/>
              </a:ext>
            </a:extLst>
          </p:cNvPr>
          <p:cNvSpPr/>
          <p:nvPr/>
        </p:nvSpPr>
        <p:spPr>
          <a:xfrm>
            <a:off x="222025" y="4887546"/>
            <a:ext cx="7242031" cy="1475821"/>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B30DF7C7-C046-895D-3D06-A0D080DEAEC6}"/>
              </a:ext>
            </a:extLst>
          </p:cNvPr>
          <p:cNvSpPr/>
          <p:nvPr/>
        </p:nvSpPr>
        <p:spPr>
          <a:xfrm>
            <a:off x="277686" y="1340685"/>
            <a:ext cx="4141995" cy="170356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プログラムのねらい</a:t>
            </a:r>
            <a:endParaRPr lang="en-US" altLang="ja-JP"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当日どんな活動をするか、どんな学びが得られるかを記載。</a:t>
            </a:r>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テキストテキストテキストテキストテキストテキストテキストテキストテキストテキストテキストテキストテキストテキストテキストテキストテキストテキストテキストテキストテキスト</a:t>
            </a:r>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キーワード： ガマ、平和、基地、</a:t>
            </a:r>
            <a:r>
              <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SDG</a:t>
            </a:r>
            <a:r>
              <a:rPr lang="ja-JP" altLang="en-US"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ｓ</a:t>
            </a:r>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200"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600" dirty="0">
              <a:ln w="9525">
                <a:solidFill>
                  <a:schemeClr val="bg1"/>
                </a:solidFill>
                <a:prstDash val="solid"/>
              </a:ln>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id="{D1DF262B-9D6F-6689-C270-64C52CCA986B}"/>
              </a:ext>
            </a:extLst>
          </p:cNvPr>
          <p:cNvSpPr txBox="1"/>
          <p:nvPr/>
        </p:nvSpPr>
        <p:spPr>
          <a:xfrm>
            <a:off x="302044" y="3111359"/>
            <a:ext cx="4269402" cy="1569660"/>
          </a:xfrm>
          <a:prstGeom prst="rect">
            <a:avLst/>
          </a:prstGeom>
          <a:noFill/>
        </p:spPr>
        <p:txBody>
          <a:bodyPr wrap="square" rtlCol="0">
            <a:spAutoFit/>
          </a:bodyPr>
          <a:lstStyle/>
          <a:p>
            <a:r>
              <a:rPr lang="ja-JP" altLang="en-US"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当日の流れ</a:t>
            </a:r>
            <a:endParaRPr lang="en-US" altLang="ja-JP"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kumimoji="1" lang="en-US" altLang="ja-JP" sz="1200" dirty="0"/>
          </a:p>
          <a:p>
            <a:r>
              <a:rPr kumimoji="1" lang="ja-JP" altLang="en-US" sz="1200" dirty="0"/>
              <a:t>①講師と一緒にフィールドワーク。</a:t>
            </a:r>
            <a:endParaRPr kumimoji="1" lang="en-US" altLang="ja-JP" sz="1200" dirty="0"/>
          </a:p>
          <a:p>
            <a:r>
              <a:rPr kumimoji="1" lang="ja-JP" altLang="en-US" sz="1200" dirty="0"/>
              <a:t>②事前学習で行った課題設定について、フィールドワークでも解決できなかった事の質疑応答。</a:t>
            </a:r>
            <a:endParaRPr kumimoji="1" lang="en-US" altLang="ja-JP" sz="1200" dirty="0"/>
          </a:p>
          <a:p>
            <a:r>
              <a:rPr kumimoji="1" lang="ja-JP" altLang="en-US" sz="1200" dirty="0"/>
              <a:t>③フィールドワークで得られた情報をグループで整理。</a:t>
            </a:r>
            <a:endParaRPr kumimoji="1" lang="en-US" altLang="ja-JP" sz="1200" dirty="0"/>
          </a:p>
          <a:p>
            <a:r>
              <a:rPr kumimoji="1" lang="ja-JP" altLang="en-US" sz="1200" dirty="0"/>
              <a:t>④各自で整理・まとめたものをミニ発表会。</a:t>
            </a:r>
          </a:p>
        </p:txBody>
      </p:sp>
      <p:sp>
        <p:nvSpPr>
          <p:cNvPr id="14" name="テキスト ボックス 13">
            <a:extLst>
              <a:ext uri="{FF2B5EF4-FFF2-40B4-BE49-F238E27FC236}">
                <a16:creationId xmlns:a16="http://schemas.microsoft.com/office/drawing/2014/main" id="{7B7BA8FA-E4A2-6C71-B78A-952AF35338D8}"/>
              </a:ext>
            </a:extLst>
          </p:cNvPr>
          <p:cNvSpPr txBox="1"/>
          <p:nvPr/>
        </p:nvSpPr>
        <p:spPr>
          <a:xfrm>
            <a:off x="4519112" y="3397624"/>
            <a:ext cx="923325" cy="307777"/>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ja-JP" altLang="en-US" sz="1400" b="1" dirty="0">
                <a:ln w="9525">
                  <a:solidFill>
                    <a:schemeClr val="accent5">
                      <a:lumMod val="50000"/>
                    </a:schemeClr>
                  </a:solidFill>
                  <a:prstDash val="solid"/>
                </a:ln>
                <a:solidFill>
                  <a:schemeClr val="accent5">
                    <a:lumMod val="40000"/>
                    <a:lumOff val="60000"/>
                  </a:schemeClr>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事前学習</a:t>
            </a:r>
            <a:endParaRPr kumimoji="1" lang="ja-JP" altLang="en-US" sz="1400" dirty="0">
              <a:ln>
                <a:solidFill>
                  <a:schemeClr val="accent5">
                    <a:lumMod val="50000"/>
                  </a:schemeClr>
                </a:solidFill>
              </a:ln>
              <a:solidFill>
                <a:schemeClr val="accent5">
                  <a:lumMod val="40000"/>
                  <a:lumOff val="60000"/>
                </a:schemeClr>
              </a:solidFill>
            </a:endParaRPr>
          </a:p>
        </p:txBody>
      </p:sp>
      <p:sp>
        <p:nvSpPr>
          <p:cNvPr id="15" name="テキスト ボックス 14">
            <a:extLst>
              <a:ext uri="{FF2B5EF4-FFF2-40B4-BE49-F238E27FC236}">
                <a16:creationId xmlns:a16="http://schemas.microsoft.com/office/drawing/2014/main" id="{D1526336-3966-0776-C34B-989455F378A8}"/>
              </a:ext>
            </a:extLst>
          </p:cNvPr>
          <p:cNvSpPr txBox="1"/>
          <p:nvPr/>
        </p:nvSpPr>
        <p:spPr>
          <a:xfrm>
            <a:off x="4519112" y="4130609"/>
            <a:ext cx="951301" cy="307777"/>
          </a:xfrm>
          <a:prstGeom prst="rect">
            <a:avLst/>
          </a:prstGeom>
          <a:solidFill>
            <a:schemeClr val="accent2">
              <a:lumMod val="20000"/>
              <a:lumOff val="80000"/>
            </a:schemeClr>
          </a:solidFill>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ja-JP" altLang="en-US" sz="1400" b="1" dirty="0">
                <a:ln w="9525">
                  <a:solidFill>
                    <a:schemeClr val="accent2">
                      <a:lumMod val="75000"/>
                    </a:schemeClr>
                  </a:solidFill>
                  <a:prstDash val="solid"/>
                </a:ln>
                <a:solidFill>
                  <a:srgbClr val="FFC000"/>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事後学習</a:t>
            </a:r>
            <a:endParaRPr kumimoji="1" lang="ja-JP" altLang="en-US" sz="1400" dirty="0">
              <a:ln>
                <a:solidFill>
                  <a:schemeClr val="accent2">
                    <a:lumMod val="75000"/>
                  </a:schemeClr>
                </a:solidFill>
              </a:ln>
              <a:solidFill>
                <a:srgbClr val="FFC000"/>
              </a:solidFill>
            </a:endParaRPr>
          </a:p>
        </p:txBody>
      </p:sp>
      <p:sp>
        <p:nvSpPr>
          <p:cNvPr id="4" name="吹き出し: 四角形 3">
            <a:extLst>
              <a:ext uri="{FF2B5EF4-FFF2-40B4-BE49-F238E27FC236}">
                <a16:creationId xmlns:a16="http://schemas.microsoft.com/office/drawing/2014/main" id="{D68440A3-8E8E-95D0-7524-5BD3CB192180}"/>
              </a:ext>
            </a:extLst>
          </p:cNvPr>
          <p:cNvSpPr/>
          <p:nvPr/>
        </p:nvSpPr>
        <p:spPr>
          <a:xfrm>
            <a:off x="-3311963" y="4138304"/>
            <a:ext cx="2814177" cy="1231900"/>
          </a:xfrm>
          <a:prstGeom prst="wedgeRectCallout">
            <a:avLst>
              <a:gd name="adj1" fmla="val 82676"/>
              <a:gd name="adj2" fmla="val 31186"/>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a:t>
            </a:r>
            <a:r>
              <a:rPr kumimoji="1" lang="ja-JP" altLang="en-US" sz="1300" dirty="0"/>
              <a:t>フォント</a:t>
            </a:r>
            <a:r>
              <a:rPr kumimoji="1" lang="en-US" altLang="ja-JP" sz="1300" dirty="0"/>
              <a:t>】</a:t>
            </a:r>
          </a:p>
          <a:p>
            <a:r>
              <a:rPr kumimoji="1" lang="ja-JP" altLang="en-US" sz="1300" dirty="0"/>
              <a:t>・</a:t>
            </a:r>
            <a:r>
              <a:rPr kumimoji="1" lang="en-US" altLang="ja-JP" sz="1300" dirty="0"/>
              <a:t>BIZ</a:t>
            </a:r>
            <a:r>
              <a:rPr kumimoji="1" lang="ja-JP" altLang="en-US" sz="1300" dirty="0"/>
              <a:t>　</a:t>
            </a:r>
            <a:r>
              <a:rPr kumimoji="1" lang="en-US" altLang="ja-JP" sz="1300" dirty="0"/>
              <a:t>UDP</a:t>
            </a:r>
            <a:r>
              <a:rPr kumimoji="1" lang="ja-JP" altLang="en-US" sz="1300" dirty="0"/>
              <a:t>ゴシック　</a:t>
            </a:r>
            <a:r>
              <a:rPr kumimoji="1" lang="en-US" altLang="ja-JP" sz="1300" dirty="0"/>
              <a:t>12pt</a:t>
            </a:r>
          </a:p>
        </p:txBody>
      </p:sp>
      <p:sp>
        <p:nvSpPr>
          <p:cNvPr id="7" name="吹き出し: 四角形 6">
            <a:extLst>
              <a:ext uri="{FF2B5EF4-FFF2-40B4-BE49-F238E27FC236}">
                <a16:creationId xmlns:a16="http://schemas.microsoft.com/office/drawing/2014/main" id="{4980F7E3-0F14-1B00-3590-EB9324CEB234}"/>
              </a:ext>
            </a:extLst>
          </p:cNvPr>
          <p:cNvSpPr/>
          <p:nvPr/>
        </p:nvSpPr>
        <p:spPr>
          <a:xfrm>
            <a:off x="10169776" y="-1098223"/>
            <a:ext cx="2814177" cy="1231900"/>
          </a:xfrm>
          <a:prstGeom prst="wedgeRectCallout">
            <a:avLst>
              <a:gd name="adj1" fmla="val -105761"/>
              <a:gd name="adj2" fmla="val 59157"/>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a:t>
            </a:r>
            <a:r>
              <a:rPr kumimoji="1" lang="ja-JP" altLang="en-US" sz="1300" dirty="0"/>
              <a:t>地域別表示</a:t>
            </a:r>
            <a:r>
              <a:rPr kumimoji="1" lang="en-US" altLang="ja-JP" sz="1300" dirty="0"/>
              <a:t>】</a:t>
            </a:r>
          </a:p>
          <a:p>
            <a:r>
              <a:rPr kumimoji="1" lang="ja-JP" altLang="en-US" sz="1300" dirty="0"/>
              <a:t>・</a:t>
            </a:r>
            <a:r>
              <a:rPr kumimoji="1" lang="en-US" altLang="ja-JP" sz="1300" dirty="0"/>
              <a:t>BIZ</a:t>
            </a:r>
            <a:r>
              <a:rPr kumimoji="1" lang="ja-JP" altLang="en-US" sz="1300" dirty="0"/>
              <a:t>　</a:t>
            </a:r>
            <a:r>
              <a:rPr kumimoji="1" lang="en-US" altLang="ja-JP" sz="1300" dirty="0"/>
              <a:t>UDP</a:t>
            </a:r>
            <a:r>
              <a:rPr kumimoji="1" lang="ja-JP" altLang="en-US" sz="1300" dirty="0"/>
              <a:t>ゴシック　</a:t>
            </a:r>
            <a:r>
              <a:rPr kumimoji="1" lang="en-US" altLang="ja-JP" sz="1300" dirty="0"/>
              <a:t>24pt</a:t>
            </a:r>
          </a:p>
        </p:txBody>
      </p:sp>
      <p:sp>
        <p:nvSpPr>
          <p:cNvPr id="8" name="吹き出し: 四角形 7">
            <a:extLst>
              <a:ext uri="{FF2B5EF4-FFF2-40B4-BE49-F238E27FC236}">
                <a16:creationId xmlns:a16="http://schemas.microsoft.com/office/drawing/2014/main" id="{FA3C3962-1E88-6997-F513-8B3242AD492B}"/>
              </a:ext>
            </a:extLst>
          </p:cNvPr>
          <p:cNvSpPr/>
          <p:nvPr/>
        </p:nvSpPr>
        <p:spPr>
          <a:xfrm>
            <a:off x="-3541315" y="1761065"/>
            <a:ext cx="2814177" cy="1231900"/>
          </a:xfrm>
          <a:prstGeom prst="wedgeRectCallout">
            <a:avLst>
              <a:gd name="adj1" fmla="val 87689"/>
              <a:gd name="adj2" fmla="val -8858"/>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a:t>
            </a:r>
            <a:r>
              <a:rPr kumimoji="1" lang="ja-JP" altLang="en-US" sz="1300" dirty="0"/>
              <a:t>フォント</a:t>
            </a:r>
            <a:r>
              <a:rPr kumimoji="1" lang="en-US" altLang="ja-JP" sz="1300" dirty="0"/>
              <a:t>】</a:t>
            </a:r>
          </a:p>
          <a:p>
            <a:r>
              <a:rPr kumimoji="1" lang="ja-JP" altLang="en-US" sz="1300" dirty="0"/>
              <a:t>・</a:t>
            </a:r>
            <a:r>
              <a:rPr kumimoji="1" lang="en-US" altLang="ja-JP" sz="1300" dirty="0"/>
              <a:t>BIZ</a:t>
            </a:r>
            <a:r>
              <a:rPr kumimoji="1" lang="ja-JP" altLang="en-US" sz="1300" dirty="0"/>
              <a:t>　</a:t>
            </a:r>
            <a:r>
              <a:rPr kumimoji="1" lang="en-US" altLang="ja-JP" sz="1300" dirty="0"/>
              <a:t>UDP</a:t>
            </a:r>
            <a:r>
              <a:rPr kumimoji="1" lang="ja-JP" altLang="en-US" sz="1300" dirty="0"/>
              <a:t>ゴシック　</a:t>
            </a:r>
            <a:r>
              <a:rPr kumimoji="1" lang="en-US" altLang="ja-JP" sz="1300" dirty="0"/>
              <a:t>12pt</a:t>
            </a:r>
          </a:p>
          <a:p>
            <a:r>
              <a:rPr kumimoji="1" lang="ja-JP" altLang="en-US" sz="1300" dirty="0"/>
              <a:t>・改行時、文頭は</a:t>
            </a:r>
            <a:r>
              <a:rPr kumimoji="1" lang="en-US" altLang="ja-JP" sz="1300" dirty="0"/>
              <a:t>1</a:t>
            </a:r>
            <a:r>
              <a:rPr kumimoji="1" lang="ja-JP" altLang="en-US" sz="1300" dirty="0"/>
              <a:t>文字あけない！（詰める）</a:t>
            </a:r>
            <a:endParaRPr kumimoji="1" lang="en-US" altLang="ja-JP" sz="1300" dirty="0"/>
          </a:p>
        </p:txBody>
      </p:sp>
      <p:sp>
        <p:nvSpPr>
          <p:cNvPr id="9" name="吹き出し: 四角形 8">
            <a:extLst>
              <a:ext uri="{FF2B5EF4-FFF2-40B4-BE49-F238E27FC236}">
                <a16:creationId xmlns:a16="http://schemas.microsoft.com/office/drawing/2014/main" id="{77832CBD-BD93-E654-EBD5-C2B147623F69}"/>
              </a:ext>
            </a:extLst>
          </p:cNvPr>
          <p:cNvSpPr/>
          <p:nvPr/>
        </p:nvSpPr>
        <p:spPr>
          <a:xfrm>
            <a:off x="-1632338" y="-933964"/>
            <a:ext cx="1321993" cy="1018943"/>
          </a:xfrm>
          <a:prstGeom prst="wedgeRectCallout">
            <a:avLst>
              <a:gd name="adj1" fmla="val 95196"/>
              <a:gd name="adj2" fmla="val 84812"/>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a:t>
            </a:r>
            <a:r>
              <a:rPr kumimoji="1" lang="ja-JP" altLang="en-US" sz="1300" dirty="0"/>
              <a:t>フォント</a:t>
            </a:r>
            <a:r>
              <a:rPr kumimoji="1" lang="en-US" altLang="ja-JP" sz="1300" dirty="0"/>
              <a:t>】</a:t>
            </a:r>
          </a:p>
          <a:p>
            <a:r>
              <a:rPr kumimoji="1" lang="ja-JP" altLang="en-US" sz="1300" dirty="0"/>
              <a:t>・</a:t>
            </a:r>
            <a:r>
              <a:rPr kumimoji="1" lang="en-US" altLang="ja-JP" sz="1300" dirty="0"/>
              <a:t>BIZ</a:t>
            </a:r>
            <a:r>
              <a:rPr kumimoji="1" lang="ja-JP" altLang="en-US" sz="1300" dirty="0"/>
              <a:t>　</a:t>
            </a:r>
            <a:r>
              <a:rPr kumimoji="1" lang="en-US" altLang="ja-JP" sz="1300" dirty="0"/>
              <a:t>UDP</a:t>
            </a:r>
            <a:r>
              <a:rPr kumimoji="1" lang="ja-JP" altLang="en-US" sz="1300" dirty="0"/>
              <a:t>ゴシック　</a:t>
            </a:r>
            <a:r>
              <a:rPr kumimoji="1" lang="en-US" altLang="ja-JP" sz="1300" dirty="0"/>
              <a:t>36pt</a:t>
            </a:r>
          </a:p>
        </p:txBody>
      </p:sp>
      <p:sp>
        <p:nvSpPr>
          <p:cNvPr id="11" name="テキスト ボックス 10">
            <a:extLst>
              <a:ext uri="{FF2B5EF4-FFF2-40B4-BE49-F238E27FC236}">
                <a16:creationId xmlns:a16="http://schemas.microsoft.com/office/drawing/2014/main" id="{CB4F15C6-5076-D22E-3629-0536A2CADB3F}"/>
              </a:ext>
            </a:extLst>
          </p:cNvPr>
          <p:cNvSpPr txBox="1"/>
          <p:nvPr/>
        </p:nvSpPr>
        <p:spPr>
          <a:xfrm>
            <a:off x="5602253" y="3393945"/>
            <a:ext cx="3517163" cy="430887"/>
          </a:xfrm>
          <a:prstGeom prst="rect">
            <a:avLst/>
          </a:prstGeom>
          <a:noFill/>
        </p:spPr>
        <p:txBody>
          <a:bodyPr wrap="square" rtlCol="0">
            <a:spAutoFit/>
          </a:bodyPr>
          <a:lstStyle/>
          <a:p>
            <a:r>
              <a:rPr kumimoji="1" lang="ja-JP" altLang="en-US" sz="1100" dirty="0"/>
              <a:t>環境に配慮した商品や企業を調べる。</a:t>
            </a:r>
            <a:endParaRPr kumimoji="1" lang="en-US" altLang="ja-JP" sz="1100" dirty="0"/>
          </a:p>
          <a:p>
            <a:r>
              <a:rPr kumimoji="1" lang="ja-JP" altLang="en-US" sz="1100" dirty="0"/>
              <a:t>当社より事前学習用ワークシート提供可能！</a:t>
            </a:r>
          </a:p>
        </p:txBody>
      </p:sp>
      <p:sp>
        <p:nvSpPr>
          <p:cNvPr id="12" name="吹き出し: 四角形 11">
            <a:extLst>
              <a:ext uri="{FF2B5EF4-FFF2-40B4-BE49-F238E27FC236}">
                <a16:creationId xmlns:a16="http://schemas.microsoft.com/office/drawing/2014/main" id="{E6E263C8-8D23-6B98-41D6-3DB567562D90}"/>
              </a:ext>
            </a:extLst>
          </p:cNvPr>
          <p:cNvSpPr/>
          <p:nvPr/>
        </p:nvSpPr>
        <p:spPr>
          <a:xfrm>
            <a:off x="10386880" y="2664289"/>
            <a:ext cx="2930231" cy="1231900"/>
          </a:xfrm>
          <a:prstGeom prst="wedgeRectCallout">
            <a:avLst>
              <a:gd name="adj1" fmla="val -114522"/>
              <a:gd name="adj2" fmla="val 36097"/>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1400" dirty="0"/>
              <a:t>学校で実施してほしい内容や</a:t>
            </a:r>
            <a:endParaRPr kumimoji="1" lang="en-US" altLang="ja-JP" sz="1400" dirty="0"/>
          </a:p>
          <a:p>
            <a:r>
              <a:rPr kumimoji="1" lang="ja-JP" altLang="en-US" sz="1400" dirty="0"/>
              <a:t>自分たちが提供できるものを記載</a:t>
            </a:r>
            <a:endParaRPr kumimoji="1" lang="en-US" altLang="ja-JP" sz="1400" dirty="0"/>
          </a:p>
          <a:p>
            <a:endParaRPr kumimoji="1" lang="en-US" altLang="ja-JP" sz="1400" dirty="0"/>
          </a:p>
          <a:p>
            <a:r>
              <a:rPr kumimoji="1" lang="ja-JP" altLang="en-US" sz="1400" dirty="0"/>
              <a:t>自分たちが提供できることを</a:t>
            </a:r>
            <a:r>
              <a:rPr kumimoji="1" lang="en-US" altLang="ja-JP" sz="1400" dirty="0"/>
              <a:t>PR</a:t>
            </a:r>
            <a:r>
              <a:rPr kumimoji="1" lang="ja-JP" altLang="en-US" sz="1400" dirty="0"/>
              <a:t>してください！</a:t>
            </a:r>
            <a:endParaRPr kumimoji="1" lang="en-US" altLang="ja-JP" sz="1400" dirty="0"/>
          </a:p>
        </p:txBody>
      </p:sp>
      <p:sp>
        <p:nvSpPr>
          <p:cNvPr id="20" name="テキスト ボックス 19">
            <a:extLst>
              <a:ext uri="{FF2B5EF4-FFF2-40B4-BE49-F238E27FC236}">
                <a16:creationId xmlns:a16="http://schemas.microsoft.com/office/drawing/2014/main" id="{4D8E6E93-51F1-6D5E-69DB-4773DD93BBC1}"/>
              </a:ext>
            </a:extLst>
          </p:cNvPr>
          <p:cNvSpPr txBox="1"/>
          <p:nvPr/>
        </p:nvSpPr>
        <p:spPr>
          <a:xfrm>
            <a:off x="5602253" y="4138304"/>
            <a:ext cx="3517163" cy="600164"/>
          </a:xfrm>
          <a:prstGeom prst="rect">
            <a:avLst/>
          </a:prstGeom>
          <a:noFill/>
        </p:spPr>
        <p:txBody>
          <a:bodyPr wrap="square" rtlCol="0">
            <a:spAutoFit/>
          </a:bodyPr>
          <a:lstStyle/>
          <a:p>
            <a:r>
              <a:rPr kumimoji="1" lang="ja-JP" altLang="en-US" sz="1100" dirty="0"/>
              <a:t>グループごとにまとめたものを発表する。</a:t>
            </a:r>
            <a:endParaRPr kumimoji="1" lang="en-US" altLang="ja-JP" sz="1100" dirty="0"/>
          </a:p>
          <a:p>
            <a:r>
              <a:rPr kumimoji="1" lang="ja-JP" altLang="en-US" sz="1100" dirty="0"/>
              <a:t>発表内容を共有いただければフィードバックコメントを</a:t>
            </a:r>
            <a:r>
              <a:rPr kumimoji="1" lang="en-US" altLang="ja-JP" sz="1100" dirty="0"/>
              <a:t>2</a:t>
            </a:r>
            <a:r>
              <a:rPr kumimoji="1" lang="ja-JP" altLang="en-US" sz="1100" dirty="0"/>
              <a:t>週間以内に返信します！</a:t>
            </a:r>
          </a:p>
        </p:txBody>
      </p:sp>
      <p:sp>
        <p:nvSpPr>
          <p:cNvPr id="23" name="テキスト ボックス 22">
            <a:extLst>
              <a:ext uri="{FF2B5EF4-FFF2-40B4-BE49-F238E27FC236}">
                <a16:creationId xmlns:a16="http://schemas.microsoft.com/office/drawing/2014/main" id="{756AC86E-A77D-518D-E699-C84FDF07397B}"/>
              </a:ext>
            </a:extLst>
          </p:cNvPr>
          <p:cNvSpPr txBox="1"/>
          <p:nvPr/>
        </p:nvSpPr>
        <p:spPr>
          <a:xfrm>
            <a:off x="7465624" y="5931712"/>
            <a:ext cx="1686680" cy="415498"/>
          </a:xfrm>
          <a:prstGeom prst="rect">
            <a:avLst/>
          </a:prstGeom>
          <a:noFill/>
        </p:spPr>
        <p:txBody>
          <a:bodyPr wrap="none" rtlCol="0">
            <a:spAutoFit/>
          </a:bodyPr>
          <a:lstStyle/>
          <a:p>
            <a:r>
              <a:rPr kumimoji="1" lang="ja-JP" altLang="en-US" sz="1050" dirty="0"/>
              <a:t>コンテンツの紹介動画や</a:t>
            </a:r>
            <a:endParaRPr kumimoji="1" lang="en-US" altLang="ja-JP" sz="1050" dirty="0"/>
          </a:p>
          <a:p>
            <a:r>
              <a:rPr kumimoji="1" lang="en-US" altLang="ja-JP" sz="1050" dirty="0"/>
              <a:t>WEB</a:t>
            </a:r>
            <a:r>
              <a:rPr kumimoji="1" lang="ja-JP" altLang="en-US" sz="1050" dirty="0"/>
              <a:t>の</a:t>
            </a:r>
            <a:r>
              <a:rPr kumimoji="1" lang="en-US" altLang="ja-JP" sz="1050" dirty="0"/>
              <a:t>QR</a:t>
            </a:r>
            <a:r>
              <a:rPr kumimoji="1" lang="ja-JP" altLang="en-US" sz="1050" dirty="0"/>
              <a:t>コードがあれば</a:t>
            </a:r>
          </a:p>
        </p:txBody>
      </p:sp>
      <p:sp>
        <p:nvSpPr>
          <p:cNvPr id="24" name="正方形/長方形 23">
            <a:extLst>
              <a:ext uri="{FF2B5EF4-FFF2-40B4-BE49-F238E27FC236}">
                <a16:creationId xmlns:a16="http://schemas.microsoft.com/office/drawing/2014/main" id="{7C0C650C-4D22-A600-C847-26FE299C1940}"/>
              </a:ext>
            </a:extLst>
          </p:cNvPr>
          <p:cNvSpPr/>
          <p:nvPr/>
        </p:nvSpPr>
        <p:spPr>
          <a:xfrm>
            <a:off x="7945875" y="5302426"/>
            <a:ext cx="612459" cy="5957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QR</a:t>
            </a:r>
            <a:endParaRPr kumimoji="1" lang="ja-JP" altLang="en-US" dirty="0"/>
          </a:p>
        </p:txBody>
      </p:sp>
      <p:pic>
        <p:nvPicPr>
          <p:cNvPr id="27" name="図 26">
            <a:extLst>
              <a:ext uri="{FF2B5EF4-FFF2-40B4-BE49-F238E27FC236}">
                <a16:creationId xmlns:a16="http://schemas.microsoft.com/office/drawing/2014/main" id="{56FCD4DE-C866-8C10-FA90-653D892E9E42}"/>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085075" y="133678"/>
            <a:ext cx="540609" cy="540609"/>
          </a:xfrm>
          <a:prstGeom prst="rect">
            <a:avLst/>
          </a:prstGeom>
        </p:spPr>
      </p:pic>
      <p:pic>
        <p:nvPicPr>
          <p:cNvPr id="29" name="図 28">
            <a:extLst>
              <a:ext uri="{FF2B5EF4-FFF2-40B4-BE49-F238E27FC236}">
                <a16:creationId xmlns:a16="http://schemas.microsoft.com/office/drawing/2014/main" id="{AB2DB4C0-1976-80B7-F83A-551D4782DCBD}"/>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663021" y="133678"/>
            <a:ext cx="533069" cy="533069"/>
          </a:xfrm>
          <a:prstGeom prst="rect">
            <a:avLst/>
          </a:prstGeom>
        </p:spPr>
      </p:pic>
      <p:pic>
        <p:nvPicPr>
          <p:cNvPr id="30" name="図 29">
            <a:extLst>
              <a:ext uri="{FF2B5EF4-FFF2-40B4-BE49-F238E27FC236}">
                <a16:creationId xmlns:a16="http://schemas.microsoft.com/office/drawing/2014/main" id="{C3C5FA06-3545-C7AF-9E7D-26070EE28641}"/>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6233427" y="133677"/>
            <a:ext cx="545537" cy="545537"/>
          </a:xfrm>
          <a:prstGeom prst="rect">
            <a:avLst/>
          </a:prstGeom>
        </p:spPr>
      </p:pic>
      <p:sp>
        <p:nvSpPr>
          <p:cNvPr id="21" name="吹き出し: 四角形 20">
            <a:extLst>
              <a:ext uri="{FF2B5EF4-FFF2-40B4-BE49-F238E27FC236}">
                <a16:creationId xmlns:a16="http://schemas.microsoft.com/office/drawing/2014/main" id="{65D17BB0-181E-C84F-0FF5-393FEBAA0195}"/>
              </a:ext>
            </a:extLst>
          </p:cNvPr>
          <p:cNvSpPr/>
          <p:nvPr/>
        </p:nvSpPr>
        <p:spPr>
          <a:xfrm>
            <a:off x="10931623" y="529165"/>
            <a:ext cx="2814177" cy="1231900"/>
          </a:xfrm>
          <a:prstGeom prst="wedgeRectCallout">
            <a:avLst>
              <a:gd name="adj1" fmla="val -119702"/>
              <a:gd name="adj2" fmla="val 48958"/>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a:t>
            </a:r>
            <a:r>
              <a:rPr kumimoji="1" lang="ja-JP" altLang="en-US" sz="1300" dirty="0"/>
              <a:t>画像</a:t>
            </a:r>
            <a:r>
              <a:rPr kumimoji="1" lang="en-US" altLang="ja-JP" sz="1300" dirty="0"/>
              <a:t>】</a:t>
            </a:r>
          </a:p>
          <a:p>
            <a:r>
              <a:rPr kumimoji="1" lang="ja-JP" altLang="en-US" sz="1300" dirty="0"/>
              <a:t>・画像については</a:t>
            </a:r>
            <a:r>
              <a:rPr kumimoji="1" lang="en-US" altLang="ja-JP" sz="1300" dirty="0"/>
              <a:t>2</a:t>
            </a:r>
            <a:r>
              <a:rPr kumimoji="1" lang="ja-JP" altLang="en-US" sz="1300" dirty="0"/>
              <a:t>～</a:t>
            </a:r>
            <a:r>
              <a:rPr kumimoji="1" lang="en-US" altLang="ja-JP" sz="1300" dirty="0"/>
              <a:t>3</a:t>
            </a:r>
            <a:r>
              <a:rPr kumimoji="1" lang="ja-JP" altLang="en-US" sz="1300" dirty="0"/>
              <a:t>枚入れても良いです。</a:t>
            </a:r>
            <a:endParaRPr kumimoji="1" lang="en-US" altLang="ja-JP" sz="1300" dirty="0"/>
          </a:p>
        </p:txBody>
      </p:sp>
      <p:sp>
        <p:nvSpPr>
          <p:cNvPr id="22" name="吹き出し: 四角形 21">
            <a:extLst>
              <a:ext uri="{FF2B5EF4-FFF2-40B4-BE49-F238E27FC236}">
                <a16:creationId xmlns:a16="http://schemas.microsoft.com/office/drawing/2014/main" id="{F0A00BED-8EDF-8921-2E67-09BB00A0FA07}"/>
              </a:ext>
            </a:extLst>
          </p:cNvPr>
          <p:cNvSpPr/>
          <p:nvPr/>
        </p:nvSpPr>
        <p:spPr>
          <a:xfrm>
            <a:off x="-5471803" y="573468"/>
            <a:ext cx="4141995" cy="1035487"/>
          </a:xfrm>
          <a:prstGeom prst="wedgeRectCallout">
            <a:avLst>
              <a:gd name="adj1" fmla="val 90274"/>
              <a:gd name="adj2" fmla="val -2215"/>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a:t>
            </a:r>
            <a:r>
              <a:rPr kumimoji="1" lang="ja-JP" altLang="en-US" sz="1300" dirty="0"/>
              <a:t>見出し</a:t>
            </a:r>
            <a:r>
              <a:rPr kumimoji="1" lang="en-US" altLang="ja-JP" sz="1300" dirty="0"/>
              <a:t>】</a:t>
            </a:r>
            <a:r>
              <a:rPr kumimoji="1" lang="ja-JP" altLang="en-US" sz="1300" dirty="0"/>
              <a:t>プログラム名、ねらい、流れ）</a:t>
            </a:r>
            <a:endParaRPr kumimoji="1" lang="en-US" altLang="ja-JP" sz="1300" dirty="0"/>
          </a:p>
          <a:p>
            <a:endParaRPr kumimoji="1" lang="en-US" altLang="ja-JP" sz="1300" dirty="0"/>
          </a:p>
          <a:p>
            <a:r>
              <a:rPr kumimoji="1" lang="ja-JP" altLang="en-US" sz="1300" dirty="0"/>
              <a:t>・見出しの色や字体については、自由。</a:t>
            </a:r>
            <a:endParaRPr kumimoji="1" lang="en-US" altLang="ja-JP" sz="1300" dirty="0"/>
          </a:p>
          <a:p>
            <a:r>
              <a:rPr kumimoji="1" lang="ja-JP" altLang="en-US" sz="1300" dirty="0"/>
              <a:t>　事業者の色などに変更可。</a:t>
            </a:r>
            <a:endParaRPr kumimoji="1" lang="en-US" altLang="ja-JP" sz="1300" dirty="0"/>
          </a:p>
        </p:txBody>
      </p:sp>
      <p:sp>
        <p:nvSpPr>
          <p:cNvPr id="17" name="吹き出し: 四角形 16">
            <a:extLst>
              <a:ext uri="{FF2B5EF4-FFF2-40B4-BE49-F238E27FC236}">
                <a16:creationId xmlns:a16="http://schemas.microsoft.com/office/drawing/2014/main" id="{F0D6FD97-1981-66DF-BE4E-1605A61BD061}"/>
              </a:ext>
            </a:extLst>
          </p:cNvPr>
          <p:cNvSpPr/>
          <p:nvPr/>
        </p:nvSpPr>
        <p:spPr>
          <a:xfrm>
            <a:off x="5783897" y="-1702767"/>
            <a:ext cx="3732568" cy="885266"/>
          </a:xfrm>
          <a:prstGeom prst="wedgeRectCallout">
            <a:avLst>
              <a:gd name="adj1" fmla="val -49978"/>
              <a:gd name="adj2" fmla="val 152322"/>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300" dirty="0"/>
              <a:t>【SDG</a:t>
            </a:r>
            <a:r>
              <a:rPr kumimoji="1" lang="ja-JP" altLang="en-US" sz="1300" dirty="0"/>
              <a:t>ｓのロゴ</a:t>
            </a:r>
            <a:r>
              <a:rPr kumimoji="1" lang="en-US" altLang="ja-JP" sz="1300" dirty="0"/>
              <a:t>】</a:t>
            </a:r>
          </a:p>
          <a:p>
            <a:r>
              <a:rPr kumimoji="1" lang="ja-JP" altLang="en-US" sz="1300" dirty="0"/>
              <a:t>・自社のＳＤＧｓの該当番号を表示ください。</a:t>
            </a:r>
            <a:endParaRPr kumimoji="1" lang="en-US" altLang="ja-JP" sz="1300" dirty="0"/>
          </a:p>
          <a:p>
            <a:r>
              <a:rPr kumimoji="1" lang="ja-JP" altLang="en-US" sz="1300" dirty="0"/>
              <a:t>（左側の</a:t>
            </a:r>
            <a:r>
              <a:rPr kumimoji="1" lang="en-US" altLang="ja-JP" sz="1300" dirty="0"/>
              <a:t>SDGs</a:t>
            </a:r>
            <a:r>
              <a:rPr kumimoji="1" lang="ja-JP" altLang="en-US" sz="1300" dirty="0"/>
              <a:t>ロゴでご使用ください。）</a:t>
            </a:r>
            <a:endParaRPr kumimoji="1" lang="en-US" altLang="ja-JP" sz="1300" dirty="0"/>
          </a:p>
        </p:txBody>
      </p:sp>
      <p:pic>
        <p:nvPicPr>
          <p:cNvPr id="31" name="図 30" descr="ウィンドウ, 建物 が含まれている画像&#10;&#10;AI 生成コンテンツは誤りを含む可能性があります。">
            <a:extLst>
              <a:ext uri="{FF2B5EF4-FFF2-40B4-BE49-F238E27FC236}">
                <a16:creationId xmlns:a16="http://schemas.microsoft.com/office/drawing/2014/main" id="{20C88695-DEB8-E5DC-0EDD-17F5F62DF9AC}"/>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5008754" y="-595734"/>
            <a:ext cx="540609" cy="540609"/>
          </a:xfrm>
          <a:prstGeom prst="rect">
            <a:avLst/>
          </a:prstGeom>
        </p:spPr>
      </p:pic>
      <p:pic>
        <p:nvPicPr>
          <p:cNvPr id="33" name="図 32" descr="アイコン&#10;&#10;AI 生成コンテンツは誤りを含む可能性があります。">
            <a:extLst>
              <a:ext uri="{FF2B5EF4-FFF2-40B4-BE49-F238E27FC236}">
                <a16:creationId xmlns:a16="http://schemas.microsoft.com/office/drawing/2014/main" id="{0E5933A1-3CC1-E7B6-4F95-306F81D6C687}"/>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4456716" y="-573696"/>
            <a:ext cx="540609" cy="540609"/>
          </a:xfrm>
          <a:prstGeom prst="rect">
            <a:avLst/>
          </a:prstGeom>
        </p:spPr>
      </p:pic>
      <p:pic>
        <p:nvPicPr>
          <p:cNvPr id="35" name="図 34" descr="アイコン が含まれている画像&#10;&#10;AI 生成コンテンツは誤りを含む可能性があります。">
            <a:extLst>
              <a:ext uri="{FF2B5EF4-FFF2-40B4-BE49-F238E27FC236}">
                <a16:creationId xmlns:a16="http://schemas.microsoft.com/office/drawing/2014/main" id="{9496DBC7-FDBD-C7FD-6E3C-A243873872A6}"/>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3897543" y="-576524"/>
            <a:ext cx="540609" cy="540609"/>
          </a:xfrm>
          <a:prstGeom prst="rect">
            <a:avLst/>
          </a:prstGeom>
        </p:spPr>
      </p:pic>
      <p:pic>
        <p:nvPicPr>
          <p:cNvPr id="37" name="図 36" descr="グラフィカル ユーザー インターフェイス, アプリケーション, アイコン&#10;&#10;AI 生成コンテンツは誤りを含む可能性があります。">
            <a:extLst>
              <a:ext uri="{FF2B5EF4-FFF2-40B4-BE49-F238E27FC236}">
                <a16:creationId xmlns:a16="http://schemas.microsoft.com/office/drawing/2014/main" id="{EE5D576C-DC16-2B2D-DF85-F71E435F0195}"/>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3323296" y="-574153"/>
            <a:ext cx="540609" cy="540609"/>
          </a:xfrm>
          <a:prstGeom prst="rect">
            <a:avLst/>
          </a:prstGeom>
        </p:spPr>
      </p:pic>
      <p:pic>
        <p:nvPicPr>
          <p:cNvPr id="39" name="図 38" descr="ロゴ&#10;&#10;AI 生成コンテンツは誤りを含む可能性があります。">
            <a:extLst>
              <a:ext uri="{FF2B5EF4-FFF2-40B4-BE49-F238E27FC236}">
                <a16:creationId xmlns:a16="http://schemas.microsoft.com/office/drawing/2014/main" id="{5B50415D-5BA4-8339-9242-E2B93A52C2E1}"/>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2756469" y="-574639"/>
            <a:ext cx="540609" cy="540609"/>
          </a:xfrm>
          <a:prstGeom prst="rect">
            <a:avLst/>
          </a:prstGeom>
        </p:spPr>
      </p:pic>
      <p:pic>
        <p:nvPicPr>
          <p:cNvPr id="41" name="図 40" descr="アイコン が含まれている画像&#10;&#10;AI 生成コンテンツは誤りを含む可能性があります。">
            <a:extLst>
              <a:ext uri="{FF2B5EF4-FFF2-40B4-BE49-F238E27FC236}">
                <a16:creationId xmlns:a16="http://schemas.microsoft.com/office/drawing/2014/main" id="{E1441CCC-A90F-6B3D-4C7E-210C3D96F2A1}"/>
              </a:ext>
            </a:extLst>
          </p:cNvPr>
          <p:cNvPicPr>
            <a:picLocks noChangeAspect="1"/>
          </p:cNvPicPr>
          <p:nvPr/>
        </p:nvPicPr>
        <p:blipFill>
          <a:blip r:embed="rId11" cstate="print">
            <a:extLst>
              <a:ext uri="{28A0092B-C50C-407E-A947-70E740481C1C}">
                <a14:useLocalDpi xmlns:a14="http://schemas.microsoft.com/office/drawing/2010/main"/>
              </a:ext>
            </a:extLst>
          </a:blip>
          <a:stretch>
            <a:fillRect/>
          </a:stretch>
        </p:blipFill>
        <p:spPr>
          <a:xfrm>
            <a:off x="2182254" y="-582226"/>
            <a:ext cx="540609" cy="540609"/>
          </a:xfrm>
          <a:prstGeom prst="rect">
            <a:avLst/>
          </a:prstGeom>
        </p:spPr>
      </p:pic>
      <p:pic>
        <p:nvPicPr>
          <p:cNvPr id="43" name="図 42" descr="ロゴ が含まれている画像&#10;&#10;AI 生成コンテンツは誤りを含む可能性があります。">
            <a:extLst>
              <a:ext uri="{FF2B5EF4-FFF2-40B4-BE49-F238E27FC236}">
                <a16:creationId xmlns:a16="http://schemas.microsoft.com/office/drawing/2014/main" id="{DC03FE01-4576-8652-866B-38C8EA79E31F}"/>
              </a:ext>
            </a:extLst>
          </p:cNvPr>
          <p:cNvPicPr>
            <a:picLocks noChangeAspect="1"/>
          </p:cNvPicPr>
          <p:nvPr/>
        </p:nvPicPr>
        <p:blipFill>
          <a:blip r:embed="rId12" cstate="print">
            <a:extLst>
              <a:ext uri="{28A0092B-C50C-407E-A947-70E740481C1C}">
                <a14:useLocalDpi xmlns:a14="http://schemas.microsoft.com/office/drawing/2010/main"/>
              </a:ext>
            </a:extLst>
          </a:blip>
          <a:stretch>
            <a:fillRect/>
          </a:stretch>
        </p:blipFill>
        <p:spPr>
          <a:xfrm>
            <a:off x="5025374" y="-1137812"/>
            <a:ext cx="540609" cy="540609"/>
          </a:xfrm>
          <a:prstGeom prst="rect">
            <a:avLst/>
          </a:prstGeom>
        </p:spPr>
      </p:pic>
      <p:pic>
        <p:nvPicPr>
          <p:cNvPr id="45" name="図 44" descr="アイコン が含まれている画像&#10;&#10;AI 生成コンテンツは誤りを含む可能性があります。">
            <a:extLst>
              <a:ext uri="{FF2B5EF4-FFF2-40B4-BE49-F238E27FC236}">
                <a16:creationId xmlns:a16="http://schemas.microsoft.com/office/drawing/2014/main" id="{F171CA67-DCDC-18C4-6A77-08DB80A75B8D}"/>
              </a:ext>
            </a:extLst>
          </p:cNvPr>
          <p:cNvPicPr>
            <a:picLocks noChangeAspect="1"/>
          </p:cNvPicPr>
          <p:nvPr/>
        </p:nvPicPr>
        <p:blipFill>
          <a:blip r:embed="rId13" cstate="print">
            <a:extLst>
              <a:ext uri="{28A0092B-C50C-407E-A947-70E740481C1C}">
                <a14:useLocalDpi xmlns:a14="http://schemas.microsoft.com/office/drawing/2010/main"/>
              </a:ext>
            </a:extLst>
          </a:blip>
          <a:stretch>
            <a:fillRect/>
          </a:stretch>
        </p:blipFill>
        <p:spPr>
          <a:xfrm>
            <a:off x="4457104" y="-1137812"/>
            <a:ext cx="540609" cy="540609"/>
          </a:xfrm>
          <a:prstGeom prst="rect">
            <a:avLst/>
          </a:prstGeom>
        </p:spPr>
      </p:pic>
      <p:pic>
        <p:nvPicPr>
          <p:cNvPr id="47" name="図 46" descr="アイコン&#10;&#10;AI 生成コンテンツは誤りを含む可能性があります。">
            <a:extLst>
              <a:ext uri="{FF2B5EF4-FFF2-40B4-BE49-F238E27FC236}">
                <a16:creationId xmlns:a16="http://schemas.microsoft.com/office/drawing/2014/main" id="{42E91A56-7C3C-8321-3A07-059AB2DEC7B5}"/>
              </a:ext>
            </a:extLst>
          </p:cNvPr>
          <p:cNvPicPr>
            <a:picLocks noChangeAspect="1"/>
          </p:cNvPicPr>
          <p:nvPr/>
        </p:nvPicPr>
        <p:blipFill>
          <a:blip r:embed="rId14" cstate="print">
            <a:extLst>
              <a:ext uri="{28A0092B-C50C-407E-A947-70E740481C1C}">
                <a14:useLocalDpi xmlns:a14="http://schemas.microsoft.com/office/drawing/2010/main"/>
              </a:ext>
            </a:extLst>
          </a:blip>
          <a:stretch>
            <a:fillRect/>
          </a:stretch>
        </p:blipFill>
        <p:spPr>
          <a:xfrm>
            <a:off x="3890155" y="-1143116"/>
            <a:ext cx="540609" cy="540609"/>
          </a:xfrm>
          <a:prstGeom prst="rect">
            <a:avLst/>
          </a:prstGeom>
        </p:spPr>
      </p:pic>
      <p:pic>
        <p:nvPicPr>
          <p:cNvPr id="49" name="図 48" descr="アイコン が含まれている画像&#10;&#10;AI 生成コンテンツは誤りを含む可能性があります。">
            <a:extLst>
              <a:ext uri="{FF2B5EF4-FFF2-40B4-BE49-F238E27FC236}">
                <a16:creationId xmlns:a16="http://schemas.microsoft.com/office/drawing/2014/main" id="{D9B3A1E7-A997-1515-47D2-9A88D5055E8E}"/>
              </a:ext>
            </a:extLst>
          </p:cNvPr>
          <p:cNvPicPr>
            <a:picLocks noChangeAspect="1"/>
          </p:cNvPicPr>
          <p:nvPr/>
        </p:nvPicPr>
        <p:blipFill>
          <a:blip r:embed="rId15" cstate="print">
            <a:extLst>
              <a:ext uri="{28A0092B-C50C-407E-A947-70E740481C1C}">
                <a14:useLocalDpi xmlns:a14="http://schemas.microsoft.com/office/drawing/2010/main"/>
              </a:ext>
            </a:extLst>
          </a:blip>
          <a:stretch>
            <a:fillRect/>
          </a:stretch>
        </p:blipFill>
        <p:spPr>
          <a:xfrm>
            <a:off x="3321976" y="-1146674"/>
            <a:ext cx="540609" cy="540609"/>
          </a:xfrm>
          <a:prstGeom prst="rect">
            <a:avLst/>
          </a:prstGeom>
        </p:spPr>
      </p:pic>
      <p:pic>
        <p:nvPicPr>
          <p:cNvPr id="51" name="図 50" descr="アイコン が含まれている画像&#10;&#10;AI 生成コンテンツは誤りを含む可能性があります。">
            <a:extLst>
              <a:ext uri="{FF2B5EF4-FFF2-40B4-BE49-F238E27FC236}">
                <a16:creationId xmlns:a16="http://schemas.microsoft.com/office/drawing/2014/main" id="{E97F1843-E2AD-82CB-0758-DC0ABB6F9952}"/>
              </a:ext>
            </a:extLst>
          </p:cNvPr>
          <p:cNvPicPr>
            <a:picLocks noChangeAspect="1"/>
          </p:cNvPicPr>
          <p:nvPr/>
        </p:nvPicPr>
        <p:blipFill>
          <a:blip r:embed="rId16" cstate="print">
            <a:extLst>
              <a:ext uri="{28A0092B-C50C-407E-A947-70E740481C1C}">
                <a14:useLocalDpi xmlns:a14="http://schemas.microsoft.com/office/drawing/2010/main"/>
              </a:ext>
            </a:extLst>
          </a:blip>
          <a:stretch>
            <a:fillRect/>
          </a:stretch>
        </p:blipFill>
        <p:spPr>
          <a:xfrm>
            <a:off x="2756470" y="-1148351"/>
            <a:ext cx="540609" cy="540609"/>
          </a:xfrm>
          <a:prstGeom prst="rect">
            <a:avLst/>
          </a:prstGeom>
        </p:spPr>
      </p:pic>
      <p:pic>
        <p:nvPicPr>
          <p:cNvPr id="53" name="図 52" descr="アイコン&#10;&#10;AI 生成コンテンツは誤りを含む可能性があります。">
            <a:extLst>
              <a:ext uri="{FF2B5EF4-FFF2-40B4-BE49-F238E27FC236}">
                <a16:creationId xmlns:a16="http://schemas.microsoft.com/office/drawing/2014/main" id="{91CA88E0-A195-CF76-7C58-98ADAF8D1B90}"/>
              </a:ext>
            </a:extLst>
          </p:cNvPr>
          <p:cNvPicPr>
            <a:picLocks noChangeAspect="1"/>
          </p:cNvPicPr>
          <p:nvPr/>
        </p:nvPicPr>
        <p:blipFill>
          <a:blip r:embed="rId17" cstate="print">
            <a:extLst>
              <a:ext uri="{28A0092B-C50C-407E-A947-70E740481C1C}">
                <a14:useLocalDpi xmlns:a14="http://schemas.microsoft.com/office/drawing/2010/main"/>
              </a:ext>
            </a:extLst>
          </a:blip>
          <a:stretch>
            <a:fillRect/>
          </a:stretch>
        </p:blipFill>
        <p:spPr>
          <a:xfrm>
            <a:off x="2182255" y="-1155378"/>
            <a:ext cx="540609" cy="540609"/>
          </a:xfrm>
          <a:prstGeom prst="rect">
            <a:avLst/>
          </a:prstGeom>
        </p:spPr>
      </p:pic>
      <p:pic>
        <p:nvPicPr>
          <p:cNvPr id="55" name="図 54" descr="図形 が含まれている画像&#10;&#10;AI 生成コンテンツは誤りを含む可能性があります。">
            <a:extLst>
              <a:ext uri="{FF2B5EF4-FFF2-40B4-BE49-F238E27FC236}">
                <a16:creationId xmlns:a16="http://schemas.microsoft.com/office/drawing/2014/main" id="{08B2D99A-F99C-1309-2772-21E43F4FB831}"/>
              </a:ext>
            </a:extLst>
          </p:cNvPr>
          <p:cNvPicPr>
            <a:picLocks noChangeAspect="1"/>
          </p:cNvPicPr>
          <p:nvPr/>
        </p:nvPicPr>
        <p:blipFill>
          <a:blip r:embed="rId18" cstate="print">
            <a:extLst>
              <a:ext uri="{28A0092B-C50C-407E-A947-70E740481C1C}">
                <a14:useLocalDpi xmlns:a14="http://schemas.microsoft.com/office/drawing/2010/main"/>
              </a:ext>
            </a:extLst>
          </a:blip>
          <a:stretch>
            <a:fillRect/>
          </a:stretch>
        </p:blipFill>
        <p:spPr>
          <a:xfrm>
            <a:off x="5027541" y="-1710185"/>
            <a:ext cx="540609" cy="540609"/>
          </a:xfrm>
          <a:prstGeom prst="rect">
            <a:avLst/>
          </a:prstGeom>
        </p:spPr>
      </p:pic>
      <p:pic>
        <p:nvPicPr>
          <p:cNvPr id="57" name="図 56" descr="アイコン&#10;&#10;AI 生成コンテンツは誤りを含む可能性があります。">
            <a:extLst>
              <a:ext uri="{FF2B5EF4-FFF2-40B4-BE49-F238E27FC236}">
                <a16:creationId xmlns:a16="http://schemas.microsoft.com/office/drawing/2014/main" id="{3EDCEE20-824C-AE02-CD24-89688D6A6402}"/>
              </a:ext>
            </a:extLst>
          </p:cNvPr>
          <p:cNvPicPr>
            <a:picLocks noChangeAspect="1"/>
          </p:cNvPicPr>
          <p:nvPr/>
        </p:nvPicPr>
        <p:blipFill>
          <a:blip r:embed="rId19" cstate="print">
            <a:extLst>
              <a:ext uri="{28A0092B-C50C-407E-A947-70E740481C1C}">
                <a14:useLocalDpi xmlns:a14="http://schemas.microsoft.com/office/drawing/2010/main"/>
              </a:ext>
            </a:extLst>
          </a:blip>
          <a:stretch>
            <a:fillRect/>
          </a:stretch>
        </p:blipFill>
        <p:spPr>
          <a:xfrm>
            <a:off x="4456981" y="-1714052"/>
            <a:ext cx="540609" cy="540609"/>
          </a:xfrm>
          <a:prstGeom prst="rect">
            <a:avLst/>
          </a:prstGeom>
        </p:spPr>
      </p:pic>
      <p:pic>
        <p:nvPicPr>
          <p:cNvPr id="59" name="図 58" descr="アイコン が含まれている画像&#10;&#10;AI 生成コンテンツは誤りを含む可能性があります。">
            <a:extLst>
              <a:ext uri="{FF2B5EF4-FFF2-40B4-BE49-F238E27FC236}">
                <a16:creationId xmlns:a16="http://schemas.microsoft.com/office/drawing/2014/main" id="{2F1D8DEA-A758-4F5D-EE52-82F2D7DCB9F4}"/>
              </a:ext>
            </a:extLst>
          </p:cNvPr>
          <p:cNvPicPr>
            <a:picLocks noChangeAspect="1"/>
          </p:cNvPicPr>
          <p:nvPr/>
        </p:nvPicPr>
        <p:blipFill>
          <a:blip r:embed="rId20" cstate="print">
            <a:extLst>
              <a:ext uri="{28A0092B-C50C-407E-A947-70E740481C1C}">
                <a14:useLocalDpi xmlns:a14="http://schemas.microsoft.com/office/drawing/2010/main"/>
              </a:ext>
            </a:extLst>
          </a:blip>
          <a:stretch>
            <a:fillRect/>
          </a:stretch>
        </p:blipFill>
        <p:spPr>
          <a:xfrm>
            <a:off x="3890155" y="-1710147"/>
            <a:ext cx="540609" cy="540609"/>
          </a:xfrm>
          <a:prstGeom prst="rect">
            <a:avLst/>
          </a:prstGeom>
        </p:spPr>
      </p:pic>
      <p:pic>
        <p:nvPicPr>
          <p:cNvPr id="61" name="図 60" descr="アイコン&#10;&#10;AI 生成コンテンツは誤りを含む可能性があります。">
            <a:extLst>
              <a:ext uri="{FF2B5EF4-FFF2-40B4-BE49-F238E27FC236}">
                <a16:creationId xmlns:a16="http://schemas.microsoft.com/office/drawing/2014/main" id="{5A2515BF-03E9-2455-CE23-913BE0048E6E}"/>
              </a:ext>
            </a:extLst>
          </p:cNvPr>
          <p:cNvPicPr>
            <a:picLocks noChangeAspect="1"/>
          </p:cNvPicPr>
          <p:nvPr/>
        </p:nvPicPr>
        <p:blipFill>
          <a:blip r:embed="rId21" cstate="print">
            <a:extLst>
              <a:ext uri="{28A0092B-C50C-407E-A947-70E740481C1C}">
                <a14:useLocalDpi xmlns:a14="http://schemas.microsoft.com/office/drawing/2010/main"/>
              </a:ext>
            </a:extLst>
          </a:blip>
          <a:stretch>
            <a:fillRect/>
          </a:stretch>
        </p:blipFill>
        <p:spPr>
          <a:xfrm>
            <a:off x="3323296" y="-1714052"/>
            <a:ext cx="540609" cy="540609"/>
          </a:xfrm>
          <a:prstGeom prst="rect">
            <a:avLst/>
          </a:prstGeom>
        </p:spPr>
      </p:pic>
      <p:pic>
        <p:nvPicPr>
          <p:cNvPr id="63" name="図 62" descr="アイコン&#10;&#10;AI 生成コンテンツは誤りを含む可能性があります。">
            <a:extLst>
              <a:ext uri="{FF2B5EF4-FFF2-40B4-BE49-F238E27FC236}">
                <a16:creationId xmlns:a16="http://schemas.microsoft.com/office/drawing/2014/main" id="{F80A3A89-D4A8-9BAD-FE10-CFE708CADE00}"/>
              </a:ext>
            </a:extLst>
          </p:cNvPr>
          <p:cNvPicPr>
            <a:picLocks noChangeAspect="1"/>
          </p:cNvPicPr>
          <p:nvPr/>
        </p:nvPicPr>
        <p:blipFill>
          <a:blip r:embed="rId22" cstate="print">
            <a:extLst>
              <a:ext uri="{28A0092B-C50C-407E-A947-70E740481C1C}">
                <a14:useLocalDpi xmlns:a14="http://schemas.microsoft.com/office/drawing/2010/main"/>
              </a:ext>
            </a:extLst>
          </a:blip>
          <a:stretch>
            <a:fillRect/>
          </a:stretch>
        </p:blipFill>
        <p:spPr>
          <a:xfrm>
            <a:off x="2756470" y="-1714052"/>
            <a:ext cx="540609" cy="540609"/>
          </a:xfrm>
          <a:prstGeom prst="rect">
            <a:avLst/>
          </a:prstGeom>
        </p:spPr>
      </p:pic>
      <p:pic>
        <p:nvPicPr>
          <p:cNvPr id="65" name="図 64" descr="テキスト&#10;&#10;AI 生成コンテンツは誤りを含む可能性があります。">
            <a:extLst>
              <a:ext uri="{FF2B5EF4-FFF2-40B4-BE49-F238E27FC236}">
                <a16:creationId xmlns:a16="http://schemas.microsoft.com/office/drawing/2014/main" id="{F36175BC-8D29-7531-3EF1-633F1BEC6AD2}"/>
              </a:ext>
            </a:extLst>
          </p:cNvPr>
          <p:cNvPicPr>
            <a:picLocks noChangeAspect="1"/>
          </p:cNvPicPr>
          <p:nvPr/>
        </p:nvPicPr>
        <p:blipFill>
          <a:blip r:embed="rId23" cstate="print">
            <a:extLst>
              <a:ext uri="{28A0092B-C50C-407E-A947-70E740481C1C}">
                <a14:useLocalDpi xmlns:a14="http://schemas.microsoft.com/office/drawing/2010/main"/>
              </a:ext>
            </a:extLst>
          </a:blip>
          <a:stretch>
            <a:fillRect/>
          </a:stretch>
        </p:blipFill>
        <p:spPr>
          <a:xfrm>
            <a:off x="2189644" y="-1722058"/>
            <a:ext cx="540609" cy="540609"/>
          </a:xfrm>
          <a:prstGeom prst="rect">
            <a:avLst/>
          </a:prstGeom>
        </p:spPr>
      </p:pic>
    </p:spTree>
    <p:extLst>
      <p:ext uri="{BB962C8B-B14F-4D97-AF65-F5344CB8AC3E}">
        <p14:creationId xmlns:p14="http://schemas.microsoft.com/office/powerpoint/2010/main" val="2264088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653E18-1F2F-4B50-B36D-4FD2CD5EC987}"/>
              </a:ext>
            </a:extLst>
          </p:cNvPr>
          <p:cNvSpPr>
            <a:spLocks noGrp="1"/>
          </p:cNvSpPr>
          <p:nvPr>
            <p:ph type="ctrTitle"/>
          </p:nvPr>
        </p:nvSpPr>
        <p:spPr>
          <a:xfrm>
            <a:off x="0" y="109088"/>
            <a:ext cx="5090975" cy="635742"/>
          </a:xfrm>
        </p:spPr>
        <p:txBody>
          <a:bodyPr>
            <a:normAutofit/>
          </a:bodyPr>
          <a:lstStyle/>
          <a:p>
            <a:pPr algn="l"/>
            <a:r>
              <a:rPr lang="ja-JP" altLang="en-US" sz="3600" b="1" dirty="0">
                <a:latin typeface="BIZ UDPゴシック" panose="020B0400000000000000" pitchFamily="50" charset="-128"/>
                <a:ea typeface="BIZ UDPゴシック" panose="020B0400000000000000" pitchFamily="50" charset="-128"/>
              </a:rPr>
              <a:t>　</a:t>
            </a:r>
          </a:p>
        </p:txBody>
      </p:sp>
      <p:sp>
        <p:nvSpPr>
          <p:cNvPr id="16" name="フッター プレースホルダー 1">
            <a:extLst>
              <a:ext uri="{FF2B5EF4-FFF2-40B4-BE49-F238E27FC236}">
                <a16:creationId xmlns:a16="http://schemas.microsoft.com/office/drawing/2014/main" id="{7E4177A2-453E-0E4A-85CE-FB6DFEE29BF3}"/>
              </a:ext>
            </a:extLst>
          </p:cNvPr>
          <p:cNvSpPr>
            <a:spLocks noGrp="1"/>
          </p:cNvSpPr>
          <p:nvPr>
            <p:ph type="ftr" sz="quarter" idx="11"/>
          </p:nvPr>
        </p:nvSpPr>
        <p:spPr>
          <a:xfrm>
            <a:off x="159811" y="6550667"/>
            <a:ext cx="8837001" cy="230995"/>
          </a:xfrm>
        </p:spPr>
        <p:txBody>
          <a:bodyPr/>
          <a:lstStyle/>
          <a:p>
            <a:pPr algn="l">
              <a:defRPr/>
            </a:pPr>
            <a:r>
              <a:rPr lang="en-US" altLang="ja-JP" dirty="0"/>
              <a:t>©2025 ○○○○All rights Reserved.</a:t>
            </a:r>
            <a:r>
              <a:rPr lang="ja-JP" altLang="en-US" dirty="0"/>
              <a:t>（自社の英語名で入力してください） </a:t>
            </a:r>
            <a:r>
              <a:rPr lang="en-US" altLang="ja-JP" dirty="0"/>
              <a:t>      </a:t>
            </a:r>
            <a:r>
              <a:rPr lang="ja-JP" altLang="en-US" dirty="0"/>
              <a:t>　　　　　　　　　　株式会社〇〇〇〇（自社名）</a:t>
            </a:r>
          </a:p>
        </p:txBody>
      </p:sp>
      <p:sp>
        <p:nvSpPr>
          <p:cNvPr id="18" name="タイトル 1">
            <a:extLst>
              <a:ext uri="{FF2B5EF4-FFF2-40B4-BE49-F238E27FC236}">
                <a16:creationId xmlns:a16="http://schemas.microsoft.com/office/drawing/2014/main" id="{35F038D6-4197-42E6-921C-A48FC6C61A0D}"/>
              </a:ext>
            </a:extLst>
          </p:cNvPr>
          <p:cNvSpPr txBox="1">
            <a:spLocks/>
          </p:cNvSpPr>
          <p:nvPr/>
        </p:nvSpPr>
        <p:spPr>
          <a:xfrm>
            <a:off x="221736" y="771026"/>
            <a:ext cx="4269956" cy="59416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200" b="1" dirty="0">
                <a:ln w="22225">
                  <a:solidFill>
                    <a:schemeClr val="accent2"/>
                  </a:solidFill>
                  <a:prstDash val="solid"/>
                </a:ln>
                <a:solidFill>
                  <a:srgbClr val="FFFF00"/>
                </a:solidFill>
                <a:effectLst>
                  <a:glow rad="101600">
                    <a:schemeClr val="accent2">
                      <a:satMod val="175000"/>
                      <a:alpha val="40000"/>
                    </a:schemeClr>
                  </a:glow>
                </a:effectLst>
                <a:latin typeface="BIZ UDPゴシック" panose="020B0400000000000000" pitchFamily="50" charset="-128"/>
                <a:ea typeface="BIZ UDPゴシック" panose="020B0400000000000000" pitchFamily="50" charset="-128"/>
              </a:rPr>
              <a:t>　　　　　　　　　</a:t>
            </a:r>
          </a:p>
        </p:txBody>
      </p:sp>
      <p:pic>
        <p:nvPicPr>
          <p:cNvPr id="21" name="図 20">
            <a:extLst>
              <a:ext uri="{FF2B5EF4-FFF2-40B4-BE49-F238E27FC236}">
                <a16:creationId xmlns:a16="http://schemas.microsoft.com/office/drawing/2014/main" id="{56BC72F7-1F73-4D67-88C4-9EBBD331426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724004" y="7035257"/>
            <a:ext cx="1056202" cy="420746"/>
          </a:xfrm>
          <a:prstGeom prst="rect">
            <a:avLst/>
          </a:prstGeom>
        </p:spPr>
      </p:pic>
      <p:cxnSp>
        <p:nvCxnSpPr>
          <p:cNvPr id="25" name="直線コネクタ 24">
            <a:extLst>
              <a:ext uri="{FF2B5EF4-FFF2-40B4-BE49-F238E27FC236}">
                <a16:creationId xmlns:a16="http://schemas.microsoft.com/office/drawing/2014/main" id="{568E13E5-D4C8-094E-A1B1-E5819C1E710C}"/>
              </a:ext>
            </a:extLst>
          </p:cNvPr>
          <p:cNvCxnSpPr>
            <a:cxnSpLocks/>
          </p:cNvCxnSpPr>
          <p:nvPr/>
        </p:nvCxnSpPr>
        <p:spPr>
          <a:xfrm flipV="1">
            <a:off x="184399" y="729175"/>
            <a:ext cx="8775203" cy="0"/>
          </a:xfrm>
          <a:prstGeom prst="line">
            <a:avLst/>
          </a:prstGeom>
          <a:ln w="76200">
            <a:solidFill>
              <a:srgbClr val="B3AB6E"/>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0DF2CB6F-C7D7-5A41-8F4B-2C2EF3D95DD0}"/>
              </a:ext>
            </a:extLst>
          </p:cNvPr>
          <p:cNvCxnSpPr>
            <a:cxnSpLocks/>
          </p:cNvCxnSpPr>
          <p:nvPr/>
        </p:nvCxnSpPr>
        <p:spPr>
          <a:xfrm flipV="1">
            <a:off x="184399" y="6430476"/>
            <a:ext cx="8775203" cy="0"/>
          </a:xfrm>
          <a:prstGeom prst="line">
            <a:avLst/>
          </a:prstGeom>
          <a:ln w="76200">
            <a:solidFill>
              <a:srgbClr val="B3AB6E"/>
            </a:solidFill>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270CD64A-D7E4-D173-DDE3-AA5C5AC20848}"/>
              </a:ext>
            </a:extLst>
          </p:cNvPr>
          <p:cNvSpPr/>
          <p:nvPr/>
        </p:nvSpPr>
        <p:spPr>
          <a:xfrm>
            <a:off x="4779980" y="851790"/>
            <a:ext cx="4141995" cy="191998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t>画像</a:t>
            </a:r>
            <a:r>
              <a:rPr kumimoji="1" lang="en-US" altLang="ja-JP" sz="2000" dirty="0"/>
              <a:t>1</a:t>
            </a:r>
            <a:endParaRPr kumimoji="1" lang="ja-JP" altLang="en-US" sz="2000" dirty="0"/>
          </a:p>
        </p:txBody>
      </p:sp>
      <p:sp>
        <p:nvSpPr>
          <p:cNvPr id="5" name="四角形: 1 つの角を切り取る 4">
            <a:extLst>
              <a:ext uri="{FF2B5EF4-FFF2-40B4-BE49-F238E27FC236}">
                <a16:creationId xmlns:a16="http://schemas.microsoft.com/office/drawing/2014/main" id="{EB331BAE-0824-F7EB-B8DA-1159458A8114}"/>
              </a:ext>
            </a:extLst>
          </p:cNvPr>
          <p:cNvSpPr/>
          <p:nvPr/>
        </p:nvSpPr>
        <p:spPr>
          <a:xfrm>
            <a:off x="7095354" y="63735"/>
            <a:ext cx="1426346" cy="545250"/>
          </a:xfrm>
          <a:prstGeom prst="snip1Rect">
            <a:avLst/>
          </a:prstGeom>
          <a:noFill/>
          <a:ln>
            <a:solidFill>
              <a:schemeClr val="accent2"/>
            </a:solidFill>
          </a:ln>
          <a:effectLst>
            <a:outerShdw blurRad="50800" dist="38100" algn="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ln w="6600">
                <a:solidFill>
                  <a:schemeClr val="accent2"/>
                </a:solidFill>
                <a:prstDash val="solid"/>
              </a:ln>
              <a:solidFill>
                <a:srgbClr val="FFFFFF"/>
              </a:solidFill>
              <a:effectLst>
                <a:outerShdw dist="38100" dir="2700000" algn="tl" rotWithShape="0">
                  <a:schemeClr val="accent2"/>
                </a:outerShdw>
              </a:effectLst>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B30DF7C7-C046-895D-3D06-A0D080DEAEC6}"/>
              </a:ext>
            </a:extLst>
          </p:cNvPr>
          <p:cNvSpPr/>
          <p:nvPr/>
        </p:nvSpPr>
        <p:spPr>
          <a:xfrm>
            <a:off x="277686" y="1340685"/>
            <a:ext cx="4141995" cy="170356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プログラムのねらい</a:t>
            </a:r>
            <a:endParaRPr lang="en-US" altLang="ja-JP"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200" dirty="0">
                <a:ln w="9525">
                  <a:solidFill>
                    <a:schemeClr val="bg1"/>
                  </a:solidFill>
                  <a:prstDash val="solid"/>
                </a:ln>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endParaRPr lang="en-US" altLang="ja-JP" sz="1200" dirty="0">
              <a:ln w="9525">
                <a:solidFill>
                  <a:schemeClr val="bg1"/>
                </a:solidFill>
                <a:prstDash val="solid"/>
              </a:ln>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endParaRPr lang="en-US" altLang="ja-JP" sz="1600" dirty="0">
              <a:ln w="9525">
                <a:solidFill>
                  <a:schemeClr val="bg1"/>
                </a:solidFill>
                <a:prstDash val="solid"/>
              </a:ln>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id="{D1DF262B-9D6F-6689-C270-64C52CCA986B}"/>
              </a:ext>
            </a:extLst>
          </p:cNvPr>
          <p:cNvSpPr txBox="1"/>
          <p:nvPr/>
        </p:nvSpPr>
        <p:spPr>
          <a:xfrm>
            <a:off x="277686" y="2992200"/>
            <a:ext cx="4269402" cy="646331"/>
          </a:xfrm>
          <a:prstGeom prst="rect">
            <a:avLst/>
          </a:prstGeom>
          <a:noFill/>
        </p:spPr>
        <p:txBody>
          <a:bodyPr wrap="square" rtlCol="0">
            <a:spAutoFit/>
          </a:bodyPr>
          <a:lstStyle/>
          <a:p>
            <a:r>
              <a:rPr lang="ja-JP" altLang="en-US"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当日の流れ</a:t>
            </a:r>
            <a:endParaRPr lang="en-US" altLang="ja-JP"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endParaRPr>
          </a:p>
          <a:p>
            <a:endParaRPr kumimoji="1" lang="en-US" altLang="ja-JP" sz="1200" dirty="0"/>
          </a:p>
        </p:txBody>
      </p:sp>
      <p:sp>
        <p:nvSpPr>
          <p:cNvPr id="14" name="テキスト ボックス 13">
            <a:extLst>
              <a:ext uri="{FF2B5EF4-FFF2-40B4-BE49-F238E27FC236}">
                <a16:creationId xmlns:a16="http://schemas.microsoft.com/office/drawing/2014/main" id="{7B7BA8FA-E4A2-6C71-B78A-952AF35338D8}"/>
              </a:ext>
            </a:extLst>
          </p:cNvPr>
          <p:cNvSpPr txBox="1"/>
          <p:nvPr/>
        </p:nvSpPr>
        <p:spPr>
          <a:xfrm>
            <a:off x="4475631" y="2970720"/>
            <a:ext cx="1036169" cy="307777"/>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ja-JP" altLang="en-US" sz="1400" b="1" dirty="0">
                <a:ln w="9525">
                  <a:solidFill>
                    <a:schemeClr val="accent5">
                      <a:lumMod val="50000"/>
                    </a:schemeClr>
                  </a:solidFill>
                  <a:prstDash val="solid"/>
                </a:ln>
                <a:solidFill>
                  <a:schemeClr val="accent5">
                    <a:lumMod val="40000"/>
                    <a:lumOff val="60000"/>
                  </a:schemeClr>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事前学習</a:t>
            </a:r>
            <a:endParaRPr kumimoji="1" lang="ja-JP" altLang="en-US" sz="1400" dirty="0">
              <a:ln>
                <a:solidFill>
                  <a:schemeClr val="accent5">
                    <a:lumMod val="50000"/>
                  </a:schemeClr>
                </a:solidFill>
              </a:ln>
              <a:solidFill>
                <a:schemeClr val="accent5">
                  <a:lumMod val="40000"/>
                  <a:lumOff val="60000"/>
                </a:schemeClr>
              </a:solidFill>
            </a:endParaRPr>
          </a:p>
        </p:txBody>
      </p:sp>
      <p:sp>
        <p:nvSpPr>
          <p:cNvPr id="15" name="テキスト ボックス 14">
            <a:extLst>
              <a:ext uri="{FF2B5EF4-FFF2-40B4-BE49-F238E27FC236}">
                <a16:creationId xmlns:a16="http://schemas.microsoft.com/office/drawing/2014/main" id="{D1526336-3966-0776-C34B-989455F378A8}"/>
              </a:ext>
            </a:extLst>
          </p:cNvPr>
          <p:cNvSpPr txBox="1"/>
          <p:nvPr/>
        </p:nvSpPr>
        <p:spPr>
          <a:xfrm>
            <a:off x="4475631" y="3887968"/>
            <a:ext cx="1020664" cy="307777"/>
          </a:xfrm>
          <a:prstGeom prst="rect">
            <a:avLst/>
          </a:prstGeom>
          <a:solidFill>
            <a:schemeClr val="accent2">
              <a:lumMod val="20000"/>
              <a:lumOff val="80000"/>
            </a:schemeClr>
          </a:solidFill>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ja-JP" altLang="en-US" sz="1400" b="1" dirty="0">
                <a:ln w="9525">
                  <a:solidFill>
                    <a:schemeClr val="accent2">
                      <a:lumMod val="75000"/>
                    </a:schemeClr>
                  </a:solidFill>
                  <a:prstDash val="solid"/>
                </a:ln>
                <a:solidFill>
                  <a:srgbClr val="FFC000"/>
                </a:solidFill>
                <a:effectLst>
                  <a:outerShdw blurRad="12700" dist="38100" dir="2700000" algn="tl" rotWithShape="0">
                    <a:schemeClr val="accent5">
                      <a:lumMod val="60000"/>
                      <a:lumOff val="40000"/>
                    </a:schemeClr>
                  </a:outerShdw>
                </a:effectLst>
                <a:latin typeface="BIZ UDPゴシック" panose="020B0400000000000000" pitchFamily="50" charset="-128"/>
                <a:ea typeface="BIZ UDPゴシック" panose="020B0400000000000000" pitchFamily="50" charset="-128"/>
                <a:cs typeface="Meiryo UI" panose="020B0604030504040204" pitchFamily="50" charset="-128"/>
              </a:rPr>
              <a:t>事後学習</a:t>
            </a:r>
            <a:endParaRPr kumimoji="1" lang="ja-JP" altLang="en-US" sz="1400" dirty="0">
              <a:ln>
                <a:solidFill>
                  <a:schemeClr val="accent2">
                    <a:lumMod val="75000"/>
                  </a:schemeClr>
                </a:solidFill>
              </a:ln>
              <a:solidFill>
                <a:srgbClr val="FFC000"/>
              </a:solidFill>
            </a:endParaRPr>
          </a:p>
        </p:txBody>
      </p:sp>
      <p:sp>
        <p:nvSpPr>
          <p:cNvPr id="11" name="テキスト ボックス 10">
            <a:extLst>
              <a:ext uri="{FF2B5EF4-FFF2-40B4-BE49-F238E27FC236}">
                <a16:creationId xmlns:a16="http://schemas.microsoft.com/office/drawing/2014/main" id="{F93FC26B-547C-E8A0-D2AF-B15340FF9BE7}"/>
              </a:ext>
            </a:extLst>
          </p:cNvPr>
          <p:cNvSpPr txBox="1"/>
          <p:nvPr/>
        </p:nvSpPr>
        <p:spPr>
          <a:xfrm>
            <a:off x="277686" y="1068110"/>
            <a:ext cx="4502294" cy="369332"/>
          </a:xfrm>
          <a:prstGeom prst="rect">
            <a:avLst/>
          </a:prstGeom>
          <a:noFill/>
        </p:spPr>
        <p:txBody>
          <a:bodyPr wrap="square" rtlCol="0">
            <a:spAutoFit/>
          </a:bodyPr>
          <a:lstStyle/>
          <a:p>
            <a:r>
              <a:rPr kumimoji="1" lang="ja-JP" altLang="en-US" dirty="0"/>
              <a:t>＿＿＿＿＿＿＿＿＿＿＿＿＿＿＿＿＿＿</a:t>
            </a:r>
          </a:p>
        </p:txBody>
      </p:sp>
      <p:sp>
        <p:nvSpPr>
          <p:cNvPr id="23" name="四角形: 角を丸くする 22">
            <a:extLst>
              <a:ext uri="{FF2B5EF4-FFF2-40B4-BE49-F238E27FC236}">
                <a16:creationId xmlns:a16="http://schemas.microsoft.com/office/drawing/2014/main" id="{54A5678E-F1E7-D2F2-9950-B41D36F5B448}"/>
              </a:ext>
            </a:extLst>
          </p:cNvPr>
          <p:cNvSpPr/>
          <p:nvPr/>
        </p:nvSpPr>
        <p:spPr>
          <a:xfrm>
            <a:off x="236544" y="4825809"/>
            <a:ext cx="7242031" cy="1475821"/>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42">
            <a:extLst>
              <a:ext uri="{FF2B5EF4-FFF2-40B4-BE49-F238E27FC236}">
                <a16:creationId xmlns:a16="http://schemas.microsoft.com/office/drawing/2014/main" id="{F0B88EEC-542F-B423-4EB4-0C4FA5240A01}"/>
              </a:ext>
            </a:extLst>
          </p:cNvPr>
          <p:cNvSpPr>
            <a:spLocks noChangeArrowheads="1"/>
          </p:cNvSpPr>
          <p:nvPr/>
        </p:nvSpPr>
        <p:spPr bwMode="auto">
          <a:xfrm>
            <a:off x="444050" y="4830967"/>
            <a:ext cx="693211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1600">
                <a:solidFill>
                  <a:schemeClr val="tx1"/>
                </a:solidFill>
                <a:latin typeface="HG丸ｺﾞｼｯｸM-PRO" panose="020F0600000000000000" pitchFamily="50" charset="-128"/>
                <a:ea typeface="HG丸ｺﾞｼｯｸM-PRO" panose="020F0600000000000000" pitchFamily="50" charset="-128"/>
              </a:defRPr>
            </a:lvl1pPr>
            <a:lvl2pPr marL="742950" indent="-285750">
              <a:defRPr kumimoji="1" sz="1600">
                <a:solidFill>
                  <a:schemeClr val="tx1"/>
                </a:solidFill>
                <a:latin typeface="HG丸ｺﾞｼｯｸM-PRO" panose="020F0600000000000000" pitchFamily="50" charset="-128"/>
                <a:ea typeface="HG丸ｺﾞｼｯｸM-PRO" panose="020F0600000000000000" pitchFamily="50" charset="-128"/>
              </a:defRPr>
            </a:lvl2pPr>
            <a:lvl3pPr marL="1143000" indent="-228600">
              <a:defRPr kumimoji="1" sz="1600">
                <a:solidFill>
                  <a:schemeClr val="tx1"/>
                </a:solidFill>
                <a:latin typeface="HG丸ｺﾞｼｯｸM-PRO" panose="020F0600000000000000" pitchFamily="50" charset="-128"/>
                <a:ea typeface="HG丸ｺﾞｼｯｸM-PRO" panose="020F0600000000000000" pitchFamily="50" charset="-128"/>
              </a:defRPr>
            </a:lvl3pPr>
            <a:lvl4pPr marL="1600200" indent="-228600">
              <a:defRPr kumimoji="1" sz="1600">
                <a:solidFill>
                  <a:schemeClr val="tx1"/>
                </a:solidFill>
                <a:latin typeface="HG丸ｺﾞｼｯｸM-PRO" panose="020F0600000000000000" pitchFamily="50" charset="-128"/>
                <a:ea typeface="HG丸ｺﾞｼｯｸM-PRO" panose="020F0600000000000000" pitchFamily="50" charset="-128"/>
              </a:defRPr>
            </a:lvl4pPr>
            <a:lvl5pPr marL="2057400" indent="-228600">
              <a:defRPr kumimoji="1" sz="1600">
                <a:solidFill>
                  <a:schemeClr val="tx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kumimoji="1" sz="1600">
                <a:solidFill>
                  <a:schemeClr val="tx1"/>
                </a:solidFill>
                <a:latin typeface="HG丸ｺﾞｼｯｸM-PRO" panose="020F0600000000000000" pitchFamily="50" charset="-128"/>
                <a:ea typeface="HG丸ｺﾞｼｯｸM-PRO" panose="020F0600000000000000" pitchFamily="50" charset="-128"/>
              </a:defRPr>
            </a:lvl9pPr>
          </a:lstStyle>
          <a:p>
            <a:pPr fontAlgn="base">
              <a:spcBef>
                <a:spcPct val="0"/>
              </a:spcBef>
              <a:spcAft>
                <a:spcPct val="0"/>
              </a:spcAft>
            </a:pP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受入可能人数：</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体験時間：　</a:t>
            </a: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受入可能時間：</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受入可能時期：　</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実施場所：</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対象学生：　</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料金：</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問合せ</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 </a:t>
            </a:r>
          </a:p>
          <a:p>
            <a:pPr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備考：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anose="020B0604030504040204" pitchFamily="50" charset="-128"/>
              </a:rPr>
              <a:t>WEB:</a:t>
            </a:r>
          </a:p>
        </p:txBody>
      </p:sp>
    </p:spTree>
    <p:extLst>
      <p:ext uri="{BB962C8B-B14F-4D97-AF65-F5344CB8AC3E}">
        <p14:creationId xmlns:p14="http://schemas.microsoft.com/office/powerpoint/2010/main" val="2448872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1153</TotalTime>
  <Words>483</Words>
  <Application>Microsoft Office PowerPoint</Application>
  <PresentationFormat>画面に合わせる (4:3)</PresentationFormat>
  <Paragraphs>78</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游ゴシック</vt:lpstr>
      <vt:lpstr>Arial</vt:lpstr>
      <vt:lpstr>Calibri</vt:lpstr>
      <vt:lpstr>Calibri Light</vt:lpstr>
      <vt:lpstr>Office テーマ</vt:lpstr>
      <vt:lpstr>【見本】株式会社OCVB</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⑫オリエンタルホテル 沖縄リゾート&amp;スパ</dc:title>
  <dc:creator>峻平 山下</dc:creator>
  <cp:lastModifiedBy>黄　詩涵</cp:lastModifiedBy>
  <cp:revision>29</cp:revision>
  <cp:lastPrinted>2024-09-05T08:13:07Z</cp:lastPrinted>
  <dcterms:created xsi:type="dcterms:W3CDTF">2023-10-24T12:04:55Z</dcterms:created>
  <dcterms:modified xsi:type="dcterms:W3CDTF">2025-09-18T00:31:00Z</dcterms:modified>
</cp:coreProperties>
</file>