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4"/>
  </p:notesMasterIdLst>
  <p:sldIdLst>
    <p:sldId id="258" r:id="rId2"/>
    <p:sldId id="303" r:id="rId3"/>
    <p:sldId id="289" r:id="rId4"/>
    <p:sldId id="290" r:id="rId5"/>
    <p:sldId id="304" r:id="rId6"/>
    <p:sldId id="291" r:id="rId7"/>
    <p:sldId id="292" r:id="rId8"/>
    <p:sldId id="305" r:id="rId9"/>
    <p:sldId id="296" r:id="rId10"/>
    <p:sldId id="295" r:id="rId11"/>
    <p:sldId id="294" r:id="rId12"/>
    <p:sldId id="273" r:id="rId13"/>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CD6F2F4C-7A6D-49F4-B509-C60F4D1DB060}">
          <p14:sldIdLst>
            <p14:sldId id="258"/>
            <p14:sldId id="303"/>
            <p14:sldId id="289"/>
            <p14:sldId id="290"/>
            <p14:sldId id="304"/>
            <p14:sldId id="291"/>
            <p14:sldId id="292"/>
            <p14:sldId id="305"/>
            <p14:sldId id="296"/>
            <p14:sldId id="295"/>
            <p14:sldId id="294"/>
            <p14:sldId id="273"/>
          </p14:sldIdLst>
        </p14:section>
      </p14:sectionLst>
    </p:ext>
    <p:ext uri="{EFAFB233-063F-42B5-8137-9DF3F51BA10A}">
      <p15:sldGuideLst xmlns:p15="http://schemas.microsoft.com/office/powerpoint/2012/main">
        <p15:guide id="1" orient="horz" pos="2387"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FF"/>
    <a:srgbClr val="CCFFFF"/>
    <a:srgbClr val="FF00FF"/>
    <a:srgbClr val="006600"/>
    <a:srgbClr val="CCFF99"/>
    <a:srgbClr val="CCFFCC"/>
    <a:srgbClr val="FF6600"/>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9" autoAdjust="0"/>
    <p:restoredTop sz="94660"/>
  </p:normalViewPr>
  <p:slideViewPr>
    <p:cSldViewPr snapToGrid="0">
      <p:cViewPr varScale="1">
        <p:scale>
          <a:sx n="111" d="100"/>
          <a:sy n="111" d="100"/>
        </p:scale>
        <p:origin x="1218" y="114"/>
      </p:cViewPr>
      <p:guideLst>
        <p:guide orient="horz" pos="2387"/>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468" cy="493941"/>
          </a:xfrm>
          <a:prstGeom prst="rect">
            <a:avLst/>
          </a:prstGeom>
        </p:spPr>
        <p:txBody>
          <a:bodyPr vert="horz" lIns="89778" tIns="44889" rIns="89778" bIns="4488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743" y="0"/>
            <a:ext cx="2918468" cy="493941"/>
          </a:xfrm>
          <a:prstGeom prst="rect">
            <a:avLst/>
          </a:prstGeom>
        </p:spPr>
        <p:txBody>
          <a:bodyPr vert="horz" lIns="89778" tIns="44889" rIns="89778" bIns="44889" rtlCol="0"/>
          <a:lstStyle>
            <a:lvl1pPr algn="r">
              <a:defRPr sz="1100"/>
            </a:lvl1pPr>
          </a:lstStyle>
          <a:p>
            <a:fld id="{03405943-653D-49FE-A576-B140DAC8D239}"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89778" tIns="44889" rIns="89778" bIns="44889" rtlCol="0" anchor="ctr"/>
          <a:lstStyle/>
          <a:p>
            <a:endParaRPr lang="ja-JP" altLang="en-US"/>
          </a:p>
        </p:txBody>
      </p:sp>
      <p:sp>
        <p:nvSpPr>
          <p:cNvPr id="5" name="ノート プレースホルダー 4"/>
          <p:cNvSpPr>
            <a:spLocks noGrp="1"/>
          </p:cNvSpPr>
          <p:nvPr>
            <p:ph type="body" sz="quarter" idx="3"/>
          </p:nvPr>
        </p:nvSpPr>
        <p:spPr>
          <a:xfrm>
            <a:off x="673733" y="4748710"/>
            <a:ext cx="5388300" cy="3884314"/>
          </a:xfrm>
          <a:prstGeom prst="rect">
            <a:avLst/>
          </a:prstGeom>
        </p:spPr>
        <p:txBody>
          <a:bodyPr vert="horz" lIns="89778" tIns="44889" rIns="89778" bIns="448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373"/>
            <a:ext cx="2918468" cy="493941"/>
          </a:xfrm>
          <a:prstGeom prst="rect">
            <a:avLst/>
          </a:prstGeom>
        </p:spPr>
        <p:txBody>
          <a:bodyPr vert="horz" lIns="89778" tIns="44889" rIns="89778" bIns="4488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743" y="9372373"/>
            <a:ext cx="2918468" cy="493941"/>
          </a:xfrm>
          <a:prstGeom prst="rect">
            <a:avLst/>
          </a:prstGeom>
        </p:spPr>
        <p:txBody>
          <a:bodyPr vert="horz" lIns="89778" tIns="44889" rIns="89778" bIns="44889" rtlCol="0" anchor="b"/>
          <a:lstStyle>
            <a:lvl1pPr algn="r">
              <a:defRPr sz="1100"/>
            </a:lvl1pPr>
          </a:lstStyle>
          <a:p>
            <a:fld id="{1185072B-FA90-4231-9FD5-72C3648BB374}" type="slidenum">
              <a:rPr kumimoji="1" lang="ja-JP" altLang="en-US" smtClean="0"/>
              <a:t>‹#›</a:t>
            </a:fld>
            <a:endParaRPr kumimoji="1" lang="ja-JP" altLang="en-US"/>
          </a:p>
        </p:txBody>
      </p:sp>
    </p:spTree>
    <p:extLst>
      <p:ext uri="{BB962C8B-B14F-4D97-AF65-F5344CB8AC3E}">
        <p14:creationId xmlns:p14="http://schemas.microsoft.com/office/powerpoint/2010/main" val="1789228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スライド">
    <p:spTree>
      <p:nvGrpSpPr>
        <p:cNvPr id="1" name=""/>
        <p:cNvGrpSpPr/>
        <p:nvPr/>
      </p:nvGrpSpPr>
      <p:grpSpPr>
        <a:xfrm>
          <a:off x="0" y="0"/>
          <a:ext cx="0" cy="0"/>
          <a:chOff x="0" y="0"/>
          <a:chExt cx="0" cy="0"/>
        </a:xfrm>
      </p:grpSpPr>
      <p:sp>
        <p:nvSpPr>
          <p:cNvPr id="7" name="Rectangle 6"/>
          <p:cNvSpPr/>
          <p:nvPr userDrawn="1"/>
        </p:nvSpPr>
        <p:spPr>
          <a:xfrm>
            <a:off x="2581" y="6400800"/>
            <a:ext cx="990342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a:xfrm>
            <a:off x="0" y="6594080"/>
            <a:ext cx="3377848" cy="230832"/>
          </a:xfrm>
        </p:spPr>
        <p:txBody>
          <a:bodyPr wrap="none" anchor="b">
            <a:spAutoFit/>
          </a:bodyPr>
          <a:lstStyle>
            <a:lvl1pPr>
              <a:defRPr>
                <a:latin typeface="メイリオ" panose="020B0604030504040204" pitchFamily="50" charset="-128"/>
                <a:ea typeface="メイリオ" panose="020B0604030504040204" pitchFamily="50" charset="-128"/>
              </a:defRPr>
            </a:lvl1pPr>
          </a:lstStyle>
          <a:p>
            <a:r>
              <a:rPr lang="en-US" altLang="ja-JP"/>
              <a:t>©</a:t>
            </a:r>
            <a:r>
              <a:rPr lang="ja-JP" altLang="en-US"/>
              <a:t>沖縄観光コンベンションビューロー 国内事業部 受入推進課</a:t>
            </a:r>
            <a:endParaRPr lang="en-US" altLang="ja-JP" dirty="0"/>
          </a:p>
        </p:txBody>
      </p:sp>
      <p:cxnSp>
        <p:nvCxnSpPr>
          <p:cNvPr id="10" name="Straight Connector 9">
            <a:extLst>
              <a:ext uri="{FF2B5EF4-FFF2-40B4-BE49-F238E27FC236}">
                <a16:creationId xmlns:a16="http://schemas.microsoft.com/office/drawing/2014/main" id="{62A8A380-5202-4A35-8A70-8EA13B0B42E1}"/>
              </a:ext>
            </a:extLst>
          </p:cNvPr>
          <p:cNvCxnSpPr>
            <a:cxnSpLocks/>
          </p:cNvCxnSpPr>
          <p:nvPr userDrawn="1"/>
        </p:nvCxnSpPr>
        <p:spPr>
          <a:xfrm>
            <a:off x="0" y="858614"/>
            <a:ext cx="990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837398" y="6459787"/>
            <a:ext cx="1066021" cy="365125"/>
          </a:xfrm>
        </p:spPr>
        <p:txBody>
          <a:bodyPr/>
          <a:lstStyle>
            <a:lvl1pPr>
              <a:defRPr sz="1600">
                <a:latin typeface="メイリオ" panose="020B0604030504040204" pitchFamily="50" charset="-128"/>
                <a:ea typeface="メイリオ" panose="020B0604030504040204" pitchFamily="50" charset="-128"/>
              </a:defRPr>
            </a:lvl1pPr>
          </a:lstStyle>
          <a:p>
            <a:fld id="{48F63A3B-78C7-47BE-AE5E-E10140E04643}" type="slidenum">
              <a:rPr lang="en-US" smtClean="0"/>
              <a:pPr/>
              <a:t>‹#›</a:t>
            </a:fld>
            <a:endParaRPr lang="en-US" dirty="0"/>
          </a:p>
        </p:txBody>
      </p:sp>
      <p:pic>
        <p:nvPicPr>
          <p:cNvPr id="4" name="図 3">
            <a:extLst>
              <a:ext uri="{FF2B5EF4-FFF2-40B4-BE49-F238E27FC236}">
                <a16:creationId xmlns:a16="http://schemas.microsoft.com/office/drawing/2014/main" id="{3C2BF201-9DB6-CE30-F6BE-577AF72BE3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7324" y="267693"/>
            <a:ext cx="1116707" cy="383966"/>
          </a:xfrm>
          <a:prstGeom prst="rect">
            <a:avLst/>
          </a:prstGeom>
        </p:spPr>
      </p:pic>
      <p:pic>
        <p:nvPicPr>
          <p:cNvPr id="9" name="Picture 2" descr="\\Shark\share\◎12 国内プロモーション課\@平成25年度(2013)　国プロ関連事業\【02】一括交付金事業\1.旬プロモーション\99_ロゴ・写真等\県・OCVBロゴ\okinawaken_logo.png">
            <a:extLst>
              <a:ext uri="{FF2B5EF4-FFF2-40B4-BE49-F238E27FC236}">
                <a16:creationId xmlns:a16="http://schemas.microsoft.com/office/drawing/2014/main" id="{E8A9DDB1-6E08-E81A-B161-1CAD26ABA8F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09099" y="356862"/>
            <a:ext cx="1096093" cy="29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1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99745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31537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24503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147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382041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5" name="Slide Number Placeholder 4"/>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663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92361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7526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79575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ja-JP"/>
              <a:t>©</a:t>
            </a:r>
            <a:r>
              <a:rPr lang="ja-JP" altLang="en-US"/>
              <a:t>沖縄観光コンベンションビューロー 国内事業部 受入推進課</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753193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ducation.okinawastory.jp/"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hyperlink" Target="https://datadeliver.net/" TargetMode="External"/><Relationship Id="rId2" Type="http://schemas.openxmlformats.org/officeDocument/2006/relationships/hyperlink" Target="https://education.okinawastory.jp/?p=71941" TargetMode="External"/><Relationship Id="rId1" Type="http://schemas.openxmlformats.org/officeDocument/2006/relationships/slideLayout" Target="../slideLayouts/slideLayout1.xml"/><Relationship Id="rId6" Type="http://schemas.openxmlformats.org/officeDocument/2006/relationships/hyperlink" Target="https://gigafile.nu/" TargetMode="External"/><Relationship Id="rId5" Type="http://schemas.openxmlformats.org/officeDocument/2006/relationships/hyperlink" Target="https://forms.office.com/r/iWdfpNZ4Gn" TargetMode="Externa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4">
            <a:extLst>
              <a:ext uri="{FF2B5EF4-FFF2-40B4-BE49-F238E27FC236}">
                <a16:creationId xmlns:a16="http://schemas.microsoft.com/office/drawing/2014/main" id="{A84AC59F-12D3-410A-BE12-03C7C860B00E}"/>
              </a:ext>
            </a:extLst>
          </p:cNvPr>
          <p:cNvSpPr>
            <a:spLocks noChangeAspect="1"/>
          </p:cNvSpPr>
          <p:nvPr/>
        </p:nvSpPr>
        <p:spPr>
          <a:xfrm>
            <a:off x="50912" y="300207"/>
            <a:ext cx="3482401" cy="444341"/>
          </a:xfrm>
          <a:prstGeom prst="roundRect">
            <a:avLst>
              <a:gd name="adj" fmla="val 29761"/>
            </a:avLst>
          </a:prstGeom>
          <a:solidFill>
            <a:srgbClr val="FFCC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pPr algn="r"/>
            <a:r>
              <a:rPr kumimoji="1" lang="ja-JP" altLang="en-US" b="1" dirty="0">
                <a:solidFill>
                  <a:srgbClr val="FF00FF"/>
                </a:solidFill>
                <a:latin typeface="メイリオ" panose="020B0604030504040204" pitchFamily="50" charset="-128"/>
                <a:ea typeface="メイリオ" panose="020B0604030504040204" pitchFamily="50" charset="-128"/>
              </a:rPr>
              <a:t>体験プログラム提供事業者向け</a:t>
            </a:r>
          </a:p>
        </p:txBody>
      </p:sp>
      <p:sp>
        <p:nvSpPr>
          <p:cNvPr id="8" name="テキスト ボックス 7">
            <a:extLst>
              <a:ext uri="{FF2B5EF4-FFF2-40B4-BE49-F238E27FC236}">
                <a16:creationId xmlns:a16="http://schemas.microsoft.com/office/drawing/2014/main" id="{7CF15A99-2981-4923-9B5F-433F7D319136}"/>
              </a:ext>
            </a:extLst>
          </p:cNvPr>
          <p:cNvSpPr txBox="1"/>
          <p:nvPr/>
        </p:nvSpPr>
        <p:spPr>
          <a:xfrm>
            <a:off x="0" y="6471380"/>
            <a:ext cx="5442516" cy="400110"/>
          </a:xfrm>
          <a:prstGeom prst="rect">
            <a:avLst/>
          </a:prstGeom>
          <a:noFill/>
        </p:spPr>
        <p:txBody>
          <a:bodyPr wrap="none" rtlCol="0">
            <a:spAutoFit/>
          </a:bodyPr>
          <a:lstStyle/>
          <a:p>
            <a:r>
              <a:rPr kumimoji="1" lang="en-US" altLang="ja-JP" sz="1000" dirty="0">
                <a:solidFill>
                  <a:schemeClr val="bg1"/>
                </a:solidFill>
                <a:latin typeface="メイリオ" panose="020B0604030504040204" pitchFamily="50" charset="-128"/>
                <a:ea typeface="メイリオ" panose="020B0604030504040204" pitchFamily="50" charset="-128"/>
              </a:rPr>
              <a:t>※</a:t>
            </a:r>
            <a:r>
              <a:rPr kumimoji="1" lang="ja-JP" altLang="en-US" sz="1000" dirty="0">
                <a:solidFill>
                  <a:schemeClr val="bg1"/>
                </a:solidFill>
                <a:latin typeface="メイリオ" panose="020B0604030504040204" pitchFamily="50" charset="-128"/>
                <a:ea typeface="メイリオ" panose="020B0604030504040204" pitchFamily="50" charset="-128"/>
              </a:rPr>
              <a:t>このご案内で紹介している支援事業は、令和</a:t>
            </a:r>
            <a:r>
              <a:rPr kumimoji="1" lang="en-US" altLang="ja-JP" sz="1000" dirty="0">
                <a:solidFill>
                  <a:schemeClr val="bg1"/>
                </a:solidFill>
                <a:latin typeface="メイリオ" panose="020B0604030504040204" pitchFamily="50" charset="-128"/>
                <a:ea typeface="メイリオ" panose="020B0604030504040204" pitchFamily="50" charset="-128"/>
              </a:rPr>
              <a:t>7</a:t>
            </a:r>
            <a:r>
              <a:rPr kumimoji="1" lang="ja-JP" altLang="en-US" sz="1000" dirty="0">
                <a:solidFill>
                  <a:schemeClr val="bg1"/>
                </a:solidFill>
                <a:latin typeface="メイリオ" panose="020B0604030504040204" pitchFamily="50" charset="-128"/>
                <a:ea typeface="メイリオ" panose="020B0604030504040204" pitchFamily="50" charset="-128"/>
              </a:rPr>
              <a:t>年度実施のものです。</a:t>
            </a:r>
            <a:endParaRPr kumimoji="1" lang="en-US" altLang="ja-JP" sz="1000" dirty="0">
              <a:solidFill>
                <a:schemeClr val="bg1"/>
              </a:solidFill>
              <a:latin typeface="メイリオ" panose="020B0604030504040204" pitchFamily="50" charset="-128"/>
              <a:ea typeface="メイリオ" panose="020B0604030504040204" pitchFamily="50" charset="-128"/>
            </a:endParaRPr>
          </a:p>
          <a:p>
            <a:r>
              <a:rPr kumimoji="1" lang="ja-JP" altLang="en-US" sz="1000" dirty="0">
                <a:solidFill>
                  <a:schemeClr val="bg1"/>
                </a:solidFill>
                <a:latin typeface="メイリオ" panose="020B0604030504040204" pitchFamily="50" charset="-128"/>
                <a:ea typeface="メイリオ" panose="020B0604030504040204" pitchFamily="50" charset="-128"/>
              </a:rPr>
              <a:t>　次年度以降の支援については現時点で未定となっておりますので、予めご了承願います。</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403B009-B4BB-4800-8E4A-7169FA366B2B}"/>
              </a:ext>
            </a:extLst>
          </p:cNvPr>
          <p:cNvSpPr txBox="1"/>
          <p:nvPr/>
        </p:nvSpPr>
        <p:spPr>
          <a:xfrm>
            <a:off x="0" y="2539857"/>
            <a:ext cx="9906000" cy="954107"/>
          </a:xfrm>
          <a:prstGeom prst="rect">
            <a:avLst/>
          </a:prstGeom>
          <a:noFill/>
          <a:ln>
            <a:noFill/>
          </a:ln>
        </p:spPr>
        <p:txBody>
          <a:bodyPr wrap="square" rtlCol="0">
            <a:spAutoFit/>
          </a:bodyPr>
          <a:lstStyle/>
          <a:p>
            <a:pPr algn="ctr"/>
            <a:r>
              <a:rPr kumimoji="1" lang="ja-JP" altLang="en-US" sz="2800" b="1" dirty="0">
                <a:solidFill>
                  <a:srgbClr val="002060"/>
                </a:solidFill>
                <a:latin typeface="メイリオ" panose="020B0604030504040204" pitchFamily="50" charset="-128"/>
                <a:ea typeface="メイリオ" panose="020B0604030504040204" pitchFamily="50" charset="-128"/>
              </a:rPr>
              <a:t>修学旅行需要分散・時期平準化促進事業</a:t>
            </a:r>
            <a:endParaRPr kumimoji="1" lang="en-US" altLang="ja-JP" sz="28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2800" b="1" dirty="0">
                <a:solidFill>
                  <a:srgbClr val="002060"/>
                </a:solidFill>
                <a:latin typeface="メイリオ" panose="020B0604030504040204" pitchFamily="50" charset="-128"/>
                <a:ea typeface="メイリオ" panose="020B0604030504040204" pitchFamily="50" charset="-128"/>
              </a:rPr>
              <a:t>体験プログラム登録のご案内</a:t>
            </a:r>
            <a:endParaRPr kumimoji="1" lang="en-US" altLang="ja-JP" sz="2800" b="1" dirty="0">
              <a:solidFill>
                <a:srgbClr val="00206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DA5923A-368F-49AD-A832-ED5C53F38CD6}"/>
              </a:ext>
            </a:extLst>
          </p:cNvPr>
          <p:cNvSpPr txBox="1"/>
          <p:nvPr/>
        </p:nvSpPr>
        <p:spPr>
          <a:xfrm>
            <a:off x="1867860" y="4516391"/>
            <a:ext cx="6170279" cy="307777"/>
          </a:xfrm>
          <a:prstGeom prst="rect">
            <a:avLst/>
          </a:prstGeom>
          <a:no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rPr>
              <a:t>一般財団法人沖縄観光コンベンションビューロー　国内事業部 受入推進課</a:t>
            </a:r>
          </a:p>
        </p:txBody>
      </p:sp>
      <p:sp>
        <p:nvSpPr>
          <p:cNvPr id="15" name="スライド番号プレースホルダー 14">
            <a:extLst>
              <a:ext uri="{FF2B5EF4-FFF2-40B4-BE49-F238E27FC236}">
                <a16:creationId xmlns:a16="http://schemas.microsoft.com/office/drawing/2014/main" id="{A7985B61-6F1C-28F0-1AFA-821A5A549644}"/>
              </a:ext>
            </a:extLst>
          </p:cNvPr>
          <p:cNvSpPr>
            <a:spLocks noGrp="1"/>
          </p:cNvSpPr>
          <p:nvPr>
            <p:ph type="sldNum" sz="quarter" idx="12"/>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97718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729E890-2A0D-AC9C-9BD0-63D9238B2C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8922" y="2106149"/>
            <a:ext cx="7255109" cy="4260158"/>
          </a:xfrm>
          <a:prstGeom prst="rect">
            <a:avLst/>
          </a:prstGeom>
        </p:spPr>
      </p:pic>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11638"/>
            <a:ext cx="1944978" cy="519351"/>
          </a:xfrm>
          <a:prstGeom prst="round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b="1" dirty="0">
                <a:solidFill>
                  <a:schemeClr val="tx1"/>
                </a:solidFill>
                <a:latin typeface="メイリオ" panose="020B0604030504040204" pitchFamily="50" charset="-128"/>
                <a:ea typeface="メイリオ" panose="020B0604030504040204" pitchFamily="50" charset="-128"/>
              </a:rPr>
              <a:t>7.</a:t>
            </a:r>
            <a:r>
              <a:rPr kumimoji="1" lang="ja-JP" altLang="en-US" b="1" dirty="0">
                <a:solidFill>
                  <a:schemeClr val="tx1"/>
                </a:solidFill>
                <a:latin typeface="メイリオ" panose="020B0604030504040204" pitchFamily="50" charset="-128"/>
                <a:ea typeface="メイリオ" panose="020B0604030504040204" pitchFamily="50" charset="-128"/>
              </a:rPr>
              <a:t>登録されると</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16" name="四角形: 角を丸くする 14">
            <a:extLst>
              <a:ext uri="{FF2B5EF4-FFF2-40B4-BE49-F238E27FC236}">
                <a16:creationId xmlns:a16="http://schemas.microsoft.com/office/drawing/2014/main" id="{47E52385-B02A-7D20-51D7-BF2D81C3D950}"/>
              </a:ext>
            </a:extLst>
          </p:cNvPr>
          <p:cNvSpPr>
            <a:spLocks/>
          </p:cNvSpPr>
          <p:nvPr/>
        </p:nvSpPr>
        <p:spPr>
          <a:xfrm>
            <a:off x="765110" y="4772195"/>
            <a:ext cx="4374652" cy="30777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400" dirty="0">
                <a:solidFill>
                  <a:schemeClr val="tx1"/>
                </a:solidFill>
                <a:latin typeface="メイリオ" panose="020B0604030504040204" pitchFamily="50" charset="-128"/>
                <a:ea typeface="メイリオ" panose="020B0604030504040204" pitchFamily="50" charset="-128"/>
              </a:rPr>
              <a:t>検索されやすいよう、カテゴリーを追加しています。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51C1D452-4768-849A-D061-8CBDF6054D1A}"/>
              </a:ext>
            </a:extLst>
          </p:cNvPr>
          <p:cNvGrpSpPr/>
          <p:nvPr/>
        </p:nvGrpSpPr>
        <p:grpSpPr>
          <a:xfrm>
            <a:off x="2582805" y="1509471"/>
            <a:ext cx="4740390" cy="437823"/>
            <a:chOff x="2731248" y="1509471"/>
            <a:chExt cx="4740390" cy="437823"/>
          </a:xfrm>
        </p:grpSpPr>
        <p:pic>
          <p:nvPicPr>
            <p:cNvPr id="20" name="図 19" descr="食品 が含まれている画像&#10;&#10;自動的に生成された説明">
              <a:extLst>
                <a:ext uri="{FF2B5EF4-FFF2-40B4-BE49-F238E27FC236}">
                  <a16:creationId xmlns:a16="http://schemas.microsoft.com/office/drawing/2014/main" id="{71C0DC84-670F-8747-1646-063E3B3DF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248" y="1509471"/>
              <a:ext cx="2125746" cy="437823"/>
            </a:xfrm>
            <a:prstGeom prst="rect">
              <a:avLst/>
            </a:prstGeom>
          </p:spPr>
        </p:pic>
        <p:sp>
          <p:nvSpPr>
            <p:cNvPr id="3" name="四角形: 角を丸くする 14">
              <a:extLst>
                <a:ext uri="{FF2B5EF4-FFF2-40B4-BE49-F238E27FC236}">
                  <a16:creationId xmlns:a16="http://schemas.microsoft.com/office/drawing/2014/main" id="{457BDF34-D95A-9B55-A14F-552682CD4603}"/>
                </a:ext>
              </a:extLst>
            </p:cNvPr>
            <p:cNvSpPr>
              <a:spLocks/>
            </p:cNvSpPr>
            <p:nvPr/>
          </p:nvSpPr>
          <p:spPr>
            <a:xfrm>
              <a:off x="4953000" y="1574493"/>
              <a:ext cx="2518638" cy="3077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ja-JP" altLang="en-US" sz="1400" b="1" dirty="0">
                  <a:solidFill>
                    <a:schemeClr val="tx1"/>
                  </a:solidFill>
                  <a:latin typeface="メイリオ" panose="020B0604030504040204" pitchFamily="50" charset="-128"/>
                  <a:ea typeface="メイリオ" panose="020B0604030504040204" pitchFamily="50" charset="-128"/>
                </a:rPr>
                <a:t>体験学習プログラム検索画面</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pSp>
      <p:sp>
        <p:nvSpPr>
          <p:cNvPr id="6" name="矢印: 左 5">
            <a:extLst>
              <a:ext uri="{FF2B5EF4-FFF2-40B4-BE49-F238E27FC236}">
                <a16:creationId xmlns:a16="http://schemas.microsoft.com/office/drawing/2014/main" id="{75595B15-0D40-6CE5-9404-26B866905141}"/>
              </a:ext>
            </a:extLst>
          </p:cNvPr>
          <p:cNvSpPr/>
          <p:nvPr/>
        </p:nvSpPr>
        <p:spPr>
          <a:xfrm rot="7959630">
            <a:off x="5179031" y="4648737"/>
            <a:ext cx="409128" cy="286136"/>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C951BA0-241E-25D8-FBC5-757C4CA1F0EA}"/>
              </a:ext>
            </a:extLst>
          </p:cNvPr>
          <p:cNvSpPr txBox="1"/>
          <p:nvPr/>
        </p:nvSpPr>
        <p:spPr>
          <a:xfrm>
            <a:off x="0" y="357257"/>
            <a:ext cx="5570756"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２．体験プログラム登録のご案内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0124EA10-714D-49AC-10BF-9F689E764B87}"/>
              </a:ext>
            </a:extLst>
          </p:cNvPr>
          <p:cNvSpPr/>
          <p:nvPr/>
        </p:nvSpPr>
        <p:spPr>
          <a:xfrm>
            <a:off x="4708551" y="4123426"/>
            <a:ext cx="2011426" cy="6487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488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11638"/>
            <a:ext cx="1944978" cy="519351"/>
          </a:xfrm>
          <a:prstGeom prst="round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b="1" dirty="0">
                <a:solidFill>
                  <a:schemeClr val="tx1"/>
                </a:solidFill>
                <a:latin typeface="メイリオ" panose="020B0604030504040204" pitchFamily="50" charset="-128"/>
                <a:ea typeface="メイリオ" panose="020B0604030504040204" pitchFamily="50" charset="-128"/>
              </a:rPr>
              <a:t>7.</a:t>
            </a:r>
            <a:r>
              <a:rPr kumimoji="1" lang="ja-JP" altLang="en-US" b="1" dirty="0">
                <a:solidFill>
                  <a:schemeClr val="tx1"/>
                </a:solidFill>
                <a:latin typeface="メイリオ" panose="020B0604030504040204" pitchFamily="50" charset="-128"/>
                <a:ea typeface="メイリオ" panose="020B0604030504040204" pitchFamily="50" charset="-128"/>
              </a:rPr>
              <a:t>登録されると</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11</a:t>
            </a:fld>
            <a:endParaRPr lang="en-US" dirty="0"/>
          </a:p>
        </p:txBody>
      </p:sp>
      <p:pic>
        <p:nvPicPr>
          <p:cNvPr id="13" name="図 12">
            <a:extLst>
              <a:ext uri="{FF2B5EF4-FFF2-40B4-BE49-F238E27FC236}">
                <a16:creationId xmlns:a16="http://schemas.microsoft.com/office/drawing/2014/main" id="{88330AAF-58F3-26A2-1693-CF5D7E88B21B}"/>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287537" y="2133963"/>
            <a:ext cx="4295002" cy="3958928"/>
          </a:xfrm>
          <a:prstGeom prst="rect">
            <a:avLst/>
          </a:prstGeom>
        </p:spPr>
      </p:pic>
      <p:pic>
        <p:nvPicPr>
          <p:cNvPr id="18" name="図 17">
            <a:extLst>
              <a:ext uri="{FF2B5EF4-FFF2-40B4-BE49-F238E27FC236}">
                <a16:creationId xmlns:a16="http://schemas.microsoft.com/office/drawing/2014/main" id="{61E74C7C-0F5D-18E0-ED1D-CCB166546C3D}"/>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410547" y="1947294"/>
            <a:ext cx="4088954" cy="4218719"/>
          </a:xfrm>
          <a:prstGeom prst="rect">
            <a:avLst/>
          </a:prstGeom>
        </p:spPr>
      </p:pic>
      <p:grpSp>
        <p:nvGrpSpPr>
          <p:cNvPr id="19" name="グループ化 18">
            <a:extLst>
              <a:ext uri="{FF2B5EF4-FFF2-40B4-BE49-F238E27FC236}">
                <a16:creationId xmlns:a16="http://schemas.microsoft.com/office/drawing/2014/main" id="{11A0FD99-B6C9-7E33-1051-86758DE1337F}"/>
              </a:ext>
            </a:extLst>
          </p:cNvPr>
          <p:cNvGrpSpPr/>
          <p:nvPr/>
        </p:nvGrpSpPr>
        <p:grpSpPr>
          <a:xfrm>
            <a:off x="2582805" y="1509471"/>
            <a:ext cx="4740390" cy="437823"/>
            <a:chOff x="2731248" y="1509471"/>
            <a:chExt cx="4740390" cy="437823"/>
          </a:xfrm>
        </p:grpSpPr>
        <p:pic>
          <p:nvPicPr>
            <p:cNvPr id="23" name="図 22" descr="食品 が含まれている画像&#10;&#10;自動的に生成された説明">
              <a:extLst>
                <a:ext uri="{FF2B5EF4-FFF2-40B4-BE49-F238E27FC236}">
                  <a16:creationId xmlns:a16="http://schemas.microsoft.com/office/drawing/2014/main" id="{8B0052A8-41B6-CC50-8545-BFE15F186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248" y="1509471"/>
              <a:ext cx="2125746" cy="437823"/>
            </a:xfrm>
            <a:prstGeom prst="rect">
              <a:avLst/>
            </a:prstGeom>
          </p:spPr>
        </p:pic>
        <p:sp>
          <p:nvSpPr>
            <p:cNvPr id="25" name="四角形: 角を丸くする 14">
              <a:extLst>
                <a:ext uri="{FF2B5EF4-FFF2-40B4-BE49-F238E27FC236}">
                  <a16:creationId xmlns:a16="http://schemas.microsoft.com/office/drawing/2014/main" id="{5350A4D3-B5EF-40A7-4CB9-54CD73832D78}"/>
                </a:ext>
              </a:extLst>
            </p:cNvPr>
            <p:cNvSpPr>
              <a:spLocks/>
            </p:cNvSpPr>
            <p:nvPr/>
          </p:nvSpPr>
          <p:spPr>
            <a:xfrm>
              <a:off x="4953000" y="1574493"/>
              <a:ext cx="2518638" cy="3077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ja-JP" altLang="en-US" sz="1400" b="1" dirty="0">
                  <a:solidFill>
                    <a:schemeClr val="tx1"/>
                  </a:solidFill>
                  <a:latin typeface="メイリオ" panose="020B0604030504040204" pitchFamily="50" charset="-128"/>
                  <a:ea typeface="メイリオ" panose="020B0604030504040204" pitchFamily="50" charset="-128"/>
                </a:rPr>
                <a:t>体験学習プログラム個別画面</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pSp>
      <p:sp>
        <p:nvSpPr>
          <p:cNvPr id="26" name="テキスト ボックス 25">
            <a:extLst>
              <a:ext uri="{FF2B5EF4-FFF2-40B4-BE49-F238E27FC236}">
                <a16:creationId xmlns:a16="http://schemas.microsoft.com/office/drawing/2014/main" id="{C805FBEB-A72F-1850-7ED9-DBD24C596545}"/>
              </a:ext>
            </a:extLst>
          </p:cNvPr>
          <p:cNvSpPr txBox="1"/>
          <p:nvPr/>
        </p:nvSpPr>
        <p:spPr>
          <a:xfrm>
            <a:off x="0" y="357257"/>
            <a:ext cx="5570756"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２．体験プログラム登録のご案内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A0A31E81-7678-7AE1-3913-25D98F821965}"/>
              </a:ext>
            </a:extLst>
          </p:cNvPr>
          <p:cNvSpPr>
            <a:spLocks/>
          </p:cNvSpPr>
          <p:nvPr/>
        </p:nvSpPr>
        <p:spPr>
          <a:xfrm>
            <a:off x="2525266" y="2002560"/>
            <a:ext cx="2762271" cy="30777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400" dirty="0">
                <a:solidFill>
                  <a:schemeClr val="tx1"/>
                </a:solidFill>
                <a:latin typeface="メイリオ" panose="020B0604030504040204" pitchFamily="50" charset="-128"/>
                <a:ea typeface="メイリオ" panose="020B0604030504040204" pitchFamily="50" charset="-128"/>
              </a:rPr>
              <a:t>支援対象のタグが追加されます。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 name="矢印: 左 2">
            <a:extLst>
              <a:ext uri="{FF2B5EF4-FFF2-40B4-BE49-F238E27FC236}">
                <a16:creationId xmlns:a16="http://schemas.microsoft.com/office/drawing/2014/main" id="{7A76EF17-18C9-AEED-F44D-099193F059CD}"/>
              </a:ext>
            </a:extLst>
          </p:cNvPr>
          <p:cNvSpPr/>
          <p:nvPr/>
        </p:nvSpPr>
        <p:spPr>
          <a:xfrm rot="1250844">
            <a:off x="2086708" y="2001932"/>
            <a:ext cx="409128" cy="14877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589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5684AD-51FC-4AD3-AF0F-B555BB6B84FF}"/>
              </a:ext>
            </a:extLst>
          </p:cNvPr>
          <p:cNvSpPr txBox="1"/>
          <p:nvPr/>
        </p:nvSpPr>
        <p:spPr>
          <a:xfrm>
            <a:off x="706464" y="976357"/>
            <a:ext cx="8493072" cy="1200329"/>
          </a:xfrm>
          <a:prstGeom prst="rect">
            <a:avLst/>
          </a:prstGeom>
          <a:noFill/>
          <a:ln>
            <a:no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体験プログラムのご登録の前には、</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u="sng" dirty="0">
                <a:solidFill>
                  <a:srgbClr val="FF0000"/>
                </a:solidFill>
                <a:latin typeface="メイリオ" panose="020B0604030504040204" pitchFamily="50" charset="-128"/>
                <a:ea typeface="メイリオ" panose="020B0604030504040204" pitchFamily="50" charset="-128"/>
              </a:rPr>
              <a:t>「登録要綱」「各種申請様式」に記載の内容を必ずご確認ください</a:t>
            </a:r>
            <a:r>
              <a:rPr kumimoji="1" lang="ja-JP" altLang="en-US" sz="2000" b="1" dirty="0">
                <a:latin typeface="メイリオ" panose="020B0604030504040204" pitchFamily="50" charset="-128"/>
                <a:ea typeface="メイリオ" panose="020B0604030504040204" pitchFamily="50" charset="-128"/>
              </a:rPr>
              <a:t>。</a:t>
            </a:r>
            <a:endParaRPr kumimoji="1" lang="en-US" altLang="ja-JP" sz="2000" b="1" dirty="0">
              <a:latin typeface="メイリオ" panose="020B0604030504040204" pitchFamily="50" charset="-128"/>
              <a:ea typeface="メイリオ" panose="020B0604030504040204" pitchFamily="50" charset="-128"/>
            </a:endParaRPr>
          </a:p>
          <a:p>
            <a:pPr algn="ctr"/>
            <a:endParaRPr kumimoji="1" lang="en-US" altLang="ja-JP" sz="1600" dirty="0">
              <a:latin typeface="メイリオ" panose="020B0604030504040204" pitchFamily="50" charset="-128"/>
              <a:ea typeface="メイリオ" panose="020B0604030504040204" pitchFamily="50" charset="-128"/>
            </a:endParaRPr>
          </a:p>
          <a:p>
            <a:pPr algn="ct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登録要綱のほか、各種申請様式は「おきなわ修学旅行ナビ」に掲載しています。</a:t>
            </a:r>
            <a:endParaRPr kumimoji="1" lang="en-US" altLang="ja-JP" sz="1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296297"/>
            <a:ext cx="1261884" cy="477054"/>
          </a:xfrm>
          <a:prstGeom prst="rect">
            <a:avLst/>
          </a:prstGeom>
          <a:noFill/>
          <a:ln>
            <a:noFill/>
          </a:ln>
        </p:spPr>
        <p:txBody>
          <a:bodyPr wrap="none" bIns="0" rtlCol="0" anchor="b" anchorCtr="0">
            <a:spAutoFit/>
          </a:bodyPr>
          <a:lstStyle/>
          <a:p>
            <a:r>
              <a:rPr kumimoji="1" lang="ja-JP" altLang="en-US" sz="2800" b="1" dirty="0">
                <a:solidFill>
                  <a:srgbClr val="002060"/>
                </a:solidFill>
                <a:latin typeface="メイリオ" panose="020B0604030504040204" pitchFamily="50" charset="-128"/>
                <a:ea typeface="メイリオ" panose="020B0604030504040204" pitchFamily="50" charset="-128"/>
              </a:rPr>
              <a:t>最後に</a:t>
            </a:r>
            <a:endParaRPr kumimoji="1" lang="en-US" altLang="ja-JP" sz="2800" dirty="0">
              <a:solidFill>
                <a:srgbClr val="002060"/>
              </a:solidFill>
              <a:latin typeface="メイリオ" panose="020B0604030504040204" pitchFamily="50" charset="-128"/>
              <a:ea typeface="メイリオ" panose="020B0604030504040204" pitchFamily="50" charset="-128"/>
            </a:endParaRPr>
          </a:p>
        </p:txBody>
      </p:sp>
      <p:sp>
        <p:nvSpPr>
          <p:cNvPr id="15" name="フッター プレースホルダー 14">
            <a:extLst>
              <a:ext uri="{FF2B5EF4-FFF2-40B4-BE49-F238E27FC236}">
                <a16:creationId xmlns:a16="http://schemas.microsoft.com/office/drawing/2014/main" id="{ECAFE5FA-26C3-FD7A-43A6-E4718A9F686E}"/>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6" name="スライド番号プレースホルダー 15">
            <a:extLst>
              <a:ext uri="{FF2B5EF4-FFF2-40B4-BE49-F238E27FC236}">
                <a16:creationId xmlns:a16="http://schemas.microsoft.com/office/drawing/2014/main" id="{9905EAE0-2AA9-713E-680F-7ABFDF0F2CB5}"/>
              </a:ext>
            </a:extLst>
          </p:cNvPr>
          <p:cNvSpPr>
            <a:spLocks noGrp="1"/>
          </p:cNvSpPr>
          <p:nvPr>
            <p:ph type="sldNum" sz="quarter" idx="12"/>
          </p:nvPr>
        </p:nvSpPr>
        <p:spPr/>
        <p:txBody>
          <a:bodyPr/>
          <a:lstStyle/>
          <a:p>
            <a:fld id="{48F63A3B-78C7-47BE-AE5E-E10140E04643}" type="slidenum">
              <a:rPr lang="en-US" smtClean="0"/>
              <a:pPr/>
              <a:t>12</a:t>
            </a:fld>
            <a:endParaRPr lang="en-US" dirty="0"/>
          </a:p>
        </p:txBody>
      </p:sp>
      <p:pic>
        <p:nvPicPr>
          <p:cNvPr id="17" name="図 16">
            <a:hlinkClick r:id="rId2"/>
            <a:extLst>
              <a:ext uri="{FF2B5EF4-FFF2-40B4-BE49-F238E27FC236}">
                <a16:creationId xmlns:a16="http://schemas.microsoft.com/office/drawing/2014/main" id="{291B9B07-06E0-8DF9-DC3D-53DBA4637D3C}"/>
              </a:ext>
            </a:extLst>
          </p:cNvPr>
          <p:cNvPicPr>
            <a:picLocks noChangeAspect="1"/>
          </p:cNvPicPr>
          <p:nvPr/>
        </p:nvPicPr>
        <p:blipFill rotWithShape="1">
          <a:blip r:embed="rId3"/>
          <a:srcRect t="-1812" r="373" b="1"/>
          <a:stretch/>
        </p:blipFill>
        <p:spPr>
          <a:xfrm>
            <a:off x="3581726" y="2323887"/>
            <a:ext cx="4064862" cy="879541"/>
          </a:xfrm>
          <a:prstGeom prst="rect">
            <a:avLst/>
          </a:prstGeom>
        </p:spPr>
      </p:pic>
      <p:sp>
        <p:nvSpPr>
          <p:cNvPr id="22" name="テキスト ボックス 21">
            <a:extLst>
              <a:ext uri="{FF2B5EF4-FFF2-40B4-BE49-F238E27FC236}">
                <a16:creationId xmlns:a16="http://schemas.microsoft.com/office/drawing/2014/main" id="{3904442F-60A0-52F8-EE2D-10555AA5ACA2}"/>
              </a:ext>
            </a:extLst>
          </p:cNvPr>
          <p:cNvSpPr txBox="1"/>
          <p:nvPr/>
        </p:nvSpPr>
        <p:spPr>
          <a:xfrm>
            <a:off x="97440" y="3454143"/>
            <a:ext cx="9805979" cy="830997"/>
          </a:xfrm>
          <a:prstGeom prst="rect">
            <a:avLst/>
          </a:prstGeom>
          <a:noFill/>
        </p:spPr>
        <p:txBody>
          <a:bodyPr wrap="square">
            <a:spAutoFit/>
          </a:bodyPr>
          <a:lstStyle/>
          <a:p>
            <a:r>
              <a:rPr kumimoji="1" lang="ja-JP" altLang="en-US" sz="1600" dirty="0">
                <a:latin typeface="メイリオ" panose="020B0604030504040204" pitchFamily="50" charset="-128"/>
                <a:ea typeface="メイリオ" panose="020B0604030504040204" pitchFamily="50" charset="-128"/>
              </a:rPr>
              <a:t>ご不明な点につきましては、以下の要領でお問い合わせください。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なお</a:t>
            </a:r>
            <a:r>
              <a:rPr kumimoji="1" lang="ja-JP" altLang="en-US" sz="1600" b="1" u="sng" dirty="0">
                <a:latin typeface="メイリオ" panose="020B0604030504040204" pitchFamily="50" charset="-128"/>
                <a:ea typeface="メイリオ" panose="020B0604030504040204" pitchFamily="50" charset="-128"/>
              </a:rPr>
              <a:t>人員体制の都合上、 </a:t>
            </a:r>
            <a:r>
              <a:rPr kumimoji="1" lang="ja-JP" altLang="en-US" sz="1600" b="1" dirty="0">
                <a:latin typeface="メイリオ" panose="020B0604030504040204" pitchFamily="50" charset="-128"/>
                <a:ea typeface="メイリオ" panose="020B0604030504040204" pitchFamily="50" charset="-128"/>
              </a:rPr>
              <a:t>原則として</a:t>
            </a:r>
            <a:r>
              <a:rPr kumimoji="1" lang="ja-JP" altLang="en-US" sz="1600" b="1" u="sng" dirty="0">
                <a:solidFill>
                  <a:srgbClr val="FF0000"/>
                </a:solidFill>
                <a:latin typeface="メイリオ" panose="020B0604030504040204" pitchFamily="50" charset="-128"/>
                <a:ea typeface="メイリオ" panose="020B0604030504040204" pitchFamily="50" charset="-128"/>
              </a:rPr>
              <a:t>電話、</a:t>
            </a:r>
            <a:r>
              <a:rPr kumimoji="1" lang="en-US" altLang="ja-JP" sz="1600" b="1" u="sng" dirty="0">
                <a:solidFill>
                  <a:srgbClr val="FF0000"/>
                </a:solidFill>
                <a:latin typeface="メイリオ" panose="020B0604030504040204" pitchFamily="50" charset="-128"/>
                <a:ea typeface="メイリオ" panose="020B0604030504040204" pitchFamily="50" charset="-128"/>
              </a:rPr>
              <a:t>FAX</a:t>
            </a:r>
            <a:r>
              <a:rPr kumimoji="1" lang="ja-JP" altLang="en-US" sz="1600" b="1" u="sng" dirty="0">
                <a:solidFill>
                  <a:srgbClr val="FF0000"/>
                </a:solidFill>
                <a:latin typeface="メイリオ" panose="020B0604030504040204" pitchFamily="50" charset="-128"/>
                <a:ea typeface="メイリオ" panose="020B0604030504040204" pitchFamily="50" charset="-128"/>
              </a:rPr>
              <a:t>、</a:t>
            </a:r>
            <a:r>
              <a:rPr kumimoji="1" lang="en-US" altLang="ja-JP" sz="1600" b="1" u="sng" dirty="0">
                <a:solidFill>
                  <a:srgbClr val="FF0000"/>
                </a:solidFill>
                <a:latin typeface="メイリオ" panose="020B0604030504040204" pitchFamily="50" charset="-128"/>
                <a:ea typeface="メイリオ" panose="020B0604030504040204" pitchFamily="50" charset="-128"/>
              </a:rPr>
              <a:t>E-mail</a:t>
            </a:r>
            <a:r>
              <a:rPr kumimoji="1" lang="ja-JP" altLang="en-US" sz="1600" b="1" u="sng" dirty="0">
                <a:solidFill>
                  <a:srgbClr val="FF0000"/>
                </a:solidFill>
                <a:latin typeface="メイリオ" panose="020B0604030504040204" pitchFamily="50" charset="-128"/>
                <a:ea typeface="メイリオ" panose="020B0604030504040204" pitchFamily="50" charset="-128"/>
              </a:rPr>
              <a:t>等直接のお問い合わせは受け付けておりません。</a:t>
            </a:r>
            <a:endParaRPr kumimoji="1" lang="en-US" altLang="ja-JP" sz="1600" b="1" u="sng" dirty="0">
              <a:solidFill>
                <a:srgbClr val="FF0000"/>
              </a:solidFill>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ご理解、ご協力をお願いします。</a:t>
            </a:r>
            <a:endParaRPr kumimoji="1" lang="en-US" altLang="ja-JP"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6A91A068-B0CD-8AFF-E298-D1BC8AA349B1}"/>
              </a:ext>
            </a:extLst>
          </p:cNvPr>
          <p:cNvSpPr txBox="1"/>
          <p:nvPr/>
        </p:nvSpPr>
        <p:spPr>
          <a:xfrm>
            <a:off x="527256" y="4372943"/>
            <a:ext cx="6745052" cy="1902502"/>
          </a:xfrm>
          <a:prstGeom prst="rect">
            <a:avLst/>
          </a:prstGeom>
          <a:noFill/>
          <a:ln>
            <a:solidFill>
              <a:schemeClr val="tx1"/>
            </a:solidFill>
          </a:ln>
        </p:spPr>
        <p:txBody>
          <a:bodyPr wrap="square">
            <a:noAutofit/>
          </a:bodyPr>
          <a:lstStyle/>
          <a:p>
            <a:pPr algn="ctr"/>
            <a:r>
              <a:rPr kumimoji="1" lang="ja-JP" altLang="en-US" sz="1400" dirty="0">
                <a:latin typeface="メイリオ" panose="020B0604030504040204" pitchFamily="50" charset="-128"/>
                <a:ea typeface="メイリオ" panose="020B0604030504040204" pitchFamily="50" charset="-128"/>
              </a:rPr>
              <a:t>お問い合わせフォームに必要事項と質問を記入、送信</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「おきなわ修学旅行ナビ」内に質問と回答の一覧表を掲載</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（一覧表は随時アップデートいたします）</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お問い合わせを頂いた方へは、メールにて回答掲載の旨をご案内</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「おきなわ修学旅行ナビ」にて回答内容をご確認いただく</a:t>
            </a:r>
            <a:endParaRPr kumimoji="1" lang="en-US" altLang="ja-JP" sz="1400" dirty="0">
              <a:latin typeface="メイリオ" panose="020B0604030504040204" pitchFamily="50" charset="-128"/>
              <a:ea typeface="メイリオ" panose="020B0604030504040204" pitchFamily="50" charset="-128"/>
            </a:endParaRPr>
          </a:p>
        </p:txBody>
      </p:sp>
      <p:pic>
        <p:nvPicPr>
          <p:cNvPr id="5" name="図 4" descr="QR コード&#10;&#10;AI によって生成されたコンテンツは間違っている可能性があります。">
            <a:extLst>
              <a:ext uri="{FF2B5EF4-FFF2-40B4-BE49-F238E27FC236}">
                <a16:creationId xmlns:a16="http://schemas.microsoft.com/office/drawing/2014/main" id="{05F979E5-AE31-894C-DE63-5AAD86739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242" y="4351333"/>
            <a:ext cx="1902502" cy="1902502"/>
          </a:xfrm>
          <a:prstGeom prst="rect">
            <a:avLst/>
          </a:prstGeom>
        </p:spPr>
      </p:pic>
      <p:pic>
        <p:nvPicPr>
          <p:cNvPr id="8" name="図 7" descr="QR コード&#10;&#10;AI によって生成されたコンテンツは間違っている可能性があります。">
            <a:extLst>
              <a:ext uri="{FF2B5EF4-FFF2-40B4-BE49-F238E27FC236}">
                <a16:creationId xmlns:a16="http://schemas.microsoft.com/office/drawing/2014/main" id="{21AC1689-BCAC-DCF3-6336-CCE480553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7939" y="2236800"/>
            <a:ext cx="1053714" cy="1053714"/>
          </a:xfrm>
          <a:prstGeom prst="rect">
            <a:avLst/>
          </a:prstGeom>
        </p:spPr>
      </p:pic>
    </p:spTree>
    <p:extLst>
      <p:ext uri="{BB962C8B-B14F-4D97-AF65-F5344CB8AC3E}">
        <p14:creationId xmlns:p14="http://schemas.microsoft.com/office/powerpoint/2010/main" val="294840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03B009-B4BB-4800-8E4A-7169FA366B2B}"/>
              </a:ext>
            </a:extLst>
          </p:cNvPr>
          <p:cNvSpPr txBox="1"/>
          <p:nvPr/>
        </p:nvSpPr>
        <p:spPr>
          <a:xfrm>
            <a:off x="1629013" y="2639045"/>
            <a:ext cx="7007046" cy="954107"/>
          </a:xfrm>
          <a:prstGeom prst="rect">
            <a:avLst/>
          </a:prstGeom>
          <a:noFill/>
          <a:ln>
            <a:noFill/>
          </a:ln>
        </p:spPr>
        <p:txBody>
          <a:bodyPr wrap="none" rtlCol="0">
            <a:spAutoFit/>
          </a:bodyPr>
          <a:lstStyle/>
          <a:p>
            <a:r>
              <a:rPr kumimoji="1" lang="ja-JP" altLang="en-US" sz="28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rgbClr val="002060"/>
              </a:solidFill>
              <a:latin typeface="メイリオ" panose="020B0604030504040204" pitchFamily="50" charset="-128"/>
              <a:ea typeface="メイリオ" panose="020B0604030504040204" pitchFamily="50" charset="-128"/>
            </a:endParaRPr>
          </a:p>
          <a:p>
            <a:r>
              <a:rPr kumimoji="1" lang="ja-JP" altLang="en-US" sz="2800" b="1" dirty="0">
                <a:solidFill>
                  <a:srgbClr val="002060"/>
                </a:solidFill>
                <a:latin typeface="メイリオ" panose="020B0604030504040204" pitchFamily="50" charset="-128"/>
                <a:ea typeface="メイリオ" panose="020B0604030504040204" pitchFamily="50" charset="-128"/>
              </a:rPr>
              <a:t>　　　　　　　　　　　　促進事業の概要</a:t>
            </a:r>
            <a:endParaRPr kumimoji="1" lang="en-US" altLang="ja-JP" sz="2800" b="1" dirty="0">
              <a:solidFill>
                <a:srgbClr val="002060"/>
              </a:solidFill>
              <a:latin typeface="メイリオ" panose="020B0604030504040204" pitchFamily="50" charset="-128"/>
              <a:ea typeface="メイリオ" panose="020B0604030504040204" pitchFamily="50" charset="-128"/>
            </a:endParaRPr>
          </a:p>
        </p:txBody>
      </p:sp>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1629013" y="3839195"/>
            <a:ext cx="5570756" cy="523220"/>
          </a:xfrm>
          <a:prstGeom prst="rect">
            <a:avLst/>
          </a:prstGeom>
          <a:noFill/>
          <a:ln>
            <a:noFill/>
          </a:ln>
        </p:spPr>
        <p:txBody>
          <a:bodyPr wrap="none" rtlCol="0">
            <a:spAutoFit/>
          </a:bodyPr>
          <a:lstStyle/>
          <a:p>
            <a:pPr algn="ctr"/>
            <a:r>
              <a:rPr kumimoji="1" lang="ja-JP" altLang="en-US" sz="2800" b="1" i="1" dirty="0">
                <a:solidFill>
                  <a:schemeClr val="bg2">
                    <a:lumMod val="90000"/>
                  </a:schemeClr>
                </a:solidFill>
                <a:latin typeface="メイリオ" panose="020B0604030504040204" pitchFamily="50" charset="-128"/>
                <a:ea typeface="メイリオ" panose="020B0604030504040204" pitchFamily="50" charset="-128"/>
              </a:rPr>
              <a:t>２．体験プログラム登録のご案内</a:t>
            </a:r>
            <a:endParaRPr kumimoji="1" lang="en-US" altLang="ja-JP" sz="2800" b="1" i="1" dirty="0">
              <a:solidFill>
                <a:schemeClr val="bg2">
                  <a:lumMod val="9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445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3866978"/>
            <a:ext cx="9664638" cy="2394484"/>
            <a:chOff x="127542" y="4040809"/>
            <a:chExt cx="9664638" cy="1827418"/>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80161"/>
              <a:ext cx="9664638" cy="1688066"/>
            </a:xfrm>
            <a:prstGeom prst="rect">
              <a:avLst/>
            </a:prstGeom>
            <a:solidFill>
              <a:srgbClr val="CCFF99">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14">
              <a:extLst>
                <a:ext uri="{FF2B5EF4-FFF2-40B4-BE49-F238E27FC236}">
                  <a16:creationId xmlns:a16="http://schemas.microsoft.com/office/drawing/2014/main" id="{F7FB60D0-9C71-4737-861C-35C4C706CF53}"/>
                </a:ext>
              </a:extLst>
            </p:cNvPr>
            <p:cNvSpPr>
              <a:spLocks noChangeAspect="1"/>
            </p:cNvSpPr>
            <p:nvPr/>
          </p:nvSpPr>
          <p:spPr>
            <a:xfrm>
              <a:off x="127543" y="4040809"/>
              <a:ext cx="1719918" cy="274744"/>
            </a:xfrm>
            <a:prstGeom prst="roundRect">
              <a:avLst>
                <a:gd name="adj" fmla="val 50000"/>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r>
                <a:rPr kumimoji="1" lang="en-US" altLang="ja-JP" b="1" dirty="0">
                  <a:solidFill>
                    <a:schemeClr val="bg1"/>
                  </a:solidFill>
                  <a:latin typeface="メイリオ" panose="020B0604030504040204" pitchFamily="50" charset="-128"/>
                  <a:ea typeface="メイリオ" panose="020B0604030504040204" pitchFamily="50" charset="-128"/>
                </a:rPr>
                <a:t>2.</a:t>
              </a:r>
              <a:r>
                <a:rPr kumimoji="1" lang="ja-JP" altLang="en-US" b="1" dirty="0">
                  <a:solidFill>
                    <a:schemeClr val="bg1"/>
                  </a:solidFill>
                  <a:latin typeface="メイリオ" panose="020B0604030504040204" pitchFamily="50" charset="-128"/>
                  <a:ea typeface="メイリオ" panose="020B0604030504040204" pitchFamily="50" charset="-128"/>
                </a:rPr>
                <a:t>事業構成</a:t>
              </a:r>
            </a:p>
          </p:txBody>
        </p:sp>
      </p:gr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303174"/>
            <a:ext cx="6821098" cy="392415"/>
          </a:xfrm>
          <a:prstGeom prst="rect">
            <a:avLst/>
          </a:prstGeom>
          <a:noFill/>
          <a:ln>
            <a:noFill/>
          </a:ln>
        </p:spPr>
        <p:txBody>
          <a:bodyPr wrap="none" bIns="0" rtlCol="0" anchor="b" anchorCtr="0">
            <a:spAutoFit/>
          </a:bodyPr>
          <a:lstStyle/>
          <a:p>
            <a:r>
              <a:rPr kumimoji="1" lang="ja-JP" altLang="en-US" sz="2250" b="1" dirty="0">
                <a:solidFill>
                  <a:srgbClr val="002060"/>
                </a:solidFill>
                <a:latin typeface="メイリオ" panose="020B0604030504040204" pitchFamily="50" charset="-128"/>
                <a:ea typeface="メイリオ" panose="020B0604030504040204" pitchFamily="50" charset="-128"/>
              </a:rPr>
              <a:t>１．修学旅行需要分散・時期平準化促進事業の概要</a:t>
            </a:r>
            <a:endParaRPr kumimoji="1" lang="en-US" altLang="ja-JP" sz="2250" b="1" dirty="0">
              <a:solidFill>
                <a:srgbClr val="002060"/>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664641" cy="2749934"/>
            <a:chOff x="127541" y="896893"/>
            <a:chExt cx="9664641" cy="2749934"/>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664638" cy="2569934"/>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１．沖縄県を訪れる修学旅行の行程における訪問場所や時間帯、交通手段の変更等による</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需要の分散化</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－訪問場所・時間帯の変更（分散）により、機会ロス（滞在時間の短縮など）を減らす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－交通手段の変更（分散）により、需要過多で予約困難となっている貸切バス利用の需給バランスを保つ</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－離散</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集合場所・時間帯の変更（分散）により、周辺道路の混雑等といった県民生活への負担を減らす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２．県内観光事業者の</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旅行需要確保</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539750" marR="0" lvl="0" indent="-4476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－訪問場所・時間帯の変更（分散）を促すことにより、偏りがちな行程の変更を実現し、新たな修学旅行コンテンツ（探究学習、</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SDGs</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学習対応コンテンツ）の需要を増やす</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支援の目的</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
        <p:nvSpPr>
          <p:cNvPr id="7" name="テキスト ボックス 6">
            <a:extLst>
              <a:ext uri="{FF2B5EF4-FFF2-40B4-BE49-F238E27FC236}">
                <a16:creationId xmlns:a16="http://schemas.microsoft.com/office/drawing/2014/main" id="{E3B79615-EE92-D702-2ACB-EDA325DE61B1}"/>
              </a:ext>
            </a:extLst>
          </p:cNvPr>
          <p:cNvSpPr txBox="1"/>
          <p:nvPr/>
        </p:nvSpPr>
        <p:spPr>
          <a:xfrm>
            <a:off x="903210" y="4763106"/>
            <a:ext cx="461665" cy="784830"/>
          </a:xfrm>
          <a:prstGeom prst="rect">
            <a:avLst/>
          </a:prstGeom>
          <a:noFill/>
          <a:ln>
            <a:solidFill>
              <a:schemeClr val="tx1"/>
            </a:solidFill>
          </a:ln>
        </p:spPr>
        <p:txBody>
          <a:bodyPr vert="eaVert" wrap="none" rtlCol="0">
            <a:spAutoFit/>
          </a:bodyPr>
          <a:lstStyle/>
          <a:p>
            <a:r>
              <a:rPr kumimoji="1" lang="ja-JP" altLang="en-US" dirty="0">
                <a:latin typeface="メイリオ" panose="020B0604030504040204" pitchFamily="50" charset="-128"/>
                <a:ea typeface="メイリオ" panose="020B0604030504040204" pitchFamily="50" charset="-128"/>
              </a:rPr>
              <a:t>沖縄県</a:t>
            </a:r>
          </a:p>
        </p:txBody>
      </p:sp>
      <p:sp>
        <p:nvSpPr>
          <p:cNvPr id="8" name="テキスト ボックス 7">
            <a:extLst>
              <a:ext uri="{FF2B5EF4-FFF2-40B4-BE49-F238E27FC236}">
                <a16:creationId xmlns:a16="http://schemas.microsoft.com/office/drawing/2014/main" id="{21C4CCC8-2B88-158A-F97B-BDD751D638E6}"/>
              </a:ext>
            </a:extLst>
          </p:cNvPr>
          <p:cNvSpPr txBox="1"/>
          <p:nvPr/>
        </p:nvSpPr>
        <p:spPr>
          <a:xfrm>
            <a:off x="2602208" y="4301149"/>
            <a:ext cx="461665" cy="1707916"/>
          </a:xfrm>
          <a:prstGeom prst="rect">
            <a:avLst/>
          </a:prstGeom>
          <a:noFill/>
          <a:ln>
            <a:solidFill>
              <a:schemeClr val="tx1"/>
            </a:solidFill>
          </a:ln>
        </p:spPr>
        <p:txBody>
          <a:bodyPr vert="eaVert" wrap="none" rtlCol="0">
            <a:noAutofit/>
          </a:bodyPr>
          <a:lstStyle/>
          <a:p>
            <a:pPr algn="ctr"/>
            <a:r>
              <a:rPr kumimoji="1" lang="ja-JP" altLang="en-US" dirty="0">
                <a:latin typeface="メイリオ" panose="020B0604030504040204" pitchFamily="50" charset="-128"/>
                <a:ea typeface="メイリオ" panose="020B0604030504040204" pitchFamily="50" charset="-128"/>
              </a:rPr>
              <a:t>ＯＣＶＢ</a:t>
            </a:r>
          </a:p>
        </p:txBody>
      </p:sp>
      <p:sp>
        <p:nvSpPr>
          <p:cNvPr id="11" name="テキスト ボックス 10">
            <a:extLst>
              <a:ext uri="{FF2B5EF4-FFF2-40B4-BE49-F238E27FC236}">
                <a16:creationId xmlns:a16="http://schemas.microsoft.com/office/drawing/2014/main" id="{0C332B2A-9FEE-1AC5-AFA8-BB98BBACC2BD}"/>
              </a:ext>
            </a:extLst>
          </p:cNvPr>
          <p:cNvSpPr txBox="1"/>
          <p:nvPr/>
        </p:nvSpPr>
        <p:spPr>
          <a:xfrm>
            <a:off x="4563182" y="5639733"/>
            <a:ext cx="517321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探究学習、</a:t>
            </a:r>
            <a:r>
              <a:rPr kumimoji="1" lang="en-US" altLang="ja-JP" dirty="0">
                <a:latin typeface="メイリオ" panose="020B0604030504040204" pitchFamily="50" charset="-128"/>
                <a:ea typeface="メイリオ" panose="020B0604030504040204" pitchFamily="50" charset="-128"/>
              </a:rPr>
              <a:t>SDGs</a:t>
            </a:r>
            <a:r>
              <a:rPr kumimoji="1" lang="ja-JP" altLang="en-US" dirty="0">
                <a:latin typeface="メイリオ" panose="020B0604030504040204" pitchFamily="50" charset="-128"/>
                <a:ea typeface="メイリオ" panose="020B0604030504040204" pitchFamily="50" charset="-128"/>
              </a:rPr>
              <a:t>学習等のプログラム提供事業者</a:t>
            </a:r>
          </a:p>
        </p:txBody>
      </p:sp>
      <p:sp>
        <p:nvSpPr>
          <p:cNvPr id="16" name="矢印: 左 15">
            <a:extLst>
              <a:ext uri="{FF2B5EF4-FFF2-40B4-BE49-F238E27FC236}">
                <a16:creationId xmlns:a16="http://schemas.microsoft.com/office/drawing/2014/main" id="{87F2630B-7E86-FBB0-7557-353DF4EE469D}"/>
              </a:ext>
            </a:extLst>
          </p:cNvPr>
          <p:cNvSpPr/>
          <p:nvPr/>
        </p:nvSpPr>
        <p:spPr>
          <a:xfrm>
            <a:off x="3202747" y="4307704"/>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 16">
            <a:extLst>
              <a:ext uri="{FF2B5EF4-FFF2-40B4-BE49-F238E27FC236}">
                <a16:creationId xmlns:a16="http://schemas.microsoft.com/office/drawing/2014/main" id="{175ED72C-5A7D-3BEE-1291-E74443D63840}"/>
              </a:ext>
            </a:extLst>
          </p:cNvPr>
          <p:cNvSpPr/>
          <p:nvPr/>
        </p:nvSpPr>
        <p:spPr>
          <a:xfrm rot="10800000">
            <a:off x="3285543" y="4920496"/>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32D5E4D7-6DFB-DCF0-03DA-919F125663BD}"/>
              </a:ext>
            </a:extLst>
          </p:cNvPr>
          <p:cNvGrpSpPr/>
          <p:nvPr/>
        </p:nvGrpSpPr>
        <p:grpSpPr>
          <a:xfrm>
            <a:off x="4460033" y="4180161"/>
            <a:ext cx="1530220" cy="1232083"/>
            <a:chOff x="4460033" y="4180161"/>
            <a:chExt cx="1530220" cy="1232083"/>
          </a:xfrm>
        </p:grpSpPr>
        <p:sp>
          <p:nvSpPr>
            <p:cNvPr id="10" name="テキスト ボックス 9">
              <a:extLst>
                <a:ext uri="{FF2B5EF4-FFF2-40B4-BE49-F238E27FC236}">
                  <a16:creationId xmlns:a16="http://schemas.microsoft.com/office/drawing/2014/main" id="{3BD54142-9F01-E9DF-4255-2E154EFDC9FB}"/>
                </a:ext>
              </a:extLst>
            </p:cNvPr>
            <p:cNvSpPr txBox="1"/>
            <p:nvPr/>
          </p:nvSpPr>
          <p:spPr>
            <a:xfrm>
              <a:off x="4563182" y="4970441"/>
              <a:ext cx="64633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学校</a:t>
              </a:r>
            </a:p>
          </p:txBody>
        </p:sp>
        <p:sp>
          <p:nvSpPr>
            <p:cNvPr id="12" name="テキスト ボックス 11">
              <a:extLst>
                <a:ext uri="{FF2B5EF4-FFF2-40B4-BE49-F238E27FC236}">
                  <a16:creationId xmlns:a16="http://schemas.microsoft.com/office/drawing/2014/main" id="{B5E6613C-D2F4-40E3-1AE0-68136151873C}"/>
                </a:ext>
              </a:extLst>
            </p:cNvPr>
            <p:cNvSpPr txBox="1"/>
            <p:nvPr/>
          </p:nvSpPr>
          <p:spPr>
            <a:xfrm>
              <a:off x="4563182" y="4301149"/>
              <a:ext cx="1107996"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旅行会社</a:t>
              </a:r>
            </a:p>
          </p:txBody>
        </p:sp>
        <p:sp>
          <p:nvSpPr>
            <p:cNvPr id="23" name="正方形/長方形 22">
              <a:extLst>
                <a:ext uri="{FF2B5EF4-FFF2-40B4-BE49-F238E27FC236}">
                  <a16:creationId xmlns:a16="http://schemas.microsoft.com/office/drawing/2014/main" id="{71007170-C60D-D0D3-5C4A-73A59D4567C4}"/>
                </a:ext>
              </a:extLst>
            </p:cNvPr>
            <p:cNvSpPr/>
            <p:nvPr/>
          </p:nvSpPr>
          <p:spPr>
            <a:xfrm>
              <a:off x="4460033" y="4180161"/>
              <a:ext cx="1530220" cy="1232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矢印: 左 24">
            <a:extLst>
              <a:ext uri="{FF2B5EF4-FFF2-40B4-BE49-F238E27FC236}">
                <a16:creationId xmlns:a16="http://schemas.microsoft.com/office/drawing/2014/main" id="{25A0AAC3-DB44-8999-856D-73CF35BABD41}"/>
              </a:ext>
            </a:extLst>
          </p:cNvPr>
          <p:cNvSpPr/>
          <p:nvPr/>
        </p:nvSpPr>
        <p:spPr>
          <a:xfrm>
            <a:off x="3202747" y="5578525"/>
            <a:ext cx="1107996" cy="491747"/>
          </a:xfrm>
          <a:prstGeom prst="lef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69859CFE-B378-8891-DF1C-C4B9D70E881F}"/>
              </a:ext>
            </a:extLst>
          </p:cNvPr>
          <p:cNvSpPr/>
          <p:nvPr/>
        </p:nvSpPr>
        <p:spPr>
          <a:xfrm>
            <a:off x="1438150" y="5278222"/>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左 26">
            <a:extLst>
              <a:ext uri="{FF2B5EF4-FFF2-40B4-BE49-F238E27FC236}">
                <a16:creationId xmlns:a16="http://schemas.microsoft.com/office/drawing/2014/main" id="{8B1818B5-E5B2-525D-63B6-04F94B6D7F65}"/>
              </a:ext>
            </a:extLst>
          </p:cNvPr>
          <p:cNvSpPr/>
          <p:nvPr/>
        </p:nvSpPr>
        <p:spPr>
          <a:xfrm rot="10800000">
            <a:off x="1466959" y="4741826"/>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2FE28E-E16F-0D2B-9FCF-67F26CF6D13F}"/>
              </a:ext>
            </a:extLst>
          </p:cNvPr>
          <p:cNvSpPr txBox="1"/>
          <p:nvPr/>
        </p:nvSpPr>
        <p:spPr>
          <a:xfrm>
            <a:off x="1596492" y="4538635"/>
            <a:ext cx="748923"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業務委託</a:t>
            </a:r>
          </a:p>
        </p:txBody>
      </p:sp>
      <p:sp>
        <p:nvSpPr>
          <p:cNvPr id="31" name="テキスト ボックス 30">
            <a:extLst>
              <a:ext uri="{FF2B5EF4-FFF2-40B4-BE49-F238E27FC236}">
                <a16:creationId xmlns:a16="http://schemas.microsoft.com/office/drawing/2014/main" id="{FA478E83-AF10-FA42-054B-555535234731}"/>
              </a:ext>
            </a:extLst>
          </p:cNvPr>
          <p:cNvSpPr txBox="1"/>
          <p:nvPr/>
        </p:nvSpPr>
        <p:spPr>
          <a:xfrm>
            <a:off x="1525959" y="5557026"/>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報告・調整</a:t>
            </a:r>
          </a:p>
        </p:txBody>
      </p:sp>
      <p:sp>
        <p:nvSpPr>
          <p:cNvPr id="32" name="テキスト ボックス 31">
            <a:extLst>
              <a:ext uri="{FF2B5EF4-FFF2-40B4-BE49-F238E27FC236}">
                <a16:creationId xmlns:a16="http://schemas.microsoft.com/office/drawing/2014/main" id="{27B2CFCA-5BCA-1FD4-FD7C-8CE1382CE113}"/>
              </a:ext>
            </a:extLst>
          </p:cNvPr>
          <p:cNvSpPr txBox="1"/>
          <p:nvPr/>
        </p:nvSpPr>
        <p:spPr>
          <a:xfrm>
            <a:off x="3360101" y="4435732"/>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申請・報告</a:t>
            </a:r>
          </a:p>
        </p:txBody>
      </p:sp>
      <p:sp>
        <p:nvSpPr>
          <p:cNvPr id="34" name="テキスト ボックス 33">
            <a:extLst>
              <a:ext uri="{FF2B5EF4-FFF2-40B4-BE49-F238E27FC236}">
                <a16:creationId xmlns:a16="http://schemas.microsoft.com/office/drawing/2014/main" id="{FFAAA482-6ABD-C715-7A8B-AD9E52410F95}"/>
              </a:ext>
            </a:extLst>
          </p:cNvPr>
          <p:cNvSpPr txBox="1"/>
          <p:nvPr/>
        </p:nvSpPr>
        <p:spPr>
          <a:xfrm>
            <a:off x="3285542" y="5035565"/>
            <a:ext cx="1031051"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手続き・支払</a:t>
            </a:r>
          </a:p>
        </p:txBody>
      </p:sp>
      <p:sp>
        <p:nvSpPr>
          <p:cNvPr id="35" name="矢印: 上下 34">
            <a:extLst>
              <a:ext uri="{FF2B5EF4-FFF2-40B4-BE49-F238E27FC236}">
                <a16:creationId xmlns:a16="http://schemas.microsoft.com/office/drawing/2014/main" id="{01FED57F-78C8-4F14-3F4B-05AE86217FA8}"/>
              </a:ext>
            </a:extLst>
          </p:cNvPr>
          <p:cNvSpPr/>
          <p:nvPr/>
        </p:nvSpPr>
        <p:spPr>
          <a:xfrm>
            <a:off x="5369273" y="4697341"/>
            <a:ext cx="230610" cy="942391"/>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B49E077-D3CE-B107-5E3B-99F7A1D13BBC}"/>
              </a:ext>
            </a:extLst>
          </p:cNvPr>
          <p:cNvSpPr txBox="1"/>
          <p:nvPr/>
        </p:nvSpPr>
        <p:spPr>
          <a:xfrm>
            <a:off x="5546913" y="4781769"/>
            <a:ext cx="523220" cy="656590"/>
          </a:xfrm>
          <a:prstGeom prst="rect">
            <a:avLst/>
          </a:prstGeom>
          <a:noFill/>
          <a:ln>
            <a:noFill/>
          </a:ln>
        </p:spPr>
        <p:txBody>
          <a:bodyPr vert="eaVert" wrap="none" rtlCol="0">
            <a:spAutoFit/>
          </a:bodyPr>
          <a:lstStyle/>
          <a:p>
            <a:r>
              <a:rPr kumimoji="1" lang="ja-JP" altLang="en-US" sz="1100" b="1" dirty="0">
                <a:latin typeface="メイリオ" panose="020B0604030504040204" pitchFamily="50" charset="-128"/>
                <a:ea typeface="メイリオ" panose="020B0604030504040204" pitchFamily="50" charset="-128"/>
              </a:rPr>
              <a:t>受発注</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詳細調整</a:t>
            </a:r>
          </a:p>
        </p:txBody>
      </p:sp>
      <p:sp>
        <p:nvSpPr>
          <p:cNvPr id="39" name="テキスト ボックス 38">
            <a:extLst>
              <a:ext uri="{FF2B5EF4-FFF2-40B4-BE49-F238E27FC236}">
                <a16:creationId xmlns:a16="http://schemas.microsoft.com/office/drawing/2014/main" id="{71C1E7ED-1A12-6675-22F7-B6BC012E3787}"/>
              </a:ext>
            </a:extLst>
          </p:cNvPr>
          <p:cNvSpPr txBox="1"/>
          <p:nvPr/>
        </p:nvSpPr>
        <p:spPr>
          <a:xfrm>
            <a:off x="3394546" y="5700943"/>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登録手続き</a:t>
            </a:r>
          </a:p>
        </p:txBody>
      </p:sp>
    </p:spTree>
    <p:extLst>
      <p:ext uri="{BB962C8B-B14F-4D97-AF65-F5344CB8AC3E}">
        <p14:creationId xmlns:p14="http://schemas.microsoft.com/office/powerpoint/2010/main" val="200752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1" y="4226073"/>
            <a:ext cx="9413271" cy="2026660"/>
            <a:chOff x="127541" y="3920412"/>
            <a:chExt cx="9664638" cy="1546701"/>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1" y="4057784"/>
              <a:ext cx="9664638" cy="1409329"/>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200" dirty="0">
                  <a:solidFill>
                    <a:schemeClr val="tx1"/>
                  </a:solidFill>
                  <a:latin typeface="メイリオ" panose="020B0604030504040204" pitchFamily="50" charset="-128"/>
                  <a:ea typeface="メイリオ" panose="020B0604030504040204" pitchFamily="50" charset="-128"/>
                </a:rPr>
                <a:t>・一人当たり</a:t>
              </a:r>
              <a:r>
                <a:rPr kumimoji="1" lang="en-US" altLang="ja-JP" sz="1200" b="1" dirty="0">
                  <a:solidFill>
                    <a:schemeClr val="tx1"/>
                  </a:solidFill>
                  <a:latin typeface="メイリオ" panose="020B0604030504040204" pitchFamily="50" charset="-128"/>
                  <a:ea typeface="メイリオ" panose="020B0604030504040204" pitchFamily="50" charset="-128"/>
                </a:rPr>
                <a:t>10,000</a:t>
              </a:r>
              <a:r>
                <a:rPr kumimoji="1" lang="ja-JP" altLang="en-US" sz="1200" b="1" dirty="0">
                  <a:solidFill>
                    <a:schemeClr val="tx1"/>
                  </a:solidFill>
                  <a:latin typeface="メイリオ" panose="020B0604030504040204" pitchFamily="50" charset="-128"/>
                  <a:ea typeface="メイリオ" panose="020B0604030504040204" pitchFamily="50" charset="-128"/>
                </a:rPr>
                <a:t>円（諸税含）を上限</a:t>
              </a:r>
              <a:r>
                <a:rPr kumimoji="1" lang="ja-JP" altLang="en-US" sz="1200" dirty="0">
                  <a:solidFill>
                    <a:schemeClr val="tx1"/>
                  </a:solidFill>
                  <a:latin typeface="メイリオ" panose="020B0604030504040204" pitchFamily="50" charset="-128"/>
                  <a:ea typeface="メイリオ" panose="020B0604030504040204" pitchFamily="50" charset="-128"/>
                </a:rPr>
                <a:t>とした実費相当額に、体験プログラムの参加者数をかけて算出します。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対象経費には、体験プログラム費用のほか、追加にかかった費用を含めることもできます。（会場費など）</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200" dirty="0">
                  <a:solidFill>
                    <a:schemeClr val="tx1"/>
                  </a:solidFill>
                  <a:latin typeface="メイリオ" panose="020B0604030504040204" pitchFamily="50" charset="-128"/>
                  <a:ea typeface="メイリオ" panose="020B0604030504040204" pitchFamily="50" charset="-128"/>
                </a:rPr>
                <a:t>・申請手続きを学校から委託を受けた旅行会社が行う場合は、</a:t>
              </a:r>
              <a:r>
                <a:rPr kumimoji="1" lang="ja-JP" altLang="en-US" sz="1200" u="sng" dirty="0">
                  <a:solidFill>
                    <a:schemeClr val="tx1"/>
                  </a:solidFill>
                  <a:latin typeface="メイリオ" panose="020B0604030504040204" pitchFamily="50" charset="-128"/>
                  <a:ea typeface="メイリオ" panose="020B0604030504040204" pitchFamily="50" charset="-128"/>
                </a:rPr>
                <a:t>上記上限額の範囲内において</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u="sng" dirty="0">
                  <a:solidFill>
                    <a:schemeClr val="tx1"/>
                  </a:solidFill>
                  <a:latin typeface="メイリオ" panose="020B0604030504040204" pitchFamily="50" charset="-128"/>
                  <a:ea typeface="メイリオ" panose="020B0604030504040204" pitchFamily="50" charset="-128"/>
                </a:rPr>
                <a:t>一人当たり対象経費の</a:t>
              </a:r>
              <a:r>
                <a:rPr kumimoji="1" lang="en-US" altLang="ja-JP" sz="1200" u="sng" dirty="0">
                  <a:solidFill>
                    <a:schemeClr val="tx1"/>
                  </a:solidFill>
                  <a:latin typeface="メイリオ" panose="020B0604030504040204" pitchFamily="50" charset="-128"/>
                  <a:ea typeface="メイリオ" panose="020B0604030504040204" pitchFamily="50" charset="-128"/>
                </a:rPr>
                <a:t>20</a:t>
              </a:r>
              <a:r>
                <a:rPr kumimoji="1" lang="ja-JP" altLang="en-US" sz="1200" u="sng" dirty="0">
                  <a:solidFill>
                    <a:schemeClr val="tx1"/>
                  </a:solidFill>
                  <a:latin typeface="メイリオ" panose="020B0604030504040204" pitchFamily="50" charset="-128"/>
                  <a:ea typeface="メイリオ" panose="020B0604030504040204" pitchFamily="50" charset="-128"/>
                </a:rPr>
                <a:t>％以内の額を手数料として計上することができます。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a:p>
              <a:pPr marL="269875" indent="-176213"/>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　例：一人当たり対象経費</a:t>
              </a:r>
              <a:r>
                <a:rPr kumimoji="1" lang="en-US" altLang="ja-JP" sz="1200" dirty="0">
                  <a:solidFill>
                    <a:schemeClr val="tx1"/>
                  </a:solidFill>
                  <a:latin typeface="メイリオ" panose="020B0604030504040204" pitchFamily="50" charset="-128"/>
                  <a:ea typeface="メイリオ" panose="020B0604030504040204" pitchFamily="50" charset="-128"/>
                </a:rPr>
                <a:t>5,000</a:t>
              </a:r>
              <a:r>
                <a:rPr kumimoji="1" lang="ja-JP" altLang="en-US" sz="1200" dirty="0">
                  <a:solidFill>
                    <a:schemeClr val="tx1"/>
                  </a:solidFill>
                  <a:latin typeface="メイリオ" panose="020B0604030504040204" pitchFamily="50" charset="-128"/>
                  <a:ea typeface="メイリオ" panose="020B0604030504040204" pitchFamily="50" charset="-128"/>
                </a:rPr>
                <a:t>円で</a:t>
              </a:r>
              <a:r>
                <a:rPr kumimoji="1" lang="en-US" altLang="ja-JP" sz="1200" dirty="0">
                  <a:solidFill>
                    <a:schemeClr val="tx1"/>
                  </a:solidFill>
                  <a:latin typeface="メイリオ" panose="020B0604030504040204" pitchFamily="50" charset="-128"/>
                  <a:ea typeface="メイリオ" panose="020B0604030504040204" pitchFamily="50" charset="-128"/>
                </a:rPr>
                <a:t>100</a:t>
              </a:r>
              <a:r>
                <a:rPr kumimoji="1" lang="ja-JP" altLang="en-US" sz="1200" dirty="0">
                  <a:solidFill>
                    <a:schemeClr val="tx1"/>
                  </a:solidFill>
                  <a:latin typeface="メイリオ" panose="020B0604030504040204" pitchFamily="50" charset="-128"/>
                  <a:ea typeface="メイリオ" panose="020B0604030504040204" pitchFamily="50" charset="-128"/>
                </a:rPr>
                <a:t>名が体験プログラムに参加した場合、支援額は最大</a:t>
              </a:r>
              <a:r>
                <a:rPr kumimoji="1" lang="en-US" altLang="ja-JP" sz="1200" dirty="0">
                  <a:solidFill>
                    <a:schemeClr val="tx1"/>
                  </a:solidFill>
                  <a:latin typeface="メイリオ" panose="020B0604030504040204" pitchFamily="50" charset="-128"/>
                  <a:ea typeface="メイリオ" panose="020B0604030504040204" pitchFamily="50" charset="-128"/>
                </a:rPr>
                <a:t>600,000</a:t>
              </a:r>
              <a:r>
                <a:rPr kumimoji="1" lang="ja-JP" altLang="en-US" sz="1200" dirty="0">
                  <a:solidFill>
                    <a:schemeClr val="tx1"/>
                  </a:solidFill>
                  <a:latin typeface="メイリオ" panose="020B0604030504040204" pitchFamily="50" charset="-128"/>
                  <a:ea typeface="メイリオ" panose="020B0604030504040204" pitchFamily="50" charset="-128"/>
                </a:rPr>
                <a:t>円です。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269875" indent="-176213"/>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算出した支援金の額に</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円未満の端数がある場合は、その端数金額は</a:t>
              </a:r>
              <a:r>
                <a:rPr kumimoji="1" lang="ja-JP" altLang="en-US" sz="1200" u="sng" dirty="0">
                  <a:solidFill>
                    <a:schemeClr val="tx1"/>
                  </a:solidFill>
                  <a:latin typeface="メイリオ" panose="020B0604030504040204" pitchFamily="50" charset="-128"/>
                  <a:ea typeface="メイリオ" panose="020B0604030504040204" pitchFamily="50" charset="-128"/>
                </a:rPr>
                <a:t>切り捨て</a:t>
              </a:r>
              <a:r>
                <a:rPr kumimoji="1" lang="ja-JP" altLang="en-US" sz="1200" dirty="0">
                  <a:solidFill>
                    <a:schemeClr val="tx1"/>
                  </a:solidFill>
                  <a:latin typeface="メイリオ" panose="020B0604030504040204" pitchFamily="50" charset="-128"/>
                  <a:ea typeface="メイリオ" panose="020B0604030504040204" pitchFamily="50" charset="-128"/>
                </a:rPr>
                <a:t>となります。</a:t>
              </a: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1" y="3920412"/>
              <a:ext cx="1719916" cy="274744"/>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4.</a:t>
              </a:r>
              <a:r>
                <a:rPr kumimoji="1" lang="ja-JP" altLang="en-US" b="1" dirty="0">
                  <a:solidFill>
                    <a:schemeClr val="bg1"/>
                  </a:solidFill>
                  <a:latin typeface="メイリオ" panose="020B0604030504040204" pitchFamily="50" charset="-128"/>
                  <a:ea typeface="メイリオ" panose="020B0604030504040204" pitchFamily="50" charset="-128"/>
                </a:rPr>
                <a:t>支援額</a:t>
              </a:r>
            </a:p>
          </p:txBody>
        </p:sp>
      </p:grpSp>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413274" cy="3042322"/>
            <a:chOff x="127541" y="896893"/>
            <a:chExt cx="9413274" cy="3042322"/>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413271" cy="2862322"/>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200" dirty="0">
                  <a:solidFill>
                    <a:srgbClr val="000000"/>
                  </a:solidFill>
                  <a:latin typeface="メイリオ" panose="020B0604030504040204" pitchFamily="50" charset="-128"/>
                  <a:ea typeface="メイリオ" panose="020B0604030504040204" pitchFamily="50" charset="-128"/>
                </a:rPr>
                <a:t>支援対象</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：沖縄県内で修学旅行を実施する学校（学校から委託を受けた旅行会社も申請手続きが可能）</a:t>
              </a:r>
            </a:p>
            <a:p>
              <a:pPr marL="969963" marR="0" lvl="0" indent="-877888" algn="l" defTabSz="4572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支援条件：①</a:t>
              </a:r>
              <a:r>
                <a:rPr kumimoji="1" lang="ja-JP" altLang="en-US"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（第</a:t>
              </a:r>
              <a:r>
                <a:rPr kumimoji="1" lang="en-US" altLang="ja-JP"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期）</a:t>
              </a:r>
              <a:r>
                <a:rPr kumimoji="1" lang="en-US" altLang="ja-JP"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5</a:t>
              </a:r>
              <a:r>
                <a:rPr kumimoji="1" lang="ja-JP" altLang="en-US"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月１日～</a:t>
              </a:r>
              <a:r>
                <a:rPr kumimoji="1" lang="en-US" altLang="ja-JP"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6</a:t>
              </a:r>
              <a:r>
                <a:rPr kumimoji="1" lang="ja-JP" altLang="en-US"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30</a:t>
              </a:r>
              <a:r>
                <a:rPr kumimoji="1" lang="ja-JP" altLang="en-US" sz="1200" b="0" i="0" u="none" strike="noStrike" kern="1200" cap="none" spc="0" normalizeH="0" baseline="0" noProof="0" dirty="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rPr>
                <a:t>日、</a:t>
              </a:r>
              <a:r>
                <a:rPr kumimoji="1" lang="ja-JP" altLang="en-US" sz="1200" dirty="0">
                  <a:solidFill>
                    <a:schemeClr val="tx1"/>
                  </a:solidFill>
                  <a:highlight>
                    <a:srgbClr val="FFFF00"/>
                  </a:highlight>
                  <a:latin typeface="メイリオ" panose="020B0604030504040204" pitchFamily="50" charset="-128"/>
                  <a:ea typeface="メイリオ" panose="020B0604030504040204" pitchFamily="50" charset="-128"/>
                </a:rPr>
                <a:t>（第</a:t>
              </a:r>
              <a:r>
                <a:rPr kumimoji="1" lang="en-US" altLang="ja-JP" sz="1200" dirty="0">
                  <a:solidFill>
                    <a:schemeClr val="tx1"/>
                  </a:solidFill>
                  <a:highlight>
                    <a:srgbClr val="FFFF00"/>
                  </a:highlight>
                  <a:latin typeface="メイリオ" panose="020B0604030504040204" pitchFamily="50" charset="-128"/>
                  <a:ea typeface="メイリオ" panose="020B0604030504040204" pitchFamily="50" charset="-128"/>
                </a:rPr>
                <a:t>2</a:t>
              </a:r>
              <a:r>
                <a:rPr kumimoji="1" lang="ja-JP" altLang="en-US" sz="1200" dirty="0">
                  <a:solidFill>
                    <a:schemeClr val="tx1"/>
                  </a:solidFill>
                  <a:highlight>
                    <a:srgbClr val="FFFF00"/>
                  </a:highlight>
                  <a:latin typeface="メイリオ" panose="020B0604030504040204" pitchFamily="50" charset="-128"/>
                  <a:ea typeface="メイリオ" panose="020B0604030504040204" pitchFamily="50" charset="-128"/>
                </a:rPr>
                <a:t>期）</a:t>
              </a:r>
              <a:r>
                <a:rPr kumimoji="1" lang="en-US" altLang="ja-JP"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10</a:t>
              </a:r>
              <a:r>
                <a:rPr kumimoji="1" lang="ja-JP" altLang="en-US"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日～</a:t>
              </a:r>
              <a:r>
                <a:rPr kumimoji="1" lang="en-US" altLang="ja-JP"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12</a:t>
              </a:r>
              <a:r>
                <a:rPr kumimoji="1" lang="ja-JP" altLang="en-US"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31</a:t>
              </a:r>
              <a:r>
                <a:rPr kumimoji="1" lang="ja-JP" altLang="en-US"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日、（第</a:t>
              </a:r>
              <a:r>
                <a:rPr kumimoji="1" lang="en-US" altLang="ja-JP"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3</a:t>
              </a:r>
              <a:r>
                <a:rPr kumimoji="1" lang="ja-JP" altLang="en-US"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期）１月</a:t>
              </a:r>
              <a:r>
                <a:rPr kumimoji="1" lang="en-US" altLang="ja-JP"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日～１月</a:t>
              </a:r>
              <a:r>
                <a:rPr kumimoji="1" lang="en-US" altLang="ja-JP"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31</a:t>
              </a:r>
              <a:r>
                <a:rPr kumimoji="1" lang="ja-JP" altLang="en-US" sz="1200" b="0" i="0" u="none" strike="noStrike" kern="1200" cap="none" spc="0" normalizeH="0" baseline="0" noProof="0" dirty="0">
                  <a:ln>
                    <a:noFill/>
                  </a:ln>
                  <a:solidFill>
                    <a:schemeClr val="tx1"/>
                  </a:solidFill>
                  <a:effectLst/>
                  <a:highlight>
                    <a:srgbClr val="FFFF00"/>
                  </a:highlight>
                  <a:uLnTx/>
                  <a:uFillTx/>
                  <a:latin typeface="メイリオ" panose="020B0604030504040204" pitchFamily="50" charset="-128"/>
                  <a:ea typeface="メイリオ" panose="020B0604030504040204" pitchFamily="50" charset="-128"/>
                  <a:cs typeface="+mn-cs"/>
                </a:rPr>
                <a:t>日</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の間で沖縄県を目的地として実施する修学旅行</a:t>
              </a:r>
              <a:b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200" dirty="0">
                  <a:solidFill>
                    <a:srgbClr val="000000"/>
                  </a:solidFill>
                  <a:latin typeface="メイリオ" panose="020B0604030504040204" pitchFamily="50" charset="-128"/>
                  <a:ea typeface="メイリオ" panose="020B0604030504040204" pitchFamily="50" charset="-128"/>
                </a:rPr>
                <a:t>②</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本支援事業へ申請する前に策定された行程に、</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OCVB</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が別途提示する一覧表に掲載された体験プログラム</a:t>
              </a:r>
              <a:b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を新たに追加していること</a:t>
              </a:r>
              <a:br>
                <a:rPr kumimoji="1" lang="en-US" altLang="ja-JP" sz="1200" dirty="0">
                  <a:solidFill>
                    <a:srgbClr val="000000"/>
                  </a:solidFill>
                  <a:latin typeface="メイリオ" panose="020B0604030504040204" pitchFamily="50" charset="-128"/>
                  <a:ea typeface="メイリオ" panose="020B0604030504040204" pitchFamily="50" charset="-128"/>
                </a:rPr>
              </a:b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③元の行程から、以下のいずれかの内容により県内移動手段の需要及び訪問・集合・離散場所や時間帯の</a:t>
              </a:r>
              <a:b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集中を避けるための分散化を考慮した行程へ変更していること</a:t>
              </a:r>
              <a:b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・貸切バス又は船舶の利用にかかる日程、時間帯又は代替手段への一部変更</a:t>
              </a:r>
              <a:b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（例：時間差運行による利用台数の分散、別の公共交通機関又は徒歩等への変更など）</a:t>
              </a:r>
              <a:b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・首里城公園、沖縄海洋博公園内施設、沖縄県平和祈念資料館又は国際通り周辺の混雑が著しい特定エリアへの</a:t>
              </a:r>
              <a:b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訪問、集合・離散時間帯の変更</a:t>
              </a:r>
              <a:b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en-US" altLang="ja-JP" sz="12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行程の追加・変更に伴い、支援申請を目的として元の行程で組まれていた体験プログラム又は訪問先を</a:t>
              </a:r>
              <a:br>
                <a:rPr kumimoji="1" lang="en-US" altLang="ja-JP" sz="12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200" b="0" i="0"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削除しているものは対象外となります。</a:t>
              </a: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支援の条件</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2" name="テキスト ボックス 1">
            <a:extLst>
              <a:ext uri="{FF2B5EF4-FFF2-40B4-BE49-F238E27FC236}">
                <a16:creationId xmlns:a16="http://schemas.microsoft.com/office/drawing/2014/main" id="{812F3EEC-8447-9F93-80B8-0555541F2F51}"/>
              </a:ext>
            </a:extLst>
          </p:cNvPr>
          <p:cNvSpPr txBox="1"/>
          <p:nvPr/>
        </p:nvSpPr>
        <p:spPr>
          <a:xfrm>
            <a:off x="0" y="294566"/>
            <a:ext cx="6821098" cy="392415"/>
          </a:xfrm>
          <a:prstGeom prst="rect">
            <a:avLst/>
          </a:prstGeom>
          <a:noFill/>
          <a:ln>
            <a:noFill/>
          </a:ln>
        </p:spPr>
        <p:txBody>
          <a:bodyPr wrap="none" bIns="0" rtlCol="0" anchor="b" anchorCtr="0">
            <a:spAutoFit/>
          </a:bodyPr>
          <a:lstStyle/>
          <a:p>
            <a:r>
              <a:rPr kumimoji="1" lang="ja-JP" altLang="en-US" sz="2250" b="1" dirty="0">
                <a:solidFill>
                  <a:srgbClr val="002060"/>
                </a:solidFill>
                <a:latin typeface="メイリオ" panose="020B0604030504040204" pitchFamily="50" charset="-128"/>
                <a:ea typeface="メイリオ" panose="020B0604030504040204" pitchFamily="50" charset="-128"/>
              </a:rPr>
              <a:t>１．修学旅行需要分散・時期平準化促進事業の概要</a:t>
            </a:r>
            <a:endParaRPr kumimoji="1" lang="en-US" altLang="ja-JP" sz="225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489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03B009-B4BB-4800-8E4A-7169FA366B2B}"/>
              </a:ext>
            </a:extLst>
          </p:cNvPr>
          <p:cNvSpPr txBox="1"/>
          <p:nvPr/>
        </p:nvSpPr>
        <p:spPr>
          <a:xfrm>
            <a:off x="1629013" y="2639045"/>
            <a:ext cx="7007046" cy="954107"/>
          </a:xfrm>
          <a:prstGeom prst="rect">
            <a:avLst/>
          </a:prstGeom>
          <a:noFill/>
          <a:ln>
            <a:noFill/>
          </a:ln>
        </p:spPr>
        <p:txBody>
          <a:bodyPr wrap="none" rtlCol="0">
            <a:spAutoFit/>
          </a:bodyPr>
          <a:lstStyle/>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　　　　　　　　　　　　促進事業の概要</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p:txBody>
      </p:sp>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1629013" y="3839195"/>
            <a:ext cx="5570756" cy="523220"/>
          </a:xfrm>
          <a:prstGeom prst="rect">
            <a:avLst/>
          </a:prstGeom>
          <a:noFill/>
          <a:ln>
            <a:noFill/>
          </a:ln>
        </p:spPr>
        <p:txBody>
          <a:bodyPr wrap="none" rtlCol="0">
            <a:spAutoFit/>
          </a:bodyPr>
          <a:lstStyle/>
          <a:p>
            <a:pPr algn="ctr"/>
            <a:r>
              <a:rPr kumimoji="1" lang="ja-JP" altLang="en-US" sz="2800" b="1" i="1" dirty="0">
                <a:solidFill>
                  <a:schemeClr val="bg2">
                    <a:lumMod val="25000"/>
                  </a:schemeClr>
                </a:solidFill>
                <a:latin typeface="メイリオ" panose="020B0604030504040204" pitchFamily="50" charset="-128"/>
                <a:ea typeface="メイリオ" panose="020B0604030504040204" pitchFamily="50" charset="-128"/>
              </a:rPr>
              <a:t>２．体験プログラム登録のご案内</a:t>
            </a:r>
            <a:endParaRPr kumimoji="1" lang="en-US" altLang="ja-JP" sz="2800" b="1" i="1" dirty="0">
              <a:solidFill>
                <a:schemeClr val="bg2">
                  <a:lumMod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009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4063298"/>
            <a:ext cx="9664638" cy="2225537"/>
            <a:chOff x="127542" y="4040809"/>
            <a:chExt cx="9664638" cy="1698481"/>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80161"/>
              <a:ext cx="9664638" cy="1559129"/>
            </a:xfrm>
            <a:prstGeom prst="rect">
              <a:avLst/>
            </a:prstGeom>
            <a:solidFill>
              <a:srgbClr val="CCFF99">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14">
              <a:extLst>
                <a:ext uri="{FF2B5EF4-FFF2-40B4-BE49-F238E27FC236}">
                  <a16:creationId xmlns:a16="http://schemas.microsoft.com/office/drawing/2014/main" id="{F7FB60D0-9C71-4737-861C-35C4C706CF53}"/>
                </a:ext>
              </a:extLst>
            </p:cNvPr>
            <p:cNvSpPr>
              <a:spLocks noChangeAspect="1"/>
            </p:cNvSpPr>
            <p:nvPr/>
          </p:nvSpPr>
          <p:spPr>
            <a:xfrm>
              <a:off x="127543" y="4040809"/>
              <a:ext cx="1719918" cy="274744"/>
            </a:xfrm>
            <a:prstGeom prst="roundRect">
              <a:avLst>
                <a:gd name="adj" fmla="val 50000"/>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r>
                <a:rPr kumimoji="1" lang="en-US" altLang="ja-JP" b="1" dirty="0">
                  <a:solidFill>
                    <a:schemeClr val="bg1"/>
                  </a:solidFill>
                  <a:latin typeface="メイリオ" panose="020B0604030504040204" pitchFamily="50" charset="-128"/>
                  <a:ea typeface="メイリオ" panose="020B0604030504040204" pitchFamily="50" charset="-128"/>
                </a:rPr>
                <a:t>2.</a:t>
              </a:r>
              <a:r>
                <a:rPr kumimoji="1" lang="ja-JP" altLang="en-US" b="1" dirty="0">
                  <a:solidFill>
                    <a:schemeClr val="bg1"/>
                  </a:solidFill>
                  <a:latin typeface="メイリオ" panose="020B0604030504040204" pitchFamily="50" charset="-128"/>
                  <a:ea typeface="メイリオ" panose="020B0604030504040204" pitchFamily="50" charset="-128"/>
                </a:rPr>
                <a:t>事業構成</a:t>
              </a:r>
            </a:p>
          </p:txBody>
        </p:sp>
      </p:gr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357257"/>
            <a:ext cx="5570756"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２．体験プログラム登録のご案内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664641" cy="3103877"/>
            <a:chOff x="127541" y="896893"/>
            <a:chExt cx="9664641" cy="3103877"/>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664638" cy="2923877"/>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１．支援事業の対象となる体験プログラムの</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質の担保</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25475" marR="0" lvl="0" indent="-53340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400" dirty="0">
                  <a:solidFill>
                    <a:srgbClr val="000000"/>
                  </a:solidFill>
                  <a:latin typeface="メイリオ" panose="020B0604030504040204" pitchFamily="50" charset="-128"/>
                  <a:ea typeface="メイリオ" panose="020B0604030504040204" pitchFamily="50" charset="-128"/>
                </a:rPr>
                <a:t>－本県での修学旅行受入実績など、諸条件をクリアした事業者・プログラムを支援対象とすることで、安全・安心な旅行の実施を担保する。</a:t>
              </a:r>
              <a:br>
                <a:rPr kumimoji="1" lang="en-US" altLang="ja-JP" sz="1400" dirty="0">
                  <a:solidFill>
                    <a:srgbClr val="000000"/>
                  </a:solidFill>
                  <a:latin typeface="メイリオ" panose="020B0604030504040204" pitchFamily="50" charset="-128"/>
                  <a:ea typeface="メイリオ" panose="020B0604030504040204" pitchFamily="50" charset="-128"/>
                </a:rPr>
              </a:b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２．新たな修学旅行コンテンツの</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開拓</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25475" marR="0" lvl="0" indent="-53340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－市場においては常に「新しい提案」が求められており、修学旅行を誘致している他都市においても学校教育</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の方針や、既存顧客からの要望などをチェックしながらコンテンツの充実を図っている。</a:t>
              </a:r>
              <a:endParaRPr kumimoji="1" lang="en-US" altLang="ja-JP" sz="1400" dirty="0">
                <a:solidFill>
                  <a:srgbClr val="000000"/>
                </a:solidFill>
                <a:latin typeface="メイリオ" panose="020B0604030504040204" pitchFamily="50" charset="-128"/>
                <a:ea typeface="メイリオ" panose="020B0604030504040204" pitchFamily="50" charset="-128"/>
              </a:endParaRPr>
            </a:p>
            <a:p>
              <a:pPr marL="625475" marR="0" lvl="0" indent="-53340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－全く新しいコンテンツの開発はもちろん、既存コンテンツを市場に合わせて変化させていくのも一つの方法。</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25475" marR="0" lvl="0" indent="-533400" algn="l" defTabSz="457200" rtl="0" eaLnBrk="1" fontAlgn="auto" latinLnBrk="0" hangingPunct="1">
                <a:lnSpc>
                  <a:spcPct val="100000"/>
                </a:lnSpc>
                <a:spcBef>
                  <a:spcPts val="0"/>
                </a:spcBef>
                <a:spcAft>
                  <a:spcPts val="600"/>
                </a:spcAft>
                <a:buClrTx/>
                <a:buSzTx/>
                <a:buFontTx/>
                <a:buNone/>
                <a:tabLst/>
                <a:defRPr/>
              </a:pPr>
              <a:r>
                <a:rPr kumimoji="1" lang="ja-JP" altLang="en-US" sz="1400" dirty="0">
                  <a:solidFill>
                    <a:srgbClr val="000000"/>
                  </a:solidFill>
                  <a:latin typeface="メイリオ" panose="020B0604030504040204" pitchFamily="50" charset="-128"/>
                  <a:ea typeface="メイリオ" panose="020B0604030504040204" pitchFamily="50" charset="-128"/>
                </a:rPr>
                <a:t>　　－高等学校においては、今までの「総合的な“学習”の時間」からさらに踏み込んだ、「総合的な“探究”の時間」</a:t>
              </a:r>
              <a:br>
                <a:rPr kumimoji="1" lang="en-US" altLang="ja-JP" sz="1400" dirty="0">
                  <a:solidFill>
                    <a:srgbClr val="000000"/>
                  </a:solidFill>
                  <a:latin typeface="メイリオ" panose="020B0604030504040204" pitchFamily="50" charset="-128"/>
                  <a:ea typeface="メイリオ" panose="020B0604030504040204" pitchFamily="50" charset="-128"/>
                </a:rPr>
              </a:br>
              <a:r>
                <a:rPr kumimoji="1" lang="ja-JP" altLang="en-US" sz="1400" dirty="0">
                  <a:solidFill>
                    <a:srgbClr val="000000"/>
                  </a:solidFill>
                  <a:latin typeface="メイリオ" panose="020B0604030504040204" pitchFamily="50" charset="-128"/>
                  <a:ea typeface="メイリオ" panose="020B0604030504040204" pitchFamily="50" charset="-128"/>
                </a:rPr>
                <a:t>へ変更されており、学びの在り方に変化が起こっている。</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登録の目的</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
        <p:nvSpPr>
          <p:cNvPr id="7" name="テキスト ボックス 6">
            <a:extLst>
              <a:ext uri="{FF2B5EF4-FFF2-40B4-BE49-F238E27FC236}">
                <a16:creationId xmlns:a16="http://schemas.microsoft.com/office/drawing/2014/main" id="{E3B79615-EE92-D702-2ACB-EDA325DE61B1}"/>
              </a:ext>
            </a:extLst>
          </p:cNvPr>
          <p:cNvSpPr txBox="1"/>
          <p:nvPr/>
        </p:nvSpPr>
        <p:spPr>
          <a:xfrm>
            <a:off x="903210" y="4912402"/>
            <a:ext cx="461665" cy="784830"/>
          </a:xfrm>
          <a:prstGeom prst="rect">
            <a:avLst/>
          </a:prstGeom>
          <a:noFill/>
          <a:ln>
            <a:solidFill>
              <a:schemeClr val="tx1"/>
            </a:solidFill>
          </a:ln>
        </p:spPr>
        <p:txBody>
          <a:bodyPr vert="eaVert" wrap="none" rtlCol="0">
            <a:spAutoFit/>
          </a:bodyPr>
          <a:lstStyle/>
          <a:p>
            <a:r>
              <a:rPr kumimoji="1" lang="ja-JP" altLang="en-US" dirty="0">
                <a:latin typeface="メイリオ" panose="020B0604030504040204" pitchFamily="50" charset="-128"/>
                <a:ea typeface="メイリオ" panose="020B0604030504040204" pitchFamily="50" charset="-128"/>
              </a:rPr>
              <a:t>沖縄県</a:t>
            </a:r>
          </a:p>
        </p:txBody>
      </p:sp>
      <p:sp>
        <p:nvSpPr>
          <p:cNvPr id="8" name="テキスト ボックス 7">
            <a:extLst>
              <a:ext uri="{FF2B5EF4-FFF2-40B4-BE49-F238E27FC236}">
                <a16:creationId xmlns:a16="http://schemas.microsoft.com/office/drawing/2014/main" id="{21C4CCC8-2B88-158A-F97B-BDD751D638E6}"/>
              </a:ext>
            </a:extLst>
          </p:cNvPr>
          <p:cNvSpPr txBox="1"/>
          <p:nvPr/>
        </p:nvSpPr>
        <p:spPr>
          <a:xfrm>
            <a:off x="2602208" y="4450445"/>
            <a:ext cx="461665" cy="1707916"/>
          </a:xfrm>
          <a:prstGeom prst="rect">
            <a:avLst/>
          </a:prstGeom>
          <a:noFill/>
          <a:ln>
            <a:solidFill>
              <a:schemeClr val="tx1"/>
            </a:solidFill>
          </a:ln>
        </p:spPr>
        <p:txBody>
          <a:bodyPr vert="eaVert" wrap="none" rtlCol="0">
            <a:noAutofit/>
          </a:bodyPr>
          <a:lstStyle/>
          <a:p>
            <a:pPr algn="ctr"/>
            <a:r>
              <a:rPr kumimoji="1" lang="ja-JP" altLang="en-US" dirty="0">
                <a:latin typeface="メイリオ" panose="020B0604030504040204" pitchFamily="50" charset="-128"/>
                <a:ea typeface="メイリオ" panose="020B0604030504040204" pitchFamily="50" charset="-128"/>
              </a:rPr>
              <a:t>ＯＣＶＢ</a:t>
            </a:r>
          </a:p>
        </p:txBody>
      </p:sp>
      <p:sp>
        <p:nvSpPr>
          <p:cNvPr id="11" name="テキスト ボックス 10">
            <a:extLst>
              <a:ext uri="{FF2B5EF4-FFF2-40B4-BE49-F238E27FC236}">
                <a16:creationId xmlns:a16="http://schemas.microsoft.com/office/drawing/2014/main" id="{0C332B2A-9FEE-1AC5-AFA8-BB98BBACC2BD}"/>
              </a:ext>
            </a:extLst>
          </p:cNvPr>
          <p:cNvSpPr txBox="1"/>
          <p:nvPr/>
        </p:nvSpPr>
        <p:spPr>
          <a:xfrm>
            <a:off x="4563182" y="5789029"/>
            <a:ext cx="517321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探究学習、</a:t>
            </a:r>
            <a:r>
              <a:rPr kumimoji="1" lang="en-US" altLang="ja-JP" dirty="0">
                <a:latin typeface="メイリオ" panose="020B0604030504040204" pitchFamily="50" charset="-128"/>
                <a:ea typeface="メイリオ" panose="020B0604030504040204" pitchFamily="50" charset="-128"/>
              </a:rPr>
              <a:t>SDGs</a:t>
            </a:r>
            <a:r>
              <a:rPr kumimoji="1" lang="ja-JP" altLang="en-US" dirty="0">
                <a:latin typeface="メイリオ" panose="020B0604030504040204" pitchFamily="50" charset="-128"/>
                <a:ea typeface="メイリオ" panose="020B0604030504040204" pitchFamily="50" charset="-128"/>
              </a:rPr>
              <a:t>学習等のプログラム提供事業者</a:t>
            </a:r>
          </a:p>
        </p:txBody>
      </p:sp>
      <p:sp>
        <p:nvSpPr>
          <p:cNvPr id="16" name="矢印: 左 15">
            <a:extLst>
              <a:ext uri="{FF2B5EF4-FFF2-40B4-BE49-F238E27FC236}">
                <a16:creationId xmlns:a16="http://schemas.microsoft.com/office/drawing/2014/main" id="{87F2630B-7E86-FBB0-7557-353DF4EE469D}"/>
              </a:ext>
            </a:extLst>
          </p:cNvPr>
          <p:cNvSpPr/>
          <p:nvPr/>
        </p:nvSpPr>
        <p:spPr>
          <a:xfrm>
            <a:off x="3202747" y="4457000"/>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 16">
            <a:extLst>
              <a:ext uri="{FF2B5EF4-FFF2-40B4-BE49-F238E27FC236}">
                <a16:creationId xmlns:a16="http://schemas.microsoft.com/office/drawing/2014/main" id="{175ED72C-5A7D-3BEE-1291-E74443D63840}"/>
              </a:ext>
            </a:extLst>
          </p:cNvPr>
          <p:cNvSpPr/>
          <p:nvPr/>
        </p:nvSpPr>
        <p:spPr>
          <a:xfrm rot="10800000">
            <a:off x="3285543" y="5069792"/>
            <a:ext cx="1107996" cy="491747"/>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32D5E4D7-6DFB-DCF0-03DA-919F125663BD}"/>
              </a:ext>
            </a:extLst>
          </p:cNvPr>
          <p:cNvGrpSpPr/>
          <p:nvPr/>
        </p:nvGrpSpPr>
        <p:grpSpPr>
          <a:xfrm>
            <a:off x="4460033" y="4329457"/>
            <a:ext cx="1530220" cy="1232083"/>
            <a:chOff x="4460033" y="4180161"/>
            <a:chExt cx="1530220" cy="1232083"/>
          </a:xfrm>
        </p:grpSpPr>
        <p:sp>
          <p:nvSpPr>
            <p:cNvPr id="10" name="テキスト ボックス 9">
              <a:extLst>
                <a:ext uri="{FF2B5EF4-FFF2-40B4-BE49-F238E27FC236}">
                  <a16:creationId xmlns:a16="http://schemas.microsoft.com/office/drawing/2014/main" id="{3BD54142-9F01-E9DF-4255-2E154EFDC9FB}"/>
                </a:ext>
              </a:extLst>
            </p:cNvPr>
            <p:cNvSpPr txBox="1"/>
            <p:nvPr/>
          </p:nvSpPr>
          <p:spPr>
            <a:xfrm>
              <a:off x="4563182" y="4970441"/>
              <a:ext cx="64633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学校</a:t>
              </a:r>
            </a:p>
          </p:txBody>
        </p:sp>
        <p:sp>
          <p:nvSpPr>
            <p:cNvPr id="12" name="テキスト ボックス 11">
              <a:extLst>
                <a:ext uri="{FF2B5EF4-FFF2-40B4-BE49-F238E27FC236}">
                  <a16:creationId xmlns:a16="http://schemas.microsoft.com/office/drawing/2014/main" id="{B5E6613C-D2F4-40E3-1AE0-68136151873C}"/>
                </a:ext>
              </a:extLst>
            </p:cNvPr>
            <p:cNvSpPr txBox="1"/>
            <p:nvPr/>
          </p:nvSpPr>
          <p:spPr>
            <a:xfrm>
              <a:off x="4563182" y="4301149"/>
              <a:ext cx="1107996"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旅行会社</a:t>
              </a:r>
            </a:p>
          </p:txBody>
        </p:sp>
        <p:sp>
          <p:nvSpPr>
            <p:cNvPr id="23" name="正方形/長方形 22">
              <a:extLst>
                <a:ext uri="{FF2B5EF4-FFF2-40B4-BE49-F238E27FC236}">
                  <a16:creationId xmlns:a16="http://schemas.microsoft.com/office/drawing/2014/main" id="{71007170-C60D-D0D3-5C4A-73A59D4567C4}"/>
                </a:ext>
              </a:extLst>
            </p:cNvPr>
            <p:cNvSpPr/>
            <p:nvPr/>
          </p:nvSpPr>
          <p:spPr>
            <a:xfrm>
              <a:off x="4460033" y="4180161"/>
              <a:ext cx="1530220" cy="1232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矢印: 左 24">
            <a:extLst>
              <a:ext uri="{FF2B5EF4-FFF2-40B4-BE49-F238E27FC236}">
                <a16:creationId xmlns:a16="http://schemas.microsoft.com/office/drawing/2014/main" id="{25A0AAC3-DB44-8999-856D-73CF35BABD41}"/>
              </a:ext>
            </a:extLst>
          </p:cNvPr>
          <p:cNvSpPr/>
          <p:nvPr/>
        </p:nvSpPr>
        <p:spPr>
          <a:xfrm>
            <a:off x="3202747" y="5727821"/>
            <a:ext cx="1107996" cy="491747"/>
          </a:xfrm>
          <a:prstGeom prst="lef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69859CFE-B378-8891-DF1C-C4B9D70E881F}"/>
              </a:ext>
            </a:extLst>
          </p:cNvPr>
          <p:cNvSpPr/>
          <p:nvPr/>
        </p:nvSpPr>
        <p:spPr>
          <a:xfrm>
            <a:off x="1438150" y="5427518"/>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左 26">
            <a:extLst>
              <a:ext uri="{FF2B5EF4-FFF2-40B4-BE49-F238E27FC236}">
                <a16:creationId xmlns:a16="http://schemas.microsoft.com/office/drawing/2014/main" id="{8B1818B5-E5B2-525D-63B6-04F94B6D7F65}"/>
              </a:ext>
            </a:extLst>
          </p:cNvPr>
          <p:cNvSpPr/>
          <p:nvPr/>
        </p:nvSpPr>
        <p:spPr>
          <a:xfrm rot="10800000">
            <a:off x="1466959" y="4891122"/>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2FE28E-E16F-0D2B-9FCF-67F26CF6D13F}"/>
              </a:ext>
            </a:extLst>
          </p:cNvPr>
          <p:cNvSpPr txBox="1"/>
          <p:nvPr/>
        </p:nvSpPr>
        <p:spPr>
          <a:xfrm>
            <a:off x="1596492" y="4687931"/>
            <a:ext cx="748923"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業務委託</a:t>
            </a:r>
          </a:p>
        </p:txBody>
      </p:sp>
      <p:sp>
        <p:nvSpPr>
          <p:cNvPr id="31" name="テキスト ボックス 30">
            <a:extLst>
              <a:ext uri="{FF2B5EF4-FFF2-40B4-BE49-F238E27FC236}">
                <a16:creationId xmlns:a16="http://schemas.microsoft.com/office/drawing/2014/main" id="{FA478E83-AF10-FA42-054B-555535234731}"/>
              </a:ext>
            </a:extLst>
          </p:cNvPr>
          <p:cNvSpPr txBox="1"/>
          <p:nvPr/>
        </p:nvSpPr>
        <p:spPr>
          <a:xfrm>
            <a:off x="1525959" y="5706322"/>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報告・調整</a:t>
            </a:r>
          </a:p>
        </p:txBody>
      </p:sp>
      <p:sp>
        <p:nvSpPr>
          <p:cNvPr id="32" name="テキスト ボックス 31">
            <a:extLst>
              <a:ext uri="{FF2B5EF4-FFF2-40B4-BE49-F238E27FC236}">
                <a16:creationId xmlns:a16="http://schemas.microsoft.com/office/drawing/2014/main" id="{27B2CFCA-5BCA-1FD4-FD7C-8CE1382CE113}"/>
              </a:ext>
            </a:extLst>
          </p:cNvPr>
          <p:cNvSpPr txBox="1"/>
          <p:nvPr/>
        </p:nvSpPr>
        <p:spPr>
          <a:xfrm>
            <a:off x="3360101" y="4585028"/>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申請・報告</a:t>
            </a:r>
          </a:p>
        </p:txBody>
      </p:sp>
      <p:sp>
        <p:nvSpPr>
          <p:cNvPr id="34" name="テキスト ボックス 33">
            <a:extLst>
              <a:ext uri="{FF2B5EF4-FFF2-40B4-BE49-F238E27FC236}">
                <a16:creationId xmlns:a16="http://schemas.microsoft.com/office/drawing/2014/main" id="{FFAAA482-6ABD-C715-7A8B-AD9E52410F95}"/>
              </a:ext>
            </a:extLst>
          </p:cNvPr>
          <p:cNvSpPr txBox="1"/>
          <p:nvPr/>
        </p:nvSpPr>
        <p:spPr>
          <a:xfrm>
            <a:off x="3285542" y="5184861"/>
            <a:ext cx="1031051"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手続き・支払</a:t>
            </a:r>
          </a:p>
        </p:txBody>
      </p:sp>
      <p:sp>
        <p:nvSpPr>
          <p:cNvPr id="35" name="矢印: 上下 34">
            <a:extLst>
              <a:ext uri="{FF2B5EF4-FFF2-40B4-BE49-F238E27FC236}">
                <a16:creationId xmlns:a16="http://schemas.microsoft.com/office/drawing/2014/main" id="{01FED57F-78C8-4F14-3F4B-05AE86217FA8}"/>
              </a:ext>
            </a:extLst>
          </p:cNvPr>
          <p:cNvSpPr/>
          <p:nvPr/>
        </p:nvSpPr>
        <p:spPr>
          <a:xfrm>
            <a:off x="5369273" y="4846637"/>
            <a:ext cx="230610" cy="942391"/>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B49E077-D3CE-B107-5E3B-99F7A1D13BBC}"/>
              </a:ext>
            </a:extLst>
          </p:cNvPr>
          <p:cNvSpPr txBox="1"/>
          <p:nvPr/>
        </p:nvSpPr>
        <p:spPr>
          <a:xfrm>
            <a:off x="5546913" y="4931065"/>
            <a:ext cx="523220" cy="656590"/>
          </a:xfrm>
          <a:prstGeom prst="rect">
            <a:avLst/>
          </a:prstGeom>
          <a:noFill/>
          <a:ln>
            <a:noFill/>
          </a:ln>
        </p:spPr>
        <p:txBody>
          <a:bodyPr vert="eaVert" wrap="none" rtlCol="0">
            <a:spAutoFit/>
          </a:bodyPr>
          <a:lstStyle/>
          <a:p>
            <a:r>
              <a:rPr kumimoji="1" lang="ja-JP" altLang="en-US" sz="1100" b="1" dirty="0">
                <a:latin typeface="メイリオ" panose="020B0604030504040204" pitchFamily="50" charset="-128"/>
                <a:ea typeface="メイリオ" panose="020B0604030504040204" pitchFamily="50" charset="-128"/>
              </a:rPr>
              <a:t>受発注</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詳細調整</a:t>
            </a:r>
          </a:p>
        </p:txBody>
      </p:sp>
      <p:sp>
        <p:nvSpPr>
          <p:cNvPr id="39" name="テキスト ボックス 38">
            <a:extLst>
              <a:ext uri="{FF2B5EF4-FFF2-40B4-BE49-F238E27FC236}">
                <a16:creationId xmlns:a16="http://schemas.microsoft.com/office/drawing/2014/main" id="{71C1E7ED-1A12-6675-22F7-B6BC012E3787}"/>
              </a:ext>
            </a:extLst>
          </p:cNvPr>
          <p:cNvSpPr txBox="1"/>
          <p:nvPr/>
        </p:nvSpPr>
        <p:spPr>
          <a:xfrm>
            <a:off x="3394546" y="5850239"/>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登録手続き</a:t>
            </a:r>
          </a:p>
        </p:txBody>
      </p:sp>
      <p:sp>
        <p:nvSpPr>
          <p:cNvPr id="13" name="正方形/長方形 12">
            <a:extLst>
              <a:ext uri="{FF2B5EF4-FFF2-40B4-BE49-F238E27FC236}">
                <a16:creationId xmlns:a16="http://schemas.microsoft.com/office/drawing/2014/main" id="{3D02A4BE-30BC-E63D-892A-984015101D0D}"/>
              </a:ext>
            </a:extLst>
          </p:cNvPr>
          <p:cNvSpPr/>
          <p:nvPr/>
        </p:nvSpPr>
        <p:spPr>
          <a:xfrm>
            <a:off x="3150772" y="5604192"/>
            <a:ext cx="6627685" cy="6565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13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4" y="2820609"/>
            <a:ext cx="9664638" cy="3438551"/>
            <a:chOff x="127542" y="4024028"/>
            <a:chExt cx="9664638" cy="2624224"/>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61400"/>
              <a:ext cx="9664638" cy="2486852"/>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5" y="4024028"/>
              <a:ext cx="1944978" cy="274744"/>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4.</a:t>
              </a:r>
              <a:r>
                <a:rPr kumimoji="1" lang="ja-JP" altLang="en-US" b="1" dirty="0">
                  <a:solidFill>
                    <a:schemeClr val="bg1"/>
                  </a:solidFill>
                  <a:latin typeface="メイリオ" panose="020B0604030504040204" pitchFamily="50" charset="-128"/>
                  <a:ea typeface="メイリオ" panose="020B0604030504040204" pitchFamily="50" charset="-128"/>
                </a:rPr>
                <a:t>登録の手続き</a:t>
              </a:r>
            </a:p>
          </p:txBody>
        </p:sp>
      </p:grpSp>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664641" cy="1857382"/>
            <a:chOff x="127541" y="896893"/>
            <a:chExt cx="9664641" cy="1857382"/>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664638" cy="1677382"/>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877888" algn="l" defTabSz="457200" rtl="0" eaLnBrk="1" fontAlgn="auto" latinLnBrk="0" hangingPunct="1">
                <a:lnSpc>
                  <a:spcPct val="100000"/>
                </a:lnSpc>
                <a:spcBef>
                  <a:spcPts val="0"/>
                </a:spcBef>
                <a:spcAft>
                  <a:spcPts val="600"/>
                </a:spcAft>
                <a:buClrTx/>
                <a:buSzTx/>
                <a:buFontTx/>
                <a:buNone/>
                <a:tabLst/>
                <a:defRPr/>
              </a:pPr>
              <a:r>
                <a:rPr kumimoji="1" lang="ja-JP" altLang="en-US" sz="1400" dirty="0">
                  <a:solidFill>
                    <a:srgbClr val="000000"/>
                  </a:solidFill>
                  <a:latin typeface="メイリオ" panose="020B0604030504040204" pitchFamily="50" charset="-128"/>
                  <a:ea typeface="メイリオ" panose="020B0604030504040204" pitchFamily="50" charset="-128"/>
                </a:rPr>
                <a:t>登録</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条件：①</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探究学習</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又は</a:t>
              </a:r>
              <a:r>
                <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SDGs</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学習</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に特化した内容であること</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②</a:t>
              </a:r>
              <a:r>
                <a:rPr kumimoji="1" lang="ja-JP" altLang="en-US" sz="1400" dirty="0">
                  <a:solidFill>
                    <a:srgbClr val="000000"/>
                  </a:solidFill>
                  <a:latin typeface="メイリオ" panose="020B0604030504040204" pitchFamily="50" charset="-128"/>
                  <a:ea typeface="メイリオ" panose="020B0604030504040204" pitchFamily="50" charset="-128"/>
                </a:rPr>
                <a:t>登録申込日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又はそれ以前より受入可能であること</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③体験プログラム提供事業者（以下「事業者」という。）の</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拠点が沖縄県内にあること</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dirty="0">
                  <a:solidFill>
                    <a:srgbClr val="000000"/>
                  </a:solidFill>
                  <a:latin typeface="メイリオ" panose="020B0604030504040204" pitchFamily="50" charset="-128"/>
                  <a:ea typeface="メイリオ" panose="020B0604030504040204" pitchFamily="50" charset="-128"/>
                </a:rPr>
                <a:t>④</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事業者において</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過去に沖縄県内における修学旅行の受入実績があること</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⑤本支援事業により利用された体験プログラムの実施内容について、沖縄県又は</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OCVB</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が対外的に</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公表・共有することに同意すること</a:t>
              </a: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登録の条件</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7</a:t>
            </a:fld>
            <a:endParaRPr lang="en-US" dirty="0"/>
          </a:p>
        </p:txBody>
      </p:sp>
      <p:grpSp>
        <p:nvGrpSpPr>
          <p:cNvPr id="24" name="グループ化 23">
            <a:extLst>
              <a:ext uri="{FF2B5EF4-FFF2-40B4-BE49-F238E27FC236}">
                <a16:creationId xmlns:a16="http://schemas.microsoft.com/office/drawing/2014/main" id="{4C191434-2BF2-ECCC-E660-ED389FDD5753}"/>
              </a:ext>
            </a:extLst>
          </p:cNvPr>
          <p:cNvGrpSpPr/>
          <p:nvPr/>
        </p:nvGrpSpPr>
        <p:grpSpPr>
          <a:xfrm>
            <a:off x="484995" y="3467762"/>
            <a:ext cx="8851976" cy="1584000"/>
            <a:chOff x="484995" y="3467762"/>
            <a:chExt cx="8851976" cy="1584000"/>
          </a:xfrm>
        </p:grpSpPr>
        <p:sp>
          <p:nvSpPr>
            <p:cNvPr id="5" name="四角形: 角を丸くする 14">
              <a:extLst>
                <a:ext uri="{FF2B5EF4-FFF2-40B4-BE49-F238E27FC236}">
                  <a16:creationId xmlns:a16="http://schemas.microsoft.com/office/drawing/2014/main" id="{D55156CA-FA91-FB0F-0A58-FC8DEC130B77}"/>
                </a:ext>
              </a:extLst>
            </p:cNvPr>
            <p:cNvSpPr>
              <a:spLocks/>
            </p:cNvSpPr>
            <p:nvPr/>
          </p:nvSpPr>
          <p:spPr>
            <a:xfrm>
              <a:off x="484995" y="346776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登録申込み</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14">
              <a:extLst>
                <a:ext uri="{FF2B5EF4-FFF2-40B4-BE49-F238E27FC236}">
                  <a16:creationId xmlns:a16="http://schemas.microsoft.com/office/drawing/2014/main" id="{942B1262-DBB3-A3EE-361B-AC794C8FD874}"/>
                </a:ext>
              </a:extLst>
            </p:cNvPr>
            <p:cNvSpPr>
              <a:spLocks/>
            </p:cNvSpPr>
            <p:nvPr/>
          </p:nvSpPr>
          <p:spPr>
            <a:xfrm>
              <a:off x="7326728" y="346776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登録通知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14">
              <a:extLst>
                <a:ext uri="{FF2B5EF4-FFF2-40B4-BE49-F238E27FC236}">
                  <a16:creationId xmlns:a16="http://schemas.microsoft.com/office/drawing/2014/main" id="{F5923A05-490C-A864-FCF9-8C7B47C71A08}"/>
                </a:ext>
              </a:extLst>
            </p:cNvPr>
            <p:cNvSpPr>
              <a:spLocks/>
            </p:cNvSpPr>
            <p:nvPr/>
          </p:nvSpPr>
          <p:spPr>
            <a:xfrm>
              <a:off x="5676485" y="346776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申込内容の精査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14">
              <a:extLst>
                <a:ext uri="{FF2B5EF4-FFF2-40B4-BE49-F238E27FC236}">
                  <a16:creationId xmlns:a16="http://schemas.microsoft.com/office/drawing/2014/main" id="{FA40F97B-1F48-55B2-B230-62CC8E4C72E9}"/>
                </a:ext>
              </a:extLst>
            </p:cNvPr>
            <p:cNvSpPr>
              <a:spLocks/>
            </p:cNvSpPr>
            <p:nvPr/>
          </p:nvSpPr>
          <p:spPr>
            <a:xfrm>
              <a:off x="8976971" y="346776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ＷＥＢサイト掲載</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矢印: 左 9">
              <a:extLst>
                <a:ext uri="{FF2B5EF4-FFF2-40B4-BE49-F238E27FC236}">
                  <a16:creationId xmlns:a16="http://schemas.microsoft.com/office/drawing/2014/main" id="{279F7CEB-4CE7-4DA5-EA5E-80407CE1071B}"/>
                </a:ext>
              </a:extLst>
            </p:cNvPr>
            <p:cNvSpPr/>
            <p:nvPr/>
          </p:nvSpPr>
          <p:spPr>
            <a:xfrm rot="10800000">
              <a:off x="984993" y="4104714"/>
              <a:ext cx="292453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左 10">
              <a:extLst>
                <a:ext uri="{FF2B5EF4-FFF2-40B4-BE49-F238E27FC236}">
                  <a16:creationId xmlns:a16="http://schemas.microsoft.com/office/drawing/2014/main" id="{0C472255-DE9F-6363-F686-31AFFEC679A9}"/>
                </a:ext>
              </a:extLst>
            </p:cNvPr>
            <p:cNvSpPr/>
            <p:nvPr/>
          </p:nvSpPr>
          <p:spPr>
            <a:xfrm rot="10800000">
              <a:off x="6178741" y="4104714"/>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左 11">
              <a:extLst>
                <a:ext uri="{FF2B5EF4-FFF2-40B4-BE49-F238E27FC236}">
                  <a16:creationId xmlns:a16="http://schemas.microsoft.com/office/drawing/2014/main" id="{6166C94B-2761-35A4-EAA7-26D0C9E59AB1}"/>
                </a:ext>
              </a:extLst>
            </p:cNvPr>
            <p:cNvSpPr/>
            <p:nvPr/>
          </p:nvSpPr>
          <p:spPr>
            <a:xfrm rot="10800000">
              <a:off x="7828238" y="4104714"/>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4">
            <a:extLst>
              <a:ext uri="{FF2B5EF4-FFF2-40B4-BE49-F238E27FC236}">
                <a16:creationId xmlns:a16="http://schemas.microsoft.com/office/drawing/2014/main" id="{47E52385-B02A-7D20-51D7-BF2D81C3D950}"/>
              </a:ext>
            </a:extLst>
          </p:cNvPr>
          <p:cNvSpPr>
            <a:spLocks/>
          </p:cNvSpPr>
          <p:nvPr/>
        </p:nvSpPr>
        <p:spPr>
          <a:xfrm>
            <a:off x="1277317" y="4458734"/>
            <a:ext cx="2532853"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B0675A26-598B-FFC3-8102-13101B431A99}"/>
              </a:ext>
            </a:extLst>
          </p:cNvPr>
          <p:cNvSpPr>
            <a:spLocks/>
          </p:cNvSpPr>
          <p:nvPr/>
        </p:nvSpPr>
        <p:spPr>
          <a:xfrm>
            <a:off x="3166767" y="5156476"/>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申込み書類は、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pic>
        <p:nvPicPr>
          <p:cNvPr id="20" name="図 19" descr="食品 が含まれている画像&#10;&#10;自動的に生成された説明">
            <a:extLst>
              <a:ext uri="{FF2B5EF4-FFF2-40B4-BE49-F238E27FC236}">
                <a16:creationId xmlns:a16="http://schemas.microsoft.com/office/drawing/2014/main" id="{71C0DC84-670F-8747-1646-063E3B3DF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238" y="3010057"/>
            <a:ext cx="1944978" cy="400592"/>
          </a:xfrm>
          <a:prstGeom prst="rect">
            <a:avLst/>
          </a:prstGeom>
        </p:spPr>
      </p:pic>
      <p:sp>
        <p:nvSpPr>
          <p:cNvPr id="25" name="テキスト ボックス 24">
            <a:extLst>
              <a:ext uri="{FF2B5EF4-FFF2-40B4-BE49-F238E27FC236}">
                <a16:creationId xmlns:a16="http://schemas.microsoft.com/office/drawing/2014/main" id="{6CF7B073-5895-B664-B366-4BC50A23292D}"/>
              </a:ext>
            </a:extLst>
          </p:cNvPr>
          <p:cNvSpPr txBox="1"/>
          <p:nvPr/>
        </p:nvSpPr>
        <p:spPr>
          <a:xfrm>
            <a:off x="0" y="357257"/>
            <a:ext cx="5570756"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２．体験プログラム登録のご案内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pic>
        <p:nvPicPr>
          <p:cNvPr id="4" name="図 3" descr="QR コード&#10;&#10;AI によって生成されたコンテンツは間違っている可能性があります。">
            <a:extLst>
              <a:ext uri="{FF2B5EF4-FFF2-40B4-BE49-F238E27FC236}">
                <a16:creationId xmlns:a16="http://schemas.microsoft.com/office/drawing/2014/main" id="{225F879C-10AD-D265-B8B8-E1FD3F640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168" y="3443598"/>
            <a:ext cx="1630196" cy="1630196"/>
          </a:xfrm>
          <a:prstGeom prst="rect">
            <a:avLst/>
          </a:prstGeom>
        </p:spPr>
      </p:pic>
    </p:spTree>
    <p:extLst>
      <p:ext uri="{BB962C8B-B14F-4D97-AF65-F5344CB8AC3E}">
        <p14:creationId xmlns:p14="http://schemas.microsoft.com/office/powerpoint/2010/main" val="359845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899353"/>
            <a:ext cx="2860578" cy="519351"/>
          </a:xfrm>
          <a:prstGeom prst="roundRect">
            <a:avLst>
              <a:gd name="adj" fmla="val 50000"/>
            </a:avLst>
          </a:prstGeom>
          <a:solidFill>
            <a:srgbClr val="FF0066"/>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5.</a:t>
            </a:r>
            <a:r>
              <a:rPr kumimoji="1" lang="ja-JP" altLang="en-US" b="1" dirty="0">
                <a:solidFill>
                  <a:schemeClr val="bg1"/>
                </a:solidFill>
                <a:latin typeface="メイリオ" panose="020B0604030504040204" pitchFamily="50" charset="-128"/>
                <a:ea typeface="メイリオ" panose="020B0604030504040204" pitchFamily="50" charset="-128"/>
              </a:rPr>
              <a:t>登録の手続き（詳細）</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5570756"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２．体験プログラム登録のご案内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380" y="1447871"/>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2" name="四角形: 角を丸くする 14">
            <a:extLst>
              <a:ext uri="{FF2B5EF4-FFF2-40B4-BE49-F238E27FC236}">
                <a16:creationId xmlns:a16="http://schemas.microsoft.com/office/drawing/2014/main" id="{743E070B-09B9-2592-17E5-7B17741BD726}"/>
              </a:ext>
            </a:extLst>
          </p:cNvPr>
          <p:cNvSpPr>
            <a:spLocks/>
          </p:cNvSpPr>
          <p:nvPr/>
        </p:nvSpPr>
        <p:spPr>
          <a:xfrm>
            <a:off x="4966481" y="1447871"/>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grpSp>
        <p:nvGrpSpPr>
          <p:cNvPr id="32" name="グループ化 31">
            <a:extLst>
              <a:ext uri="{FF2B5EF4-FFF2-40B4-BE49-F238E27FC236}">
                <a16:creationId xmlns:a16="http://schemas.microsoft.com/office/drawing/2014/main" id="{A477F9CA-956E-214A-18F1-33EC0A350C84}"/>
              </a:ext>
            </a:extLst>
          </p:cNvPr>
          <p:cNvGrpSpPr/>
          <p:nvPr/>
        </p:nvGrpSpPr>
        <p:grpSpPr>
          <a:xfrm>
            <a:off x="5369254" y="2258013"/>
            <a:ext cx="3317301" cy="1054748"/>
            <a:chOff x="5369252" y="1895396"/>
            <a:chExt cx="3317301" cy="1054748"/>
          </a:xfrm>
        </p:grpSpPr>
        <p:sp>
          <p:nvSpPr>
            <p:cNvPr id="5" name="四角形: 角を丸くする 14">
              <a:extLst>
                <a:ext uri="{FF2B5EF4-FFF2-40B4-BE49-F238E27FC236}">
                  <a16:creationId xmlns:a16="http://schemas.microsoft.com/office/drawing/2014/main" id="{D55156CA-FA91-FB0F-0A58-FC8DEC130B77}"/>
                </a:ext>
              </a:extLst>
            </p:cNvPr>
            <p:cNvSpPr>
              <a:spLocks/>
            </p:cNvSpPr>
            <p:nvPr/>
          </p:nvSpPr>
          <p:spPr>
            <a:xfrm>
              <a:off x="5369252" y="1904473"/>
              <a:ext cx="453970" cy="104567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様式第</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a:solidFill>
                    <a:schemeClr val="tx1"/>
                  </a:solidFill>
                  <a:latin typeface="メイリオ" panose="020B0604030504040204" pitchFamily="50" charset="-128"/>
                  <a:ea typeface="メイリオ" panose="020B0604030504040204" pitchFamily="50" charset="-128"/>
                </a:rPr>
                <a:t>号</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14">
              <a:extLst>
                <a:ext uri="{FF2B5EF4-FFF2-40B4-BE49-F238E27FC236}">
                  <a16:creationId xmlns:a16="http://schemas.microsoft.com/office/drawing/2014/main" id="{DA2A6709-2FE1-7D97-4736-94EB35FA23A2}"/>
                </a:ext>
              </a:extLst>
            </p:cNvPr>
            <p:cNvSpPr>
              <a:spLocks/>
            </p:cNvSpPr>
            <p:nvPr/>
          </p:nvSpPr>
          <p:spPr>
            <a:xfrm>
              <a:off x="5936829" y="1899615"/>
              <a:ext cx="453600" cy="1047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様式第２号</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14">
              <a:extLst>
                <a:ext uri="{FF2B5EF4-FFF2-40B4-BE49-F238E27FC236}">
                  <a16:creationId xmlns:a16="http://schemas.microsoft.com/office/drawing/2014/main" id="{7B05972A-D167-BB08-4525-7B4BA62810F5}"/>
                </a:ext>
              </a:extLst>
            </p:cNvPr>
            <p:cNvSpPr>
              <a:spLocks/>
            </p:cNvSpPr>
            <p:nvPr/>
          </p:nvSpPr>
          <p:spPr>
            <a:xfrm>
              <a:off x="6504036" y="1899615"/>
              <a:ext cx="453600" cy="1047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様式第３号</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3" name="四角形: 角を丸くする 14">
              <a:extLst>
                <a:ext uri="{FF2B5EF4-FFF2-40B4-BE49-F238E27FC236}">
                  <a16:creationId xmlns:a16="http://schemas.microsoft.com/office/drawing/2014/main" id="{D1181EC4-225E-D93F-D493-3776A3DFDE5B}"/>
                </a:ext>
              </a:extLst>
            </p:cNvPr>
            <p:cNvSpPr>
              <a:spLocks/>
            </p:cNvSpPr>
            <p:nvPr/>
          </p:nvSpPr>
          <p:spPr>
            <a:xfrm>
              <a:off x="7068212" y="1899615"/>
              <a:ext cx="453600" cy="1047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様式第４号</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24971932-A994-AE09-B1B8-312D629E80AC}"/>
                </a:ext>
              </a:extLst>
            </p:cNvPr>
            <p:cNvGrpSpPr/>
            <p:nvPr/>
          </p:nvGrpSpPr>
          <p:grpSpPr>
            <a:xfrm>
              <a:off x="7742853" y="1895396"/>
              <a:ext cx="943700" cy="1051819"/>
              <a:chOff x="7742853" y="1895396"/>
              <a:chExt cx="943700" cy="1051819"/>
            </a:xfrm>
          </p:grpSpPr>
          <p:pic>
            <p:nvPicPr>
              <p:cNvPr id="20" name="グラフィックス 19" descr="画像 枠線">
                <a:extLst>
                  <a:ext uri="{FF2B5EF4-FFF2-40B4-BE49-F238E27FC236}">
                    <a16:creationId xmlns:a16="http://schemas.microsoft.com/office/drawing/2014/main" id="{5408CD3E-FB65-37F1-D034-B6EC3DDC26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2853" y="1895396"/>
                <a:ext cx="914400" cy="914400"/>
              </a:xfrm>
              <a:prstGeom prst="rect">
                <a:avLst/>
              </a:prstGeom>
            </p:spPr>
          </p:pic>
          <p:sp>
            <p:nvSpPr>
              <p:cNvPr id="21" name="四角形: 角を丸くする 14">
                <a:extLst>
                  <a:ext uri="{FF2B5EF4-FFF2-40B4-BE49-F238E27FC236}">
                    <a16:creationId xmlns:a16="http://schemas.microsoft.com/office/drawing/2014/main" id="{33ADA6DE-4C4D-F3AF-769D-780024C080E7}"/>
                  </a:ext>
                </a:extLst>
              </p:cNvPr>
              <p:cNvSpPr>
                <a:spLocks/>
              </p:cNvSpPr>
              <p:nvPr/>
            </p:nvSpPr>
            <p:spPr>
              <a:xfrm>
                <a:off x="7796566" y="2685605"/>
                <a:ext cx="889987"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写真データ</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grpSp>
      </p:grpSp>
      <p:sp>
        <p:nvSpPr>
          <p:cNvPr id="35" name="四角形: 角を丸くする 14">
            <a:extLst>
              <a:ext uri="{FF2B5EF4-FFF2-40B4-BE49-F238E27FC236}">
                <a16:creationId xmlns:a16="http://schemas.microsoft.com/office/drawing/2014/main" id="{27272614-22D9-A36F-D65B-99167021217F}"/>
              </a:ext>
            </a:extLst>
          </p:cNvPr>
          <p:cNvSpPr>
            <a:spLocks/>
          </p:cNvSpPr>
          <p:nvPr/>
        </p:nvSpPr>
        <p:spPr>
          <a:xfrm>
            <a:off x="6671015" y="4058918"/>
            <a:ext cx="3186963" cy="4616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体験プログラム登録申込みフォーム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hlinkClick r:id="rId5"/>
              </a:rPr>
              <a:t>https://forms.office.com/r/iWdfpNZ4Gn</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6" name="四角形: 角を丸くする 14">
            <a:extLst>
              <a:ext uri="{FF2B5EF4-FFF2-40B4-BE49-F238E27FC236}">
                <a16:creationId xmlns:a16="http://schemas.microsoft.com/office/drawing/2014/main" id="{89A1FC6A-6583-37C2-CDF8-65DB3335FA80}"/>
              </a:ext>
            </a:extLst>
          </p:cNvPr>
          <p:cNvSpPr>
            <a:spLocks/>
          </p:cNvSpPr>
          <p:nvPr/>
        </p:nvSpPr>
        <p:spPr>
          <a:xfrm>
            <a:off x="6766002" y="4577173"/>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6"/>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6"/>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7"/>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7" name="四角形: 角を丸くする 14">
            <a:extLst>
              <a:ext uri="{FF2B5EF4-FFF2-40B4-BE49-F238E27FC236}">
                <a16:creationId xmlns:a16="http://schemas.microsoft.com/office/drawing/2014/main" id="{81B79DC5-90C0-7B81-9B76-398FA7436BF7}"/>
              </a:ext>
            </a:extLst>
          </p:cNvPr>
          <p:cNvSpPr>
            <a:spLocks/>
          </p:cNvSpPr>
          <p:nvPr/>
        </p:nvSpPr>
        <p:spPr>
          <a:xfrm>
            <a:off x="5187151" y="1734087"/>
            <a:ext cx="471626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85725" indent="-857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様式第</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4</a:t>
            </a:r>
            <a:r>
              <a:rPr kumimoji="1" lang="ja-JP" altLang="en-US" sz="1200" dirty="0">
                <a:solidFill>
                  <a:schemeClr val="tx1"/>
                </a:solidFill>
                <a:latin typeface="メイリオ" panose="020B0604030504040204" pitchFamily="50" charset="-128"/>
                <a:ea typeface="メイリオ" panose="020B0604030504040204" pitchFamily="50" charset="-128"/>
              </a:rPr>
              <a:t>号と、必要に応じて写真データを</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739288047"/>
              </p:ext>
            </p:extLst>
          </p:nvPr>
        </p:nvGraphicFramePr>
        <p:xfrm>
          <a:off x="204279" y="1766811"/>
          <a:ext cx="4761832" cy="2316480"/>
        </p:xfrm>
        <a:graphic>
          <a:graphicData uri="http://schemas.openxmlformats.org/drawingml/2006/table">
            <a:tbl>
              <a:tblPr firstRow="1" bandRow="1">
                <a:tableStyleId>{93296810-A885-4BE3-A3E7-6D5BEEA58F35}</a:tableStyleId>
              </a:tblPr>
              <a:tblGrid>
                <a:gridCol w="718469">
                  <a:extLst>
                    <a:ext uri="{9D8B030D-6E8A-4147-A177-3AD203B41FA5}">
                      <a16:colId xmlns:a16="http://schemas.microsoft.com/office/drawing/2014/main" val="305728752"/>
                    </a:ext>
                  </a:extLst>
                </a:gridCol>
                <a:gridCol w="2000226">
                  <a:extLst>
                    <a:ext uri="{9D8B030D-6E8A-4147-A177-3AD203B41FA5}">
                      <a16:colId xmlns:a16="http://schemas.microsoft.com/office/drawing/2014/main" val="3147889703"/>
                    </a:ext>
                  </a:extLst>
                </a:gridCol>
                <a:gridCol w="2043137">
                  <a:extLst>
                    <a:ext uri="{9D8B030D-6E8A-4147-A177-3AD203B41FA5}">
                      <a16:colId xmlns:a16="http://schemas.microsoft.com/office/drawing/2014/main" val="783140651"/>
                    </a:ext>
                  </a:extLst>
                </a:gridCol>
              </a:tblGrid>
              <a:tr h="128812">
                <a:tc>
                  <a:txBody>
                    <a:bodyPr/>
                    <a:lstStyle/>
                    <a:p>
                      <a:pPr algn="ctr"/>
                      <a:r>
                        <a:rPr kumimoji="1" lang="ja-JP" altLang="en-US" sz="1400" b="1" dirty="0"/>
                        <a:t>様式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270505">
                <a:tc>
                  <a:txBody>
                    <a:bodyPr/>
                    <a:lstStyle/>
                    <a:p>
                      <a:pPr algn="ctr"/>
                      <a:r>
                        <a:rPr kumimoji="1" lang="ja-JP" altLang="en-US" sz="1200" b="1" dirty="0"/>
                        <a:t>第１号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１事業者につき１部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0">
                <a:tc>
                  <a:txBody>
                    <a:bodyPr/>
                    <a:lstStyle/>
                    <a:p>
                      <a:pPr algn="ctr"/>
                      <a:r>
                        <a:rPr kumimoji="1" lang="ja-JP" altLang="en-US" sz="1200" b="1" dirty="0"/>
                        <a:t>第２号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t>１事業者につき１部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r>
                        <a:rPr kumimoji="1" lang="ja-JP" altLang="en-US" sz="1200" b="0" dirty="0"/>
                        <a:t>ワード形式のままで</a:t>
                      </a:r>
                      <a:endParaRPr kumimoji="1" lang="en-US" altLang="ja-JP" sz="1200" b="0" dirty="0"/>
                    </a:p>
                    <a:p>
                      <a:r>
                        <a:rPr kumimoji="1" lang="ja-JP" altLang="en-US" sz="1200" b="0" dirty="0"/>
                        <a:t>提出してください。</a:t>
                      </a:r>
                      <a:endParaRPr kumimoji="1" lang="en-US" altLang="ja-JP" sz="1200" b="0" dirty="0"/>
                    </a:p>
                    <a:p>
                      <a:r>
                        <a:rPr kumimoji="1" lang="ja-JP" altLang="en-US" sz="1200" b="0" dirty="0"/>
                        <a:t>押印は必要ありません。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347792">
                <a:tc>
                  <a:txBody>
                    <a:bodyPr/>
                    <a:lstStyle/>
                    <a:p>
                      <a:pPr algn="ctr"/>
                      <a:r>
                        <a:rPr kumimoji="1" lang="ja-JP" altLang="en-US" sz="1200" b="1" dirty="0"/>
                        <a:t>第３号</a:t>
                      </a:r>
                      <a:endParaRPr kumimoji="1" lang="en-US" altLang="ja-JP" sz="1200" b="1" dirty="0"/>
                    </a:p>
                    <a:p>
                      <a:pPr algn="ctr"/>
                      <a:r>
                        <a:rPr kumimoji="1" lang="en-US" altLang="ja-JP" sz="1200" b="1" dirty="0">
                          <a:solidFill>
                            <a:srgbClr val="FF0000"/>
                          </a:solidFill>
                        </a:rPr>
                        <a:t>※</a:t>
                      </a:r>
                      <a:r>
                        <a:rPr kumimoji="1" lang="ja-JP" altLang="en-US" sz="1200" b="1" dirty="0">
                          <a:solidFill>
                            <a:srgbClr val="FF0000"/>
                          </a:solidFill>
                        </a:rPr>
                        <a:t>１・２</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プログラム毎に１部</a:t>
                      </a:r>
                      <a:endParaRPr kumimoji="1" lang="en-US" altLang="ja-JP" sz="1200" b="0" dirty="0"/>
                    </a:p>
                    <a:p>
                      <a:pPr marL="93663" indent="-93663"/>
                      <a:r>
                        <a:rPr kumimoji="1" lang="en-US" altLang="ja-JP" sz="1200" b="0" dirty="0"/>
                        <a:t>※</a:t>
                      </a:r>
                      <a:r>
                        <a:rPr kumimoji="1" lang="ja-JP" altLang="en-US" sz="1200" b="0" dirty="0"/>
                        <a:t>登録するプログラムが</a:t>
                      </a:r>
                      <a:br>
                        <a:rPr kumimoji="1" lang="en-US" altLang="ja-JP" sz="1200" b="0" dirty="0"/>
                      </a:br>
                      <a:r>
                        <a:rPr kumimoji="1" lang="ja-JP" altLang="en-US" sz="1200" b="0" dirty="0"/>
                        <a:t>複数の場合は、プログラムの数分必要です。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193218">
                <a:tc>
                  <a:txBody>
                    <a:bodyPr/>
                    <a:lstStyle/>
                    <a:p>
                      <a:pPr algn="ctr"/>
                      <a:r>
                        <a:rPr kumimoji="1" lang="ja-JP" altLang="en-US" sz="1200" b="1" dirty="0"/>
                        <a:t>第４号</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１事業者につき１部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4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9" name="四角形: 角を丸くする 14">
            <a:extLst>
              <a:ext uri="{FF2B5EF4-FFF2-40B4-BE49-F238E27FC236}">
                <a16:creationId xmlns:a16="http://schemas.microsoft.com/office/drawing/2014/main" id="{8A3383B6-3C40-B51D-7284-2B062ECE4665}"/>
              </a:ext>
            </a:extLst>
          </p:cNvPr>
          <p:cNvSpPr>
            <a:spLocks/>
          </p:cNvSpPr>
          <p:nvPr/>
        </p:nvSpPr>
        <p:spPr>
          <a:xfrm>
            <a:off x="5187151" y="3589355"/>
            <a:ext cx="471626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85725" indent="-857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登録申込みフォームへ、必要事項と、アップロードした書類の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40" name="四角形: 角を丸くする 14">
            <a:extLst>
              <a:ext uri="{FF2B5EF4-FFF2-40B4-BE49-F238E27FC236}">
                <a16:creationId xmlns:a16="http://schemas.microsoft.com/office/drawing/2014/main" id="{05868C20-0E7E-C820-E584-EE9460F88C49}"/>
              </a:ext>
            </a:extLst>
          </p:cNvPr>
          <p:cNvSpPr>
            <a:spLocks/>
          </p:cNvSpPr>
          <p:nvPr/>
        </p:nvSpPr>
        <p:spPr>
          <a:xfrm>
            <a:off x="5187151" y="5551266"/>
            <a:ext cx="4716268"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85725" indent="-857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提出いただいた書類の内容を確認後、</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から登録の通知についてメールでご案内します。書類に不備がある場合は登録の前にご連絡します。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41" name="四角形: 角を丸くする 14">
            <a:extLst>
              <a:ext uri="{FF2B5EF4-FFF2-40B4-BE49-F238E27FC236}">
                <a16:creationId xmlns:a16="http://schemas.microsoft.com/office/drawing/2014/main" id="{CA3CC051-3381-694D-909D-15081F698C9E}"/>
              </a:ext>
            </a:extLst>
          </p:cNvPr>
          <p:cNvSpPr>
            <a:spLocks/>
          </p:cNvSpPr>
          <p:nvPr/>
        </p:nvSpPr>
        <p:spPr>
          <a:xfrm>
            <a:off x="204279" y="4130962"/>
            <a:ext cx="4716268" cy="125418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en-US" altLang="ja-JP" sz="1100" b="1" dirty="0">
                <a:solidFill>
                  <a:srgbClr val="FF0000"/>
                </a:solidFill>
                <a:latin typeface="メイリオ" panose="020B0604030504040204" pitchFamily="50" charset="-128"/>
                <a:ea typeface="メイリオ" panose="020B0604030504040204" pitchFamily="50" charset="-128"/>
              </a:rPr>
              <a:t>※</a:t>
            </a:r>
            <a:r>
              <a:rPr kumimoji="1" lang="ja-JP" altLang="en-US" sz="1100" b="1" dirty="0">
                <a:solidFill>
                  <a:srgbClr val="FF0000"/>
                </a:solidFill>
                <a:latin typeface="メイリオ" panose="020B0604030504040204" pitchFamily="50" charset="-128"/>
                <a:ea typeface="メイリオ" panose="020B0604030504040204" pitchFamily="50" charset="-128"/>
              </a:rPr>
              <a:t>１</a:t>
            </a:r>
            <a:r>
              <a:rPr kumimoji="1" lang="ja-JP" altLang="en-US" sz="1100" dirty="0">
                <a:solidFill>
                  <a:schemeClr val="tx1"/>
                </a:solidFill>
                <a:latin typeface="メイリオ" panose="020B0604030504040204" pitchFamily="50" charset="-128"/>
                <a:ea typeface="メイリオ" panose="020B0604030504040204" pitchFamily="50" charset="-128"/>
              </a:rPr>
              <a:t>「おきなわ修学旅行ナビ」に既に掲載されているプログラムの申込みを希望で、内容に変更がない場合は、第３号の記入内容を一部省略することができます。その際、</a:t>
            </a:r>
            <a:r>
              <a:rPr kumimoji="1" lang="en-US" altLang="ja-JP" sz="1100" dirty="0">
                <a:solidFill>
                  <a:schemeClr val="tx1"/>
                </a:solidFill>
                <a:latin typeface="メイリオ" panose="020B0604030504040204" pitchFamily="50" charset="-128"/>
                <a:ea typeface="メイリオ" panose="020B0604030504040204" pitchFamily="50" charset="-128"/>
              </a:rPr>
              <a:t>2</a:t>
            </a:r>
            <a:r>
              <a:rPr kumimoji="1" lang="ja-JP" altLang="en-US" sz="1100" dirty="0">
                <a:solidFill>
                  <a:schemeClr val="tx1"/>
                </a:solidFill>
                <a:latin typeface="メイリオ" panose="020B0604030504040204" pitchFamily="50" charset="-128"/>
                <a:ea typeface="メイリオ" panose="020B0604030504040204" pitchFamily="50" charset="-128"/>
              </a:rPr>
              <a:t>ページ目の「備考」欄へ以下の内容を記入ください。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447675" indent="-180975"/>
            <a:r>
              <a:rPr kumimoji="1" lang="ja-JP" altLang="en-US" sz="1050" dirty="0">
                <a:solidFill>
                  <a:schemeClr val="tx1"/>
                </a:solidFill>
                <a:latin typeface="メイリオ" panose="020B0604030504040204" pitchFamily="50" charset="-128"/>
                <a:ea typeface="メイリオ" panose="020B0604030504040204" pitchFamily="50" charset="-128"/>
              </a:rPr>
              <a:t>・「おきなわ修学旅行ナビ」に現在掲載されている内容で登録を希望します</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marL="447675" indent="-180975"/>
            <a:r>
              <a:rPr kumimoji="1" lang="ja-JP" altLang="en-US" sz="1050" dirty="0">
                <a:solidFill>
                  <a:schemeClr val="tx1"/>
                </a:solidFill>
                <a:latin typeface="メイリオ" panose="020B0604030504040204" pitchFamily="50" charset="-128"/>
                <a:ea typeface="メイリオ" panose="020B0604030504040204" pitchFamily="50" charset="-128"/>
              </a:rPr>
              <a:t>・「おきなわ修学旅行ナビ」上の掲載</a:t>
            </a:r>
            <a:r>
              <a:rPr kumimoji="1" lang="en-US" altLang="ja-JP" sz="1050" dirty="0">
                <a:solidFill>
                  <a:schemeClr val="tx1"/>
                </a:solidFill>
                <a:latin typeface="メイリオ" panose="020B0604030504040204" pitchFamily="50" charset="-128"/>
                <a:ea typeface="メイリオ" panose="020B0604030504040204" pitchFamily="50" charset="-128"/>
              </a:rPr>
              <a:t>URL</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3" name="四角形: 角を丸くする 14">
            <a:extLst>
              <a:ext uri="{FF2B5EF4-FFF2-40B4-BE49-F238E27FC236}">
                <a16:creationId xmlns:a16="http://schemas.microsoft.com/office/drawing/2014/main" id="{F3038167-3A1A-DD7A-B313-70AB4DE02FDB}"/>
              </a:ext>
            </a:extLst>
          </p:cNvPr>
          <p:cNvSpPr>
            <a:spLocks/>
          </p:cNvSpPr>
          <p:nvPr/>
        </p:nvSpPr>
        <p:spPr>
          <a:xfrm>
            <a:off x="204279" y="5487695"/>
            <a:ext cx="4716268" cy="7694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en-US" altLang="ja-JP" sz="1100" b="1" dirty="0">
                <a:solidFill>
                  <a:srgbClr val="FF0000"/>
                </a:solidFill>
                <a:latin typeface="メイリオ" panose="020B0604030504040204" pitchFamily="50" charset="-128"/>
                <a:ea typeface="メイリオ" panose="020B0604030504040204" pitchFamily="50" charset="-128"/>
              </a:rPr>
              <a:t>※</a:t>
            </a:r>
            <a:r>
              <a:rPr kumimoji="1" lang="ja-JP" altLang="en-US" sz="1100" b="1" dirty="0">
                <a:solidFill>
                  <a:srgbClr val="FF0000"/>
                </a:solidFill>
                <a:latin typeface="メイリオ" panose="020B0604030504040204" pitchFamily="50" charset="-128"/>
                <a:ea typeface="メイリオ" panose="020B0604030504040204" pitchFamily="50" charset="-128"/>
              </a:rPr>
              <a:t>２</a:t>
            </a:r>
            <a:r>
              <a:rPr kumimoji="1" lang="ja-JP" altLang="en-US" sz="1100" dirty="0">
                <a:solidFill>
                  <a:schemeClr val="tx1"/>
                </a:solidFill>
                <a:latin typeface="メイリオ" panose="020B0604030504040204" pitchFamily="50" charset="-128"/>
                <a:ea typeface="メイリオ" panose="020B0604030504040204" pitchFamily="50" charset="-128"/>
              </a:rPr>
              <a:t>一度に複数のプログラムの登録をご希望の場合、体験内容はほとんど変わらず、金額によってプランが異なるプログラムの場合、１部にまとめて提出ください。（例：サトウキビ収穫体験プログラム　</a:t>
            </a:r>
            <a:r>
              <a:rPr kumimoji="1" lang="en-US" altLang="ja-JP" sz="1100" dirty="0">
                <a:solidFill>
                  <a:schemeClr val="tx1"/>
                </a:solidFill>
                <a:latin typeface="メイリオ" panose="020B0604030504040204" pitchFamily="50" charset="-128"/>
                <a:ea typeface="メイリオ" panose="020B0604030504040204" pitchFamily="50" charset="-128"/>
              </a:rPr>
              <a:t>2,000</a:t>
            </a:r>
            <a:r>
              <a:rPr kumimoji="1" lang="ja-JP" altLang="en-US" sz="1100" dirty="0">
                <a:solidFill>
                  <a:schemeClr val="tx1"/>
                </a:solidFill>
                <a:latin typeface="メイリオ" panose="020B0604030504040204" pitchFamily="50" charset="-128"/>
                <a:ea typeface="メイリオ" panose="020B0604030504040204" pitchFamily="50" charset="-128"/>
              </a:rPr>
              <a:t>円プラン、</a:t>
            </a:r>
            <a:r>
              <a:rPr kumimoji="1" lang="en-US" altLang="ja-JP" sz="1100" dirty="0">
                <a:solidFill>
                  <a:schemeClr val="tx1"/>
                </a:solidFill>
                <a:latin typeface="メイリオ" panose="020B0604030504040204" pitchFamily="50" charset="-128"/>
                <a:ea typeface="メイリオ" panose="020B0604030504040204" pitchFamily="50" charset="-128"/>
              </a:rPr>
              <a:t>5,000</a:t>
            </a:r>
            <a:r>
              <a:rPr kumimoji="1" lang="ja-JP" altLang="en-US" sz="1100" dirty="0">
                <a:solidFill>
                  <a:schemeClr val="tx1"/>
                </a:solidFill>
                <a:latin typeface="メイリオ" panose="020B0604030504040204" pitchFamily="50" charset="-128"/>
                <a:ea typeface="メイリオ" panose="020B0604030504040204" pitchFamily="50" charset="-128"/>
              </a:rPr>
              <a:t>円プランなど）</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4" name="図 3" descr="QR コード&#10;&#10;AI によって生成されたコンテンツは間違っている可能性があります。">
            <a:extLst>
              <a:ext uri="{FF2B5EF4-FFF2-40B4-BE49-F238E27FC236}">
                <a16:creationId xmlns:a16="http://schemas.microsoft.com/office/drawing/2014/main" id="{2FA15E15-78DA-0D78-DE78-A0D43C5812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1587" y="4051020"/>
            <a:ext cx="1377486" cy="1377486"/>
          </a:xfrm>
          <a:prstGeom prst="rect">
            <a:avLst/>
          </a:prstGeom>
        </p:spPr>
      </p:pic>
    </p:spTree>
    <p:extLst>
      <p:ext uri="{BB962C8B-B14F-4D97-AF65-F5344CB8AC3E}">
        <p14:creationId xmlns:p14="http://schemas.microsoft.com/office/powerpoint/2010/main" val="86598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79028"/>
            <a:ext cx="1944978" cy="360000"/>
          </a:xfrm>
          <a:prstGeom prst="roundRect">
            <a:avLst>
              <a:gd name="adj" fmla="val 50000"/>
            </a:avLst>
          </a:prstGeom>
          <a:solidFill>
            <a:srgbClr val="FF0066"/>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6.</a:t>
            </a:r>
            <a:r>
              <a:rPr kumimoji="1" lang="ja-JP" altLang="en-US" b="1" dirty="0">
                <a:solidFill>
                  <a:schemeClr val="bg1"/>
                </a:solidFill>
                <a:latin typeface="メイリオ" panose="020B0604030504040204" pitchFamily="50" charset="-128"/>
                <a:ea typeface="メイリオ" panose="020B0604030504040204" pitchFamily="50" charset="-128"/>
              </a:rPr>
              <a:t>スケジュール</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17" name="四角形: 角を丸くする 14">
            <a:extLst>
              <a:ext uri="{FF2B5EF4-FFF2-40B4-BE49-F238E27FC236}">
                <a16:creationId xmlns:a16="http://schemas.microsoft.com/office/drawing/2014/main" id="{B0675A26-598B-FFC3-8102-13101B431A99}"/>
              </a:ext>
            </a:extLst>
          </p:cNvPr>
          <p:cNvSpPr>
            <a:spLocks/>
          </p:cNvSpPr>
          <p:nvPr/>
        </p:nvSpPr>
        <p:spPr>
          <a:xfrm>
            <a:off x="2911781" y="5642281"/>
            <a:ext cx="800219" cy="2769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ja-JP" altLang="en-US" sz="1200" b="1" dirty="0">
                <a:solidFill>
                  <a:schemeClr val="tx1"/>
                </a:solidFill>
                <a:latin typeface="メイリオ" panose="020B0604030504040204" pitchFamily="50" charset="-128"/>
                <a:ea typeface="メイリオ" panose="020B0604030504040204" pitchFamily="50" charset="-128"/>
              </a:rPr>
              <a:t>３月中旬</a:t>
            </a:r>
          </a:p>
        </p:txBody>
      </p:sp>
      <p:grpSp>
        <p:nvGrpSpPr>
          <p:cNvPr id="29" name="グループ化 28">
            <a:extLst>
              <a:ext uri="{FF2B5EF4-FFF2-40B4-BE49-F238E27FC236}">
                <a16:creationId xmlns:a16="http://schemas.microsoft.com/office/drawing/2014/main" id="{765C8B17-F59E-0464-47AA-AA9B614ACF28}"/>
              </a:ext>
            </a:extLst>
          </p:cNvPr>
          <p:cNvGrpSpPr/>
          <p:nvPr/>
        </p:nvGrpSpPr>
        <p:grpSpPr>
          <a:xfrm>
            <a:off x="3131891" y="1589852"/>
            <a:ext cx="4046187" cy="3960000"/>
            <a:chOff x="979259" y="1565445"/>
            <a:chExt cx="4046187" cy="3960000"/>
          </a:xfrm>
        </p:grpSpPr>
        <p:sp>
          <p:nvSpPr>
            <p:cNvPr id="5" name="四角形: 角を丸くする 14">
              <a:extLst>
                <a:ext uri="{FF2B5EF4-FFF2-40B4-BE49-F238E27FC236}">
                  <a16:creationId xmlns:a16="http://schemas.microsoft.com/office/drawing/2014/main" id="{D55156CA-FA91-FB0F-0A58-FC8DEC130B77}"/>
                </a:ext>
              </a:extLst>
            </p:cNvPr>
            <p:cNvSpPr>
              <a:spLocks/>
            </p:cNvSpPr>
            <p:nvPr/>
          </p:nvSpPr>
          <p:spPr>
            <a:xfrm>
              <a:off x="979259" y="1565445"/>
              <a:ext cx="360000" cy="396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登録受付　</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矢印: 左 9">
              <a:extLst>
                <a:ext uri="{FF2B5EF4-FFF2-40B4-BE49-F238E27FC236}">
                  <a16:creationId xmlns:a16="http://schemas.microsoft.com/office/drawing/2014/main" id="{279F7CEB-4CE7-4DA5-EA5E-80407CE1071B}"/>
                </a:ext>
              </a:extLst>
            </p:cNvPr>
            <p:cNvSpPr/>
            <p:nvPr/>
          </p:nvSpPr>
          <p:spPr>
            <a:xfrm rot="10800000">
              <a:off x="1478644" y="3405673"/>
              <a:ext cx="1186553"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4">
              <a:extLst>
                <a:ext uri="{FF2B5EF4-FFF2-40B4-BE49-F238E27FC236}">
                  <a16:creationId xmlns:a16="http://schemas.microsoft.com/office/drawing/2014/main" id="{DEFD8411-2848-A0A5-4FE2-8E2C619BBF0A}"/>
                </a:ext>
              </a:extLst>
            </p:cNvPr>
            <p:cNvSpPr>
              <a:spLocks/>
            </p:cNvSpPr>
            <p:nvPr/>
          </p:nvSpPr>
          <p:spPr>
            <a:xfrm>
              <a:off x="2804817" y="1565445"/>
              <a:ext cx="360000" cy="396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提出書類の審査（最短</a:t>
              </a:r>
              <a:r>
                <a:rPr kumimoji="1" lang="en-US" altLang="ja-JP" sz="1400" dirty="0">
                  <a:solidFill>
                    <a:schemeClr val="tx1"/>
                  </a:solidFill>
                  <a:latin typeface="メイリオ" panose="020B0604030504040204" pitchFamily="50" charset="-128"/>
                  <a:ea typeface="メイリオ" panose="020B0604030504040204" pitchFamily="50" charset="-128"/>
                </a:rPr>
                <a:t>5</a:t>
              </a:r>
              <a:r>
                <a:rPr kumimoji="1" lang="ja-JP" altLang="en-US" sz="1400" dirty="0">
                  <a:solidFill>
                    <a:schemeClr val="tx1"/>
                  </a:solidFill>
                  <a:latin typeface="メイリオ" panose="020B0604030504040204" pitchFamily="50" charset="-128"/>
                  <a:ea typeface="メイリオ" panose="020B0604030504040204" pitchFamily="50" charset="-128"/>
                </a:rPr>
                <a:t>営業日）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 name="四角形: 角を丸くする 14">
              <a:extLst>
                <a:ext uri="{FF2B5EF4-FFF2-40B4-BE49-F238E27FC236}">
                  <a16:creationId xmlns:a16="http://schemas.microsoft.com/office/drawing/2014/main" id="{5394A65D-1B53-45C1-7052-712D4B4E70A8}"/>
                </a:ext>
              </a:extLst>
            </p:cNvPr>
            <p:cNvSpPr>
              <a:spLocks/>
            </p:cNvSpPr>
            <p:nvPr/>
          </p:nvSpPr>
          <p:spPr>
            <a:xfrm>
              <a:off x="4665446" y="1565445"/>
              <a:ext cx="360000" cy="396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ＷＥＢサイト掲載</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6" name="矢印: 左 5">
              <a:extLst>
                <a:ext uri="{FF2B5EF4-FFF2-40B4-BE49-F238E27FC236}">
                  <a16:creationId xmlns:a16="http://schemas.microsoft.com/office/drawing/2014/main" id="{15DE51C0-A85D-5940-9A56-424F44FF06EF}"/>
                </a:ext>
              </a:extLst>
            </p:cNvPr>
            <p:cNvSpPr/>
            <p:nvPr/>
          </p:nvSpPr>
          <p:spPr>
            <a:xfrm rot="10800000">
              <a:off x="3304435" y="3405673"/>
              <a:ext cx="1221391"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5570756"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２．体験プログラム登録のご案内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32432734"/>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5613</TotalTime>
  <Words>1899</Words>
  <Application>Microsoft Office PowerPoint</Application>
  <PresentationFormat>A4 210 x 297 mm</PresentationFormat>
  <Paragraphs>170</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メイリオ</vt:lpstr>
      <vt:lpstr>游ゴシック</vt:lpstr>
      <vt:lpstr>Calibri</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OCVB</dc:creator>
  <cp:lastModifiedBy>比嘉　侑紀</cp:lastModifiedBy>
  <cp:revision>233</cp:revision>
  <cp:lastPrinted>2025-03-13T08:12:53Z</cp:lastPrinted>
  <dcterms:created xsi:type="dcterms:W3CDTF">2017-10-04T06:52:19Z</dcterms:created>
  <dcterms:modified xsi:type="dcterms:W3CDTF">2025-03-24T09:12:37Z</dcterms:modified>
</cp:coreProperties>
</file>