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132" r:id="rId2"/>
    <p:sldId id="2134" r:id="rId3"/>
    <p:sldId id="2135" r:id="rId4"/>
    <p:sldId id="2136" r:id="rId5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172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433BE-9BF0-4F8F-9D28-2A4379643B2A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9A05-8833-42EB-AC78-57EAE04D2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079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C0E2-920A-4FC1-8BA5-82DF5EE5D27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80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C0E2-920A-4FC1-8BA5-82DF5EE5D2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01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C0E2-920A-4FC1-8BA5-82DF5EE5D27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08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2813" y="1330325"/>
            <a:ext cx="4789487" cy="35925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B7C0E2-920A-4FC1-8BA5-82DF5EE5D27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63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32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6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6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88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66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83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85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57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37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7E4B-2B8E-4770-A7D9-E839F95BD0FE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09E89-FC05-4998-B3CC-7B9D7F7F1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46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okinawastory.jp/voic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53E18-1F2F-4B50-B36D-4FD2CD5EC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736" y="109446"/>
            <a:ext cx="6617214" cy="524151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◯◯県立　□□高等学校　（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ページ）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68E13E5-D4C8-094E-A1B1-E5819C1E710C}"/>
              </a:ext>
            </a:extLst>
          </p:cNvPr>
          <p:cNvCxnSpPr>
            <a:cxnSpLocks/>
          </p:cNvCxnSpPr>
          <p:nvPr/>
        </p:nvCxnSpPr>
        <p:spPr>
          <a:xfrm flipV="1">
            <a:off x="184399" y="729175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DF2CB6F-C7D7-5A41-8F4B-2C2EF3D95DD0}"/>
              </a:ext>
            </a:extLst>
          </p:cNvPr>
          <p:cNvCxnSpPr>
            <a:cxnSpLocks/>
          </p:cNvCxnSpPr>
          <p:nvPr/>
        </p:nvCxnSpPr>
        <p:spPr>
          <a:xfrm flipV="1">
            <a:off x="184399" y="6374493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0CD64A-D7E4-D173-DDE3-AA5C5AC20848}"/>
              </a:ext>
            </a:extLst>
          </p:cNvPr>
          <p:cNvSpPr/>
          <p:nvPr/>
        </p:nvSpPr>
        <p:spPr>
          <a:xfrm>
            <a:off x="6286500" y="1126141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2</a:t>
            </a:r>
            <a:endParaRPr kumimoji="1" lang="ja-JP" altLang="en-US" sz="2000" dirty="0"/>
          </a:p>
        </p:txBody>
      </p: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EB331BAE-0824-F7EB-B8DA-1159458A8114}"/>
              </a:ext>
            </a:extLst>
          </p:cNvPr>
          <p:cNvSpPr/>
          <p:nvPr/>
        </p:nvSpPr>
        <p:spPr>
          <a:xfrm>
            <a:off x="7095354" y="133677"/>
            <a:ext cx="1426346" cy="475307"/>
          </a:xfrm>
          <a:prstGeom prst="snip1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7BA8FA-E4A2-6C71-B78A-952AF35338D8}"/>
              </a:ext>
            </a:extLst>
          </p:cNvPr>
          <p:cNvSpPr txBox="1"/>
          <p:nvPr/>
        </p:nvSpPr>
        <p:spPr>
          <a:xfrm>
            <a:off x="221736" y="3559846"/>
            <a:ext cx="135941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</a:rPr>
              <a:t>分散化を</a:t>
            </a:r>
            <a:endParaRPr kumimoji="1" lang="en-US" altLang="ja-JP" sz="1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</a:rPr>
              <a:t>体験してみて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526336-3966-0776-C34B-989455F378A8}"/>
              </a:ext>
            </a:extLst>
          </p:cNvPr>
          <p:cNvSpPr txBox="1"/>
          <p:nvPr/>
        </p:nvSpPr>
        <p:spPr>
          <a:xfrm>
            <a:off x="221735" y="5237935"/>
            <a:ext cx="143161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体験プログラムの感想</a:t>
            </a: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D68440A3-8E8E-95D0-7524-5BD3CB192180}"/>
              </a:ext>
            </a:extLst>
          </p:cNvPr>
          <p:cNvSpPr/>
          <p:nvPr/>
        </p:nvSpPr>
        <p:spPr>
          <a:xfrm>
            <a:off x="-2930623" y="1115347"/>
            <a:ext cx="2814177" cy="647489"/>
          </a:xfrm>
          <a:prstGeom prst="wedgeRectCallout">
            <a:avLst>
              <a:gd name="adj1" fmla="val 65682"/>
              <a:gd name="adj2" fmla="val -814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基本情報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11pt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7832CBD-BD93-E654-EBD5-C2B147623F69}"/>
              </a:ext>
            </a:extLst>
          </p:cNvPr>
          <p:cNvSpPr/>
          <p:nvPr/>
        </p:nvSpPr>
        <p:spPr>
          <a:xfrm>
            <a:off x="-2840596" y="-325511"/>
            <a:ext cx="2724150" cy="737729"/>
          </a:xfrm>
          <a:prstGeom prst="wedgeRectCallout">
            <a:avLst>
              <a:gd name="adj1" fmla="val 67034"/>
              <a:gd name="adj2" fmla="val 4529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学校名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28pt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4F15C6-5076-D22E-3629-0536A2CADB3F}"/>
              </a:ext>
            </a:extLst>
          </p:cNvPr>
          <p:cNvSpPr txBox="1"/>
          <p:nvPr/>
        </p:nvSpPr>
        <p:spPr>
          <a:xfrm>
            <a:off x="1704975" y="3083110"/>
            <a:ext cx="4501646" cy="14855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貸切バスでの移動を、半日は徒歩とモノレールに変更してみたが・・・</a:t>
            </a:r>
          </a:p>
        </p:txBody>
      </p:sp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F0A00BED-8EDF-8921-2E67-09BB00A0FA07}"/>
              </a:ext>
            </a:extLst>
          </p:cNvPr>
          <p:cNvSpPr/>
          <p:nvPr/>
        </p:nvSpPr>
        <p:spPr>
          <a:xfrm>
            <a:off x="-2930623" y="3559847"/>
            <a:ext cx="2818174" cy="1402168"/>
          </a:xfrm>
          <a:prstGeom prst="wedgeRectCallout">
            <a:avLst>
              <a:gd name="adj1" fmla="val 83146"/>
              <a:gd name="adj2" fmla="val 253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支援事業を経ての感想</a:t>
            </a:r>
            <a:r>
              <a:rPr kumimoji="1" lang="en-US" altLang="ja-JP" sz="1300" dirty="0"/>
              <a:t>】</a:t>
            </a:r>
          </a:p>
          <a:p>
            <a:pPr marL="180975" indent="-180975"/>
            <a:r>
              <a:rPr kumimoji="1" lang="ja-JP" altLang="en-US" sz="1300" dirty="0"/>
              <a:t>・分散化と体験プロフラムの内容に分けて記入</a:t>
            </a:r>
            <a:endParaRPr kumimoji="1" lang="en-US" altLang="ja-JP" sz="1300" dirty="0"/>
          </a:p>
          <a:p>
            <a:pPr marL="180975" indent="-180975"/>
            <a:r>
              <a:rPr kumimoji="1" lang="ja-JP" altLang="en-US" sz="1300" dirty="0"/>
              <a:t>・</a:t>
            </a:r>
            <a:r>
              <a:rPr kumimoji="1" lang="ja-JP" altLang="en-US" sz="1200" dirty="0"/>
              <a:t>先生目線、生徒さん目線での感想をお願いします。</a:t>
            </a:r>
            <a:endParaRPr kumimoji="1" lang="en-US" altLang="ja-JP" sz="1200" dirty="0"/>
          </a:p>
          <a:p>
            <a:pPr marL="180975" indent="-180975"/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 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10pt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C1B006E-A6BA-8B99-8310-88A1EA1DC43D}"/>
              </a:ext>
            </a:extLst>
          </p:cNvPr>
          <p:cNvGrpSpPr/>
          <p:nvPr/>
        </p:nvGrpSpPr>
        <p:grpSpPr>
          <a:xfrm>
            <a:off x="221736" y="865220"/>
            <a:ext cx="3269242" cy="2115787"/>
            <a:chOff x="222026" y="4887546"/>
            <a:chExt cx="3111724" cy="2115787"/>
          </a:xfrm>
        </p:grpSpPr>
        <p:sp>
          <p:nvSpPr>
            <p:cNvPr id="26" name="正方形/長方形 42">
              <a:extLst>
                <a:ext uri="{FF2B5EF4-FFF2-40B4-BE49-F238E27FC236}">
                  <a16:creationId xmlns:a16="http://schemas.microsoft.com/office/drawing/2014/main" id="{4E5BC8D0-36B8-4760-AC00-5AA61CF68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50" y="5218650"/>
              <a:ext cx="3003990" cy="1738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参加人数：</a:t>
              </a:r>
              <a:r>
                <a: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100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名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実施期間：</a:t>
              </a:r>
              <a:r>
                <a: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10/8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～</a:t>
              </a:r>
              <a:r>
                <a: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10/11</a:t>
              </a: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沖縄での実施：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＊＊回目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分散化の内容：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貸切バスをモノレール利用に変更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支援事業で追加した体験プロフラム：</a:t>
              </a:r>
              <a:endParaRPr lang="en-US" altLang="ja-JP" sz="1100" u="sng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・本格うたサンシン</a:t>
              </a:r>
              <a:r>
                <a: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三線</a:t>
              </a:r>
              <a:r>
                <a: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講座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E668A001-37FC-0903-5C82-321A5834A2AB}"/>
                </a:ext>
              </a:extLst>
            </p:cNvPr>
            <p:cNvGrpSpPr/>
            <p:nvPr/>
          </p:nvGrpSpPr>
          <p:grpSpPr>
            <a:xfrm>
              <a:off x="222026" y="4887546"/>
              <a:ext cx="3111724" cy="2115787"/>
              <a:chOff x="222025" y="4887546"/>
              <a:chExt cx="7242031" cy="2115787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BB02B6C8-75DE-C9EC-0F8F-F3956BB4ECBE}"/>
                  </a:ext>
                </a:extLst>
              </p:cNvPr>
              <p:cNvSpPr/>
              <p:nvPr/>
            </p:nvSpPr>
            <p:spPr>
              <a:xfrm>
                <a:off x="222025" y="4887546"/>
                <a:ext cx="7242031" cy="211578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42">
                <a:extLst>
                  <a:ext uri="{FF2B5EF4-FFF2-40B4-BE49-F238E27FC236}">
                    <a16:creationId xmlns:a16="http://schemas.microsoft.com/office/drawing/2014/main" id="{B6EC4595-4C49-342A-4F1C-E312AAF1B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613" y="4953244"/>
                <a:ext cx="1850075" cy="26161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100" dirty="0">
                    <a:solidFill>
                      <a:srgbClr val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Meiryo UI" panose="020B0604030504040204" pitchFamily="50" charset="-128"/>
                  </a:rPr>
                  <a:t>基本情報</a:t>
                </a:r>
                <a:endPara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37C141B-9464-52AB-A60A-07ED9848C9CC}"/>
              </a:ext>
            </a:extLst>
          </p:cNvPr>
          <p:cNvSpPr/>
          <p:nvPr/>
        </p:nvSpPr>
        <p:spPr>
          <a:xfrm>
            <a:off x="3570857" y="1132575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88F859E-1E69-4331-C9C1-BDBBD0238713}"/>
              </a:ext>
            </a:extLst>
          </p:cNvPr>
          <p:cNvSpPr/>
          <p:nvPr/>
        </p:nvSpPr>
        <p:spPr>
          <a:xfrm>
            <a:off x="6286500" y="2987771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3</a:t>
            </a:r>
            <a:endParaRPr kumimoji="1" lang="ja-JP" altLang="en-US" sz="20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BB98AF0-1DD8-5089-DF07-2C9C16417158}"/>
              </a:ext>
            </a:extLst>
          </p:cNvPr>
          <p:cNvSpPr txBox="1"/>
          <p:nvPr/>
        </p:nvSpPr>
        <p:spPr>
          <a:xfrm>
            <a:off x="1704975" y="4756793"/>
            <a:ext cx="7217289" cy="14855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・体験プログラム名：本格うたサンシン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三線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講座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日目にお世話になった＊＊＊＊では・・・・・・・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吹き出し: 四角形 20">
            <a:extLst>
              <a:ext uri="{FF2B5EF4-FFF2-40B4-BE49-F238E27FC236}">
                <a16:creationId xmlns:a16="http://schemas.microsoft.com/office/drawing/2014/main" id="{65D17BB0-181E-C84F-0FF5-393FEBAA0195}"/>
              </a:ext>
            </a:extLst>
          </p:cNvPr>
          <p:cNvSpPr/>
          <p:nvPr/>
        </p:nvSpPr>
        <p:spPr>
          <a:xfrm>
            <a:off x="5032843" y="2093743"/>
            <a:ext cx="3335161" cy="938316"/>
          </a:xfrm>
          <a:prstGeom prst="wedgeRectCallout">
            <a:avLst>
              <a:gd name="adj1" fmla="val -14189"/>
              <a:gd name="adj2" fmla="val -8282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画像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・枚数は</a:t>
            </a:r>
            <a:r>
              <a:rPr kumimoji="1" lang="en-US" altLang="ja-JP" sz="1300" dirty="0"/>
              <a:t>2</a:t>
            </a:r>
            <a:r>
              <a:rPr kumimoji="1" lang="ja-JP" altLang="en-US" sz="1300" dirty="0"/>
              <a:t>～</a:t>
            </a:r>
            <a:r>
              <a:rPr kumimoji="1" lang="en-US" altLang="ja-JP" sz="1300" dirty="0"/>
              <a:t>3</a:t>
            </a:r>
            <a:r>
              <a:rPr kumimoji="1" lang="ja-JP" altLang="en-US" sz="1300" dirty="0"/>
              <a:t>枚ほど</a:t>
            </a:r>
            <a:endParaRPr kumimoji="1" lang="en-US" altLang="ja-JP" sz="1300" dirty="0"/>
          </a:p>
          <a:p>
            <a:pPr marL="180975" indent="-180975"/>
            <a:r>
              <a:rPr kumimoji="1" lang="ja-JP" altLang="en-US" sz="1300" dirty="0"/>
              <a:t>・できるだけ参加者の顔が判別できない</a:t>
            </a:r>
            <a:br>
              <a:rPr kumimoji="1" lang="en-US" altLang="ja-JP" sz="1300" dirty="0"/>
            </a:br>
            <a:r>
              <a:rPr kumimoji="1" lang="ja-JP" altLang="en-US" sz="1300" dirty="0"/>
              <a:t>ものが望ましいです。</a:t>
            </a:r>
            <a:endParaRPr kumimoji="1" lang="en-US" altLang="ja-JP" sz="1300" dirty="0"/>
          </a:p>
        </p:txBody>
      </p:sp>
    </p:spTree>
    <p:extLst>
      <p:ext uri="{BB962C8B-B14F-4D97-AF65-F5344CB8AC3E}">
        <p14:creationId xmlns:p14="http://schemas.microsoft.com/office/powerpoint/2010/main" val="226408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53E18-1F2F-4B50-B36D-4FD2CD5EC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736" y="109446"/>
            <a:ext cx="6617214" cy="524151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◯◯県立　□□高等学校　（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2/2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ページ）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68E13E5-D4C8-094E-A1B1-E5819C1E710C}"/>
              </a:ext>
            </a:extLst>
          </p:cNvPr>
          <p:cNvCxnSpPr>
            <a:cxnSpLocks/>
          </p:cNvCxnSpPr>
          <p:nvPr/>
        </p:nvCxnSpPr>
        <p:spPr>
          <a:xfrm flipV="1">
            <a:off x="184399" y="729175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DF2CB6F-C7D7-5A41-8F4B-2C2EF3D95DD0}"/>
              </a:ext>
            </a:extLst>
          </p:cNvPr>
          <p:cNvCxnSpPr>
            <a:cxnSpLocks/>
          </p:cNvCxnSpPr>
          <p:nvPr/>
        </p:nvCxnSpPr>
        <p:spPr>
          <a:xfrm flipV="1">
            <a:off x="184399" y="6719508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四角形: 1 つの角を切り取る 4">
            <a:extLst>
              <a:ext uri="{FF2B5EF4-FFF2-40B4-BE49-F238E27FC236}">
                <a16:creationId xmlns:a16="http://schemas.microsoft.com/office/drawing/2014/main" id="{EB331BAE-0824-F7EB-B8DA-1159458A8114}"/>
              </a:ext>
            </a:extLst>
          </p:cNvPr>
          <p:cNvSpPr/>
          <p:nvPr/>
        </p:nvSpPr>
        <p:spPr>
          <a:xfrm>
            <a:off x="7095354" y="133677"/>
            <a:ext cx="1426346" cy="475307"/>
          </a:xfrm>
          <a:prstGeom prst="snip1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n w="66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7BA8FA-E4A2-6C71-B78A-952AF35338D8}"/>
              </a:ext>
            </a:extLst>
          </p:cNvPr>
          <p:cNvSpPr txBox="1"/>
          <p:nvPr/>
        </p:nvSpPr>
        <p:spPr>
          <a:xfrm>
            <a:off x="149533" y="1057707"/>
            <a:ext cx="143161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rPr>
              <a:t>沖縄を</a:t>
            </a:r>
            <a:endParaRPr kumimoji="1" lang="en-US" altLang="ja-JP" sz="1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rPr>
              <a:t>選んだ理由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7832CBD-BD93-E654-EBD5-C2B147623F69}"/>
              </a:ext>
            </a:extLst>
          </p:cNvPr>
          <p:cNvSpPr/>
          <p:nvPr/>
        </p:nvSpPr>
        <p:spPr>
          <a:xfrm>
            <a:off x="-2840596" y="-325511"/>
            <a:ext cx="2724150" cy="737729"/>
          </a:xfrm>
          <a:prstGeom prst="wedgeRectCallout">
            <a:avLst>
              <a:gd name="adj1" fmla="val 67034"/>
              <a:gd name="adj2" fmla="val 4529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学校名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28pt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4F15C6-5076-D22E-3629-0536A2CADB3F}"/>
              </a:ext>
            </a:extLst>
          </p:cNvPr>
          <p:cNvSpPr txBox="1"/>
          <p:nvPr/>
        </p:nvSpPr>
        <p:spPr>
          <a:xfrm>
            <a:off x="1704974" y="875278"/>
            <a:ext cx="7217289" cy="8878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F0A00BED-8EDF-8921-2E67-09BB00A0FA07}"/>
              </a:ext>
            </a:extLst>
          </p:cNvPr>
          <p:cNvSpPr/>
          <p:nvPr/>
        </p:nvSpPr>
        <p:spPr>
          <a:xfrm>
            <a:off x="-2840596" y="1188903"/>
            <a:ext cx="2818174" cy="419188"/>
          </a:xfrm>
          <a:prstGeom prst="wedgeRectCallout">
            <a:avLst>
              <a:gd name="adj1" fmla="val 70273"/>
              <a:gd name="adj2" fmla="val 10591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/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 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10pt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90BB033-0B45-60AF-A5DA-732E607E1240}"/>
              </a:ext>
            </a:extLst>
          </p:cNvPr>
          <p:cNvGrpSpPr/>
          <p:nvPr/>
        </p:nvGrpSpPr>
        <p:grpSpPr>
          <a:xfrm>
            <a:off x="149533" y="1998178"/>
            <a:ext cx="8772730" cy="887800"/>
            <a:chOff x="149533" y="2179009"/>
            <a:chExt cx="8772730" cy="88780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3FAEE7A6-1EBA-10C9-E664-6B668019AB74}"/>
                </a:ext>
              </a:extLst>
            </p:cNvPr>
            <p:cNvSpPr txBox="1"/>
            <p:nvPr/>
          </p:nvSpPr>
          <p:spPr>
            <a:xfrm>
              <a:off x="149533" y="2361299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旅行全体の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振り返り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8FBE52C-6664-FE9A-19E6-9E27ED8C1F4F}"/>
                </a:ext>
              </a:extLst>
            </p:cNvPr>
            <p:cNvSpPr txBox="1"/>
            <p:nvPr/>
          </p:nvSpPr>
          <p:spPr>
            <a:xfrm>
              <a:off x="1704974" y="2179009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4348805-AEE5-FA56-7F58-C4390652D20E}"/>
              </a:ext>
            </a:extLst>
          </p:cNvPr>
          <p:cNvGrpSpPr/>
          <p:nvPr/>
        </p:nvGrpSpPr>
        <p:grpSpPr>
          <a:xfrm>
            <a:off x="149533" y="3136792"/>
            <a:ext cx="8772730" cy="887800"/>
            <a:chOff x="149533" y="3486667"/>
            <a:chExt cx="8772730" cy="8878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F82F2FB-C26D-3540-EA9E-695BCF41F9E1}"/>
                </a:ext>
              </a:extLst>
            </p:cNvPr>
            <p:cNvSpPr txBox="1"/>
            <p:nvPr/>
          </p:nvSpPr>
          <p:spPr>
            <a:xfrm>
              <a:off x="149533" y="3666588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沖縄での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生徒さんの様子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9F82766-2601-03EA-DC8B-1B2689B0F56D}"/>
                </a:ext>
              </a:extLst>
            </p:cNvPr>
            <p:cNvSpPr txBox="1"/>
            <p:nvPr/>
          </p:nvSpPr>
          <p:spPr>
            <a:xfrm>
              <a:off x="1704974" y="3486667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2ED007D-8E4D-D8ED-FA60-D07CC0D810AC}"/>
              </a:ext>
            </a:extLst>
          </p:cNvPr>
          <p:cNvGrpSpPr/>
          <p:nvPr/>
        </p:nvGrpSpPr>
        <p:grpSpPr>
          <a:xfrm>
            <a:off x="149533" y="4273042"/>
            <a:ext cx="8772730" cy="887800"/>
            <a:chOff x="149533" y="4794325"/>
            <a:chExt cx="8772730" cy="88780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F6027E5-A4B7-5DBA-866B-43505EE21BBF}"/>
                </a:ext>
              </a:extLst>
            </p:cNvPr>
            <p:cNvSpPr txBox="1"/>
            <p:nvPr/>
          </p:nvSpPr>
          <p:spPr>
            <a:xfrm>
              <a:off x="149533" y="4976615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事前学習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について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C20631A-A802-CBCE-D89E-1B761DB35D90}"/>
                </a:ext>
              </a:extLst>
            </p:cNvPr>
            <p:cNvSpPr txBox="1"/>
            <p:nvPr/>
          </p:nvSpPr>
          <p:spPr>
            <a:xfrm>
              <a:off x="1704974" y="4794325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5D87AAE-42E3-8ABF-B085-D3B3315A409D}"/>
              </a:ext>
            </a:extLst>
          </p:cNvPr>
          <p:cNvGrpSpPr/>
          <p:nvPr/>
        </p:nvGrpSpPr>
        <p:grpSpPr>
          <a:xfrm>
            <a:off x="149533" y="5398598"/>
            <a:ext cx="8772730" cy="1200717"/>
            <a:chOff x="149533" y="5482949"/>
            <a:chExt cx="8772730" cy="1200717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EC2F7CD-FC59-DB44-EF79-0F8BB98EF20C}"/>
                </a:ext>
              </a:extLst>
            </p:cNvPr>
            <p:cNvSpPr txBox="1"/>
            <p:nvPr/>
          </p:nvSpPr>
          <p:spPr>
            <a:xfrm>
              <a:off x="149533" y="5606253"/>
              <a:ext cx="1431617" cy="954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今回の経験を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生徒さんにどう生かしてもらいたいですか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014527D-9A44-DA50-27A6-D81DDCE2FC79}"/>
                </a:ext>
              </a:extLst>
            </p:cNvPr>
            <p:cNvSpPr txBox="1"/>
            <p:nvPr/>
          </p:nvSpPr>
          <p:spPr>
            <a:xfrm>
              <a:off x="1704974" y="5482949"/>
              <a:ext cx="7217289" cy="120071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7" name="吹き出し: 四角形 26">
            <a:extLst>
              <a:ext uri="{FF2B5EF4-FFF2-40B4-BE49-F238E27FC236}">
                <a16:creationId xmlns:a16="http://schemas.microsoft.com/office/drawing/2014/main" id="{8F88F282-BFD6-933E-7556-1A1A218F2A16}"/>
              </a:ext>
            </a:extLst>
          </p:cNvPr>
          <p:cNvSpPr/>
          <p:nvPr/>
        </p:nvSpPr>
        <p:spPr>
          <a:xfrm>
            <a:off x="2711304" y="2995039"/>
            <a:ext cx="5518478" cy="1749957"/>
          </a:xfrm>
          <a:prstGeom prst="wedgeRectCallout">
            <a:avLst>
              <a:gd name="adj1" fmla="val -14189"/>
              <a:gd name="adj2" fmla="val -8282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こちらの報告テンプレートにつきまして、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書きぶりの参考となるページをご紹介しますので、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今回の旅行での皆さまの経験などをお聞かせください。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https://education.okinawastory.jp/voices/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628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53E18-1F2F-4B50-B36D-4FD2CD5EC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736" y="109446"/>
            <a:ext cx="6617214" cy="524151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◯◯県立　□□高等学校　（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ページ）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68E13E5-D4C8-094E-A1B1-E5819C1E710C}"/>
              </a:ext>
            </a:extLst>
          </p:cNvPr>
          <p:cNvCxnSpPr>
            <a:cxnSpLocks/>
          </p:cNvCxnSpPr>
          <p:nvPr/>
        </p:nvCxnSpPr>
        <p:spPr>
          <a:xfrm flipV="1">
            <a:off x="184399" y="729175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DF2CB6F-C7D7-5A41-8F4B-2C2EF3D95DD0}"/>
              </a:ext>
            </a:extLst>
          </p:cNvPr>
          <p:cNvCxnSpPr>
            <a:cxnSpLocks/>
          </p:cNvCxnSpPr>
          <p:nvPr/>
        </p:nvCxnSpPr>
        <p:spPr>
          <a:xfrm flipV="1">
            <a:off x="184399" y="6374493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0CD64A-D7E4-D173-DDE3-AA5C5AC20848}"/>
              </a:ext>
            </a:extLst>
          </p:cNvPr>
          <p:cNvSpPr/>
          <p:nvPr/>
        </p:nvSpPr>
        <p:spPr>
          <a:xfrm>
            <a:off x="6286500" y="1126141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2</a:t>
            </a:r>
            <a:endParaRPr kumimoji="1" lang="ja-JP" altLang="en-US" sz="2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7BA8FA-E4A2-6C71-B78A-952AF35338D8}"/>
              </a:ext>
            </a:extLst>
          </p:cNvPr>
          <p:cNvSpPr txBox="1"/>
          <p:nvPr/>
        </p:nvSpPr>
        <p:spPr>
          <a:xfrm>
            <a:off x="221736" y="3559846"/>
            <a:ext cx="1359414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</a:rPr>
              <a:t>分散化を</a:t>
            </a:r>
            <a:endParaRPr kumimoji="1" lang="en-US" altLang="ja-JP" sz="1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</a:rPr>
              <a:t>体験してみて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1526336-3966-0776-C34B-989455F378A8}"/>
              </a:ext>
            </a:extLst>
          </p:cNvPr>
          <p:cNvSpPr txBox="1"/>
          <p:nvPr/>
        </p:nvSpPr>
        <p:spPr>
          <a:xfrm>
            <a:off x="221735" y="5237935"/>
            <a:ext cx="143161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FFC000"/>
                </a:solidFill>
              </a:rPr>
              <a:t>体験プログラムの感想</a:t>
            </a: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D68440A3-8E8E-95D0-7524-5BD3CB192180}"/>
              </a:ext>
            </a:extLst>
          </p:cNvPr>
          <p:cNvSpPr/>
          <p:nvPr/>
        </p:nvSpPr>
        <p:spPr>
          <a:xfrm>
            <a:off x="-2930623" y="1115347"/>
            <a:ext cx="2814177" cy="647489"/>
          </a:xfrm>
          <a:prstGeom prst="wedgeRectCallout">
            <a:avLst>
              <a:gd name="adj1" fmla="val 65682"/>
              <a:gd name="adj2" fmla="val -814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基本情報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11pt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7832CBD-BD93-E654-EBD5-C2B147623F69}"/>
              </a:ext>
            </a:extLst>
          </p:cNvPr>
          <p:cNvSpPr/>
          <p:nvPr/>
        </p:nvSpPr>
        <p:spPr>
          <a:xfrm>
            <a:off x="-2840596" y="-325511"/>
            <a:ext cx="2724150" cy="737729"/>
          </a:xfrm>
          <a:prstGeom prst="wedgeRectCallout">
            <a:avLst>
              <a:gd name="adj1" fmla="val 67034"/>
              <a:gd name="adj2" fmla="val 4529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学校名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28pt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4F15C6-5076-D22E-3629-0536A2CADB3F}"/>
              </a:ext>
            </a:extLst>
          </p:cNvPr>
          <p:cNvSpPr txBox="1"/>
          <p:nvPr/>
        </p:nvSpPr>
        <p:spPr>
          <a:xfrm>
            <a:off x="1704975" y="3083110"/>
            <a:ext cx="4501646" cy="14855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F0A00BED-8EDF-8921-2E67-09BB00A0FA07}"/>
              </a:ext>
            </a:extLst>
          </p:cNvPr>
          <p:cNvSpPr/>
          <p:nvPr/>
        </p:nvSpPr>
        <p:spPr>
          <a:xfrm>
            <a:off x="-2930623" y="3559847"/>
            <a:ext cx="2818174" cy="1402168"/>
          </a:xfrm>
          <a:prstGeom prst="wedgeRectCallout">
            <a:avLst>
              <a:gd name="adj1" fmla="val 83146"/>
              <a:gd name="adj2" fmla="val 253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支援事業を経ての感想</a:t>
            </a:r>
            <a:r>
              <a:rPr kumimoji="1" lang="en-US" altLang="ja-JP" sz="1300" dirty="0"/>
              <a:t>】</a:t>
            </a:r>
          </a:p>
          <a:p>
            <a:pPr marL="180975" indent="-180975"/>
            <a:r>
              <a:rPr kumimoji="1" lang="ja-JP" altLang="en-US" sz="1300" dirty="0"/>
              <a:t>・分散化と体験プロフラムの内容に分けて記入</a:t>
            </a:r>
            <a:endParaRPr kumimoji="1" lang="en-US" altLang="ja-JP" sz="1300" dirty="0"/>
          </a:p>
          <a:p>
            <a:pPr marL="180975" indent="-180975"/>
            <a:r>
              <a:rPr kumimoji="1" lang="ja-JP" altLang="en-US" sz="1300" dirty="0"/>
              <a:t>・</a:t>
            </a:r>
            <a:r>
              <a:rPr kumimoji="1" lang="ja-JP" altLang="en-US" sz="1200" dirty="0"/>
              <a:t>先生目線、生徒さん目線での感想をお願いします。</a:t>
            </a:r>
            <a:endParaRPr kumimoji="1" lang="en-US" altLang="ja-JP" sz="1200" dirty="0"/>
          </a:p>
          <a:p>
            <a:pPr marL="180975" indent="-180975"/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 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10pt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C1B006E-A6BA-8B99-8310-88A1EA1DC43D}"/>
              </a:ext>
            </a:extLst>
          </p:cNvPr>
          <p:cNvGrpSpPr/>
          <p:nvPr/>
        </p:nvGrpSpPr>
        <p:grpSpPr>
          <a:xfrm>
            <a:off x="221736" y="865220"/>
            <a:ext cx="3269242" cy="2115787"/>
            <a:chOff x="222026" y="4887546"/>
            <a:chExt cx="3111724" cy="2115787"/>
          </a:xfrm>
        </p:grpSpPr>
        <p:sp>
          <p:nvSpPr>
            <p:cNvPr id="26" name="正方形/長方形 42">
              <a:extLst>
                <a:ext uri="{FF2B5EF4-FFF2-40B4-BE49-F238E27FC236}">
                  <a16:creationId xmlns:a16="http://schemas.microsoft.com/office/drawing/2014/main" id="{4E5BC8D0-36B8-4760-AC00-5AA61CF68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50" y="5218650"/>
              <a:ext cx="3003990" cy="1738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参加人数：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実施期間：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沖縄での実施：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分散化の内容：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u="sng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支援事業で追加した体験プロフラム：</a:t>
              </a:r>
              <a:endParaRPr lang="en-US" altLang="ja-JP" sz="1100" u="sng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fontAlgn="base">
                <a:spcBef>
                  <a:spcPct val="0"/>
                </a:spcBef>
                <a:spcAft>
                  <a:spcPts val="60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E668A001-37FC-0903-5C82-321A5834A2AB}"/>
                </a:ext>
              </a:extLst>
            </p:cNvPr>
            <p:cNvGrpSpPr/>
            <p:nvPr/>
          </p:nvGrpSpPr>
          <p:grpSpPr>
            <a:xfrm>
              <a:off x="222026" y="4887546"/>
              <a:ext cx="3111724" cy="2115787"/>
              <a:chOff x="222025" y="4887546"/>
              <a:chExt cx="7242031" cy="2115787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BB02B6C8-75DE-C9EC-0F8F-F3956BB4ECBE}"/>
                  </a:ext>
                </a:extLst>
              </p:cNvPr>
              <p:cNvSpPr/>
              <p:nvPr/>
            </p:nvSpPr>
            <p:spPr>
              <a:xfrm>
                <a:off x="222025" y="4887546"/>
                <a:ext cx="7242031" cy="211578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正方形/長方形 42">
                <a:extLst>
                  <a:ext uri="{FF2B5EF4-FFF2-40B4-BE49-F238E27FC236}">
                    <a16:creationId xmlns:a16="http://schemas.microsoft.com/office/drawing/2014/main" id="{B6EC4595-4C49-342A-4F1C-E312AAF1B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2613" y="4953244"/>
                <a:ext cx="1850075" cy="26161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1pPr>
                <a:lvl2pPr marL="742950" indent="-28575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2pPr>
                <a:lvl3pPr marL="11430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3pPr>
                <a:lvl4pPr marL="16002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4pPr>
                <a:lvl5pPr marL="2057400" indent="-228600"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60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ja-JP" altLang="en-US" sz="1100" dirty="0">
                    <a:solidFill>
                      <a:srgbClr val="00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Meiryo UI" panose="020B0604030504040204" pitchFamily="50" charset="-128"/>
                  </a:rPr>
                  <a:t>基本情報</a:t>
                </a:r>
                <a:endParaRPr lang="en-US" altLang="ja-JP" sz="11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37C141B-9464-52AB-A60A-07ED9848C9CC}"/>
              </a:ext>
            </a:extLst>
          </p:cNvPr>
          <p:cNvSpPr/>
          <p:nvPr/>
        </p:nvSpPr>
        <p:spPr>
          <a:xfrm>
            <a:off x="3570857" y="1132575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88F859E-1E69-4331-C9C1-BDBBD0238713}"/>
              </a:ext>
            </a:extLst>
          </p:cNvPr>
          <p:cNvSpPr/>
          <p:nvPr/>
        </p:nvSpPr>
        <p:spPr>
          <a:xfrm>
            <a:off x="6286500" y="2987771"/>
            <a:ext cx="2635764" cy="158107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画像</a:t>
            </a:r>
            <a:r>
              <a:rPr kumimoji="1" lang="en-US" altLang="ja-JP" sz="2000" dirty="0"/>
              <a:t>3</a:t>
            </a:r>
            <a:endParaRPr kumimoji="1" lang="ja-JP" altLang="en-US" sz="2000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BB98AF0-1DD8-5089-DF07-2C9C16417158}"/>
              </a:ext>
            </a:extLst>
          </p:cNvPr>
          <p:cNvSpPr txBox="1"/>
          <p:nvPr/>
        </p:nvSpPr>
        <p:spPr>
          <a:xfrm>
            <a:off x="1704975" y="4756793"/>
            <a:ext cx="7217289" cy="148550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・体験プログラム名：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Aft>
                <a:spcPts val="600"/>
              </a:spcAft>
            </a:pP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吹き出し: 四角形 20">
            <a:extLst>
              <a:ext uri="{FF2B5EF4-FFF2-40B4-BE49-F238E27FC236}">
                <a16:creationId xmlns:a16="http://schemas.microsoft.com/office/drawing/2014/main" id="{65D17BB0-181E-C84F-0FF5-393FEBAA0195}"/>
              </a:ext>
            </a:extLst>
          </p:cNvPr>
          <p:cNvSpPr/>
          <p:nvPr/>
        </p:nvSpPr>
        <p:spPr>
          <a:xfrm>
            <a:off x="5032843" y="2093743"/>
            <a:ext cx="3335161" cy="938316"/>
          </a:xfrm>
          <a:prstGeom prst="wedgeRectCallout">
            <a:avLst>
              <a:gd name="adj1" fmla="val -14189"/>
              <a:gd name="adj2" fmla="val -8282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画像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・枚数は</a:t>
            </a:r>
            <a:r>
              <a:rPr kumimoji="1" lang="en-US" altLang="ja-JP" sz="1300" dirty="0"/>
              <a:t>2</a:t>
            </a:r>
            <a:r>
              <a:rPr kumimoji="1" lang="ja-JP" altLang="en-US" sz="1300" dirty="0"/>
              <a:t>～</a:t>
            </a:r>
            <a:r>
              <a:rPr kumimoji="1" lang="en-US" altLang="ja-JP" sz="1300" dirty="0"/>
              <a:t>3</a:t>
            </a:r>
            <a:r>
              <a:rPr kumimoji="1" lang="ja-JP" altLang="en-US" sz="1300" dirty="0"/>
              <a:t>枚ほど</a:t>
            </a:r>
            <a:endParaRPr kumimoji="1" lang="en-US" altLang="ja-JP" sz="1300" dirty="0"/>
          </a:p>
          <a:p>
            <a:pPr marL="180975" indent="-180975"/>
            <a:r>
              <a:rPr kumimoji="1" lang="ja-JP" altLang="en-US" sz="1300" dirty="0"/>
              <a:t>・できるだけ参加者の顔が判別できない</a:t>
            </a:r>
            <a:br>
              <a:rPr kumimoji="1" lang="en-US" altLang="ja-JP" sz="1300" dirty="0"/>
            </a:br>
            <a:r>
              <a:rPr kumimoji="1" lang="ja-JP" altLang="en-US" sz="1300" dirty="0"/>
              <a:t>ものが望ましいです。</a:t>
            </a:r>
            <a:endParaRPr kumimoji="1" lang="en-US" altLang="ja-JP" sz="1300" dirty="0"/>
          </a:p>
        </p:txBody>
      </p:sp>
    </p:spTree>
    <p:extLst>
      <p:ext uri="{BB962C8B-B14F-4D97-AF65-F5344CB8AC3E}">
        <p14:creationId xmlns:p14="http://schemas.microsoft.com/office/powerpoint/2010/main" val="1717052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53E18-1F2F-4B50-B36D-4FD2CD5EC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736" y="109446"/>
            <a:ext cx="6617214" cy="524151"/>
          </a:xfrm>
        </p:spPr>
        <p:txBody>
          <a:bodyPr anchor="ctr">
            <a:normAutofit/>
          </a:bodyPr>
          <a:lstStyle/>
          <a:p>
            <a:pPr algn="l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◯◯県立　□□高等学校　（</a:t>
            </a:r>
            <a:r>
              <a:rPr lang="en-US" altLang="ja-JP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2/2</a:t>
            </a:r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ページ）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68E13E5-D4C8-094E-A1B1-E5819C1E710C}"/>
              </a:ext>
            </a:extLst>
          </p:cNvPr>
          <p:cNvCxnSpPr>
            <a:cxnSpLocks/>
          </p:cNvCxnSpPr>
          <p:nvPr/>
        </p:nvCxnSpPr>
        <p:spPr>
          <a:xfrm flipV="1">
            <a:off x="184399" y="729175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DF2CB6F-C7D7-5A41-8F4B-2C2EF3D95DD0}"/>
              </a:ext>
            </a:extLst>
          </p:cNvPr>
          <p:cNvCxnSpPr>
            <a:cxnSpLocks/>
          </p:cNvCxnSpPr>
          <p:nvPr/>
        </p:nvCxnSpPr>
        <p:spPr>
          <a:xfrm flipV="1">
            <a:off x="184399" y="6719508"/>
            <a:ext cx="8775203" cy="0"/>
          </a:xfrm>
          <a:prstGeom prst="line">
            <a:avLst/>
          </a:prstGeom>
          <a:ln w="76200">
            <a:solidFill>
              <a:srgbClr val="B3AB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7BA8FA-E4A2-6C71-B78A-952AF35338D8}"/>
              </a:ext>
            </a:extLst>
          </p:cNvPr>
          <p:cNvSpPr txBox="1"/>
          <p:nvPr/>
        </p:nvSpPr>
        <p:spPr>
          <a:xfrm>
            <a:off x="149533" y="1136887"/>
            <a:ext cx="143161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rPr>
              <a:t>沖縄を</a:t>
            </a:r>
            <a:endParaRPr kumimoji="1" lang="en-US" altLang="ja-JP" sz="1400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kumimoji="1" lang="ja-JP" altLang="en-US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rPr>
              <a:t>選んだ理由</a:t>
            </a: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7832CBD-BD93-E654-EBD5-C2B147623F69}"/>
              </a:ext>
            </a:extLst>
          </p:cNvPr>
          <p:cNvSpPr/>
          <p:nvPr/>
        </p:nvSpPr>
        <p:spPr>
          <a:xfrm>
            <a:off x="-2840596" y="-325511"/>
            <a:ext cx="2724150" cy="737729"/>
          </a:xfrm>
          <a:prstGeom prst="wedgeRectCallout">
            <a:avLst>
              <a:gd name="adj1" fmla="val 67034"/>
              <a:gd name="adj2" fmla="val 45294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/>
              <a:t>【</a:t>
            </a:r>
            <a:r>
              <a:rPr kumimoji="1" lang="ja-JP" altLang="en-US" sz="1300" dirty="0"/>
              <a:t>学校名</a:t>
            </a:r>
            <a:r>
              <a:rPr kumimoji="1" lang="en-US" altLang="ja-JP" sz="1300" dirty="0"/>
              <a:t>】</a:t>
            </a:r>
          </a:p>
          <a:p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28pt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4F15C6-5076-D22E-3629-0536A2CADB3F}"/>
              </a:ext>
            </a:extLst>
          </p:cNvPr>
          <p:cNvSpPr txBox="1"/>
          <p:nvPr/>
        </p:nvSpPr>
        <p:spPr>
          <a:xfrm>
            <a:off x="1704974" y="875278"/>
            <a:ext cx="7217289" cy="8878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normAutofit/>
          </a:bodyPr>
          <a:lstStyle/>
          <a:p>
            <a:pPr>
              <a:spcAft>
                <a:spcPts val="600"/>
              </a:spcAft>
            </a:pP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吹き出し: 四角形 21">
            <a:extLst>
              <a:ext uri="{FF2B5EF4-FFF2-40B4-BE49-F238E27FC236}">
                <a16:creationId xmlns:a16="http://schemas.microsoft.com/office/drawing/2014/main" id="{F0A00BED-8EDF-8921-2E67-09BB00A0FA07}"/>
              </a:ext>
            </a:extLst>
          </p:cNvPr>
          <p:cNvSpPr/>
          <p:nvPr/>
        </p:nvSpPr>
        <p:spPr>
          <a:xfrm>
            <a:off x="-2840596" y="1188903"/>
            <a:ext cx="2818174" cy="419188"/>
          </a:xfrm>
          <a:prstGeom prst="wedgeRectCallout">
            <a:avLst>
              <a:gd name="adj1" fmla="val 70273"/>
              <a:gd name="adj2" fmla="val 105913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/>
            <a:r>
              <a:rPr kumimoji="1" lang="ja-JP" altLang="en-US" sz="1300" dirty="0"/>
              <a:t>フォント：</a:t>
            </a:r>
            <a:r>
              <a:rPr kumimoji="1" lang="en-US" altLang="ja-JP" sz="1300" dirty="0"/>
              <a:t> BIZ</a:t>
            </a:r>
            <a:r>
              <a:rPr kumimoji="1" lang="ja-JP" altLang="en-US" sz="1300" dirty="0"/>
              <a:t>　</a:t>
            </a:r>
            <a:r>
              <a:rPr kumimoji="1" lang="en-US" altLang="ja-JP" sz="1300" dirty="0"/>
              <a:t>UDP</a:t>
            </a:r>
            <a:r>
              <a:rPr kumimoji="1" lang="ja-JP" altLang="en-US" sz="1300" dirty="0"/>
              <a:t>ゴシック</a:t>
            </a:r>
            <a:r>
              <a:rPr kumimoji="1" lang="en-US" altLang="ja-JP" sz="1300" dirty="0"/>
              <a:t>10pt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D90BB033-0B45-60AF-A5DA-732E607E1240}"/>
              </a:ext>
            </a:extLst>
          </p:cNvPr>
          <p:cNvGrpSpPr/>
          <p:nvPr/>
        </p:nvGrpSpPr>
        <p:grpSpPr>
          <a:xfrm>
            <a:off x="149533" y="1998178"/>
            <a:ext cx="8772730" cy="887800"/>
            <a:chOff x="149533" y="2179009"/>
            <a:chExt cx="8772730" cy="887800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3FAEE7A6-1EBA-10C9-E664-6B668019AB74}"/>
                </a:ext>
              </a:extLst>
            </p:cNvPr>
            <p:cNvSpPr txBox="1"/>
            <p:nvPr/>
          </p:nvSpPr>
          <p:spPr>
            <a:xfrm>
              <a:off x="149533" y="2361299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旅行全体の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振り返り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8FBE52C-6664-FE9A-19E6-9E27ED8C1F4F}"/>
                </a:ext>
              </a:extLst>
            </p:cNvPr>
            <p:cNvSpPr txBox="1"/>
            <p:nvPr/>
          </p:nvSpPr>
          <p:spPr>
            <a:xfrm>
              <a:off x="1704974" y="2179009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4348805-AEE5-FA56-7F58-C4390652D20E}"/>
              </a:ext>
            </a:extLst>
          </p:cNvPr>
          <p:cNvGrpSpPr/>
          <p:nvPr/>
        </p:nvGrpSpPr>
        <p:grpSpPr>
          <a:xfrm>
            <a:off x="149533" y="3136792"/>
            <a:ext cx="8772730" cy="887800"/>
            <a:chOff x="149533" y="3486667"/>
            <a:chExt cx="8772730" cy="887800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F82F2FB-C26D-3540-EA9E-695BCF41F9E1}"/>
                </a:ext>
              </a:extLst>
            </p:cNvPr>
            <p:cNvSpPr txBox="1"/>
            <p:nvPr/>
          </p:nvSpPr>
          <p:spPr>
            <a:xfrm>
              <a:off x="149533" y="3666588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沖縄での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生徒さんの様子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9F82766-2601-03EA-DC8B-1B2689B0F56D}"/>
                </a:ext>
              </a:extLst>
            </p:cNvPr>
            <p:cNvSpPr txBox="1"/>
            <p:nvPr/>
          </p:nvSpPr>
          <p:spPr>
            <a:xfrm>
              <a:off x="1704974" y="3486667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2ED007D-8E4D-D8ED-FA60-D07CC0D810AC}"/>
              </a:ext>
            </a:extLst>
          </p:cNvPr>
          <p:cNvGrpSpPr/>
          <p:nvPr/>
        </p:nvGrpSpPr>
        <p:grpSpPr>
          <a:xfrm>
            <a:off x="149533" y="4273042"/>
            <a:ext cx="8772730" cy="887800"/>
            <a:chOff x="149533" y="4794325"/>
            <a:chExt cx="8772730" cy="88780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9F6027E5-A4B7-5DBA-866B-43505EE21BBF}"/>
                </a:ext>
              </a:extLst>
            </p:cNvPr>
            <p:cNvSpPr txBox="1"/>
            <p:nvPr/>
          </p:nvSpPr>
          <p:spPr>
            <a:xfrm>
              <a:off x="149533" y="4976615"/>
              <a:ext cx="1431617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事前学習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について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8C20631A-A802-CBCE-D89E-1B761DB35D90}"/>
                </a:ext>
              </a:extLst>
            </p:cNvPr>
            <p:cNvSpPr txBox="1"/>
            <p:nvPr/>
          </p:nvSpPr>
          <p:spPr>
            <a:xfrm>
              <a:off x="1704974" y="4794325"/>
              <a:ext cx="7217289" cy="887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5D87AAE-42E3-8ABF-B085-D3B3315A409D}"/>
              </a:ext>
            </a:extLst>
          </p:cNvPr>
          <p:cNvGrpSpPr/>
          <p:nvPr/>
        </p:nvGrpSpPr>
        <p:grpSpPr>
          <a:xfrm>
            <a:off x="149533" y="5398598"/>
            <a:ext cx="8772730" cy="1200717"/>
            <a:chOff x="149533" y="5482949"/>
            <a:chExt cx="8772730" cy="1200717"/>
          </a:xfrm>
        </p:grpSpPr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EC2F7CD-FC59-DB44-EF79-0F8BB98EF20C}"/>
                </a:ext>
              </a:extLst>
            </p:cNvPr>
            <p:cNvSpPr txBox="1"/>
            <p:nvPr/>
          </p:nvSpPr>
          <p:spPr>
            <a:xfrm>
              <a:off x="149533" y="5606253"/>
              <a:ext cx="1431617" cy="9541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今回の経験を</a:t>
              </a:r>
              <a:endParaRPr kumimoji="1" lang="en-US" altLang="ja-JP" sz="1400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>
                  <a:ln>
                    <a:solidFill>
                      <a:schemeClr val="accent5">
                        <a:lumMod val="50000"/>
                      </a:schemeClr>
                    </a:solidFill>
                  </a:ln>
                  <a:solidFill>
                    <a:schemeClr val="tx1"/>
                  </a:solidFill>
                </a:rPr>
                <a:t>生徒さんにどう生かしてもらいたいですか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014527D-9A44-DA50-27A6-D81DDCE2FC79}"/>
                </a:ext>
              </a:extLst>
            </p:cNvPr>
            <p:cNvSpPr txBox="1"/>
            <p:nvPr/>
          </p:nvSpPr>
          <p:spPr>
            <a:xfrm>
              <a:off x="1704974" y="5482949"/>
              <a:ext cx="7217289" cy="1200717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normAutofit/>
            </a:bodyPr>
            <a:lstStyle/>
            <a:p>
              <a:pPr>
                <a:spcAft>
                  <a:spcPts val="600"/>
                </a:spcAft>
              </a:pPr>
              <a:endPara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440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1117</TotalTime>
  <Words>512</Words>
  <Application>Microsoft Office PowerPoint</Application>
  <PresentationFormat>画面に合わせる (4:3)</PresentationFormat>
  <Paragraphs>95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UDPゴシック</vt:lpstr>
      <vt:lpstr>游ゴシック</vt:lpstr>
      <vt:lpstr>Arial</vt:lpstr>
      <vt:lpstr>Calibri</vt:lpstr>
      <vt:lpstr>Calibri Light</vt:lpstr>
      <vt:lpstr>Office テーマ</vt:lpstr>
      <vt:lpstr>◯◯県立　□□高等学校　（1/2ページ）</vt:lpstr>
      <vt:lpstr>◯◯県立　□□高等学校　（2/2ページ）</vt:lpstr>
      <vt:lpstr>◯◯県立　□□高等学校　（1/2ページ）</vt:lpstr>
      <vt:lpstr>◯◯県立　□□高等学校　（2/2ページ）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⑫オリエンタルホテル 沖縄リゾート&amp;スパ</dc:title>
  <dc:creator>峻平 山下</dc:creator>
  <cp:lastModifiedBy>古波蔵　修平</cp:lastModifiedBy>
  <cp:revision>20</cp:revision>
  <cp:lastPrinted>2024-09-05T08:13:07Z</cp:lastPrinted>
  <dcterms:created xsi:type="dcterms:W3CDTF">2023-10-24T12:04:55Z</dcterms:created>
  <dcterms:modified xsi:type="dcterms:W3CDTF">2024-10-22T04:57:34Z</dcterms:modified>
</cp:coreProperties>
</file>