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258" r:id="rId2"/>
    <p:sldId id="311" r:id="rId3"/>
    <p:sldId id="289" r:id="rId4"/>
    <p:sldId id="319" r:id="rId5"/>
    <p:sldId id="290" r:id="rId6"/>
    <p:sldId id="314" r:id="rId7"/>
    <p:sldId id="309" r:id="rId8"/>
    <p:sldId id="312" r:id="rId9"/>
    <p:sldId id="292" r:id="rId10"/>
    <p:sldId id="305" r:id="rId11"/>
    <p:sldId id="313" r:id="rId12"/>
    <p:sldId id="273" r:id="rId1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CD6F2F4C-7A6D-49F4-B509-C60F4D1DB060}">
          <p14:sldIdLst>
            <p14:sldId id="258"/>
            <p14:sldId id="311"/>
            <p14:sldId id="289"/>
            <p14:sldId id="319"/>
            <p14:sldId id="290"/>
            <p14:sldId id="314"/>
            <p14:sldId id="309"/>
            <p14:sldId id="312"/>
            <p14:sldId id="292"/>
            <p14:sldId id="305"/>
            <p14:sldId id="313"/>
            <p14:sldId id="27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E7"/>
    <a:srgbClr val="FF8C00"/>
    <a:srgbClr val="B22222"/>
    <a:srgbClr val="FF0066"/>
    <a:srgbClr val="FFCCFF"/>
    <a:srgbClr val="CCFFFF"/>
    <a:srgbClr val="FF00FF"/>
    <a:srgbClr val="006600"/>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9" autoAdjust="0"/>
    <p:restoredTop sz="94660"/>
  </p:normalViewPr>
  <p:slideViewPr>
    <p:cSldViewPr snapToGrid="0">
      <p:cViewPr varScale="1">
        <p:scale>
          <a:sx n="70" d="100"/>
          <a:sy n="70" d="100"/>
        </p:scale>
        <p:origin x="1122"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468" cy="493941"/>
          </a:xfrm>
          <a:prstGeom prst="rect">
            <a:avLst/>
          </a:prstGeom>
        </p:spPr>
        <p:txBody>
          <a:bodyPr vert="horz" lIns="89778" tIns="44889" rIns="89778" bIns="448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743" y="0"/>
            <a:ext cx="2918468" cy="493941"/>
          </a:xfrm>
          <a:prstGeom prst="rect">
            <a:avLst/>
          </a:prstGeom>
        </p:spPr>
        <p:txBody>
          <a:bodyPr vert="horz" lIns="89778" tIns="44889" rIns="89778" bIns="44889" rtlCol="0"/>
          <a:lstStyle>
            <a:lvl1pPr algn="r">
              <a:defRPr sz="1100"/>
            </a:lvl1pPr>
          </a:lstStyle>
          <a:p>
            <a:fld id="{03405943-653D-49FE-A576-B140DAC8D239}"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89778" tIns="44889" rIns="89778" bIns="44889" rtlCol="0" anchor="ctr"/>
          <a:lstStyle/>
          <a:p>
            <a:endParaRPr lang="ja-JP" altLang="en-US"/>
          </a:p>
        </p:txBody>
      </p:sp>
      <p:sp>
        <p:nvSpPr>
          <p:cNvPr id="5" name="ノート プレースホルダー 4"/>
          <p:cNvSpPr>
            <a:spLocks noGrp="1"/>
          </p:cNvSpPr>
          <p:nvPr>
            <p:ph type="body" sz="quarter" idx="3"/>
          </p:nvPr>
        </p:nvSpPr>
        <p:spPr>
          <a:xfrm>
            <a:off x="673733" y="4748710"/>
            <a:ext cx="5388300" cy="3884314"/>
          </a:xfrm>
          <a:prstGeom prst="rect">
            <a:avLst/>
          </a:prstGeom>
        </p:spPr>
        <p:txBody>
          <a:bodyPr vert="horz" lIns="89778" tIns="44889" rIns="89778" bIns="44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373"/>
            <a:ext cx="2918468" cy="493941"/>
          </a:xfrm>
          <a:prstGeom prst="rect">
            <a:avLst/>
          </a:prstGeom>
        </p:spPr>
        <p:txBody>
          <a:bodyPr vert="horz" lIns="89778" tIns="44889" rIns="89778" bIns="448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743" y="9372373"/>
            <a:ext cx="2918468" cy="493941"/>
          </a:xfrm>
          <a:prstGeom prst="rect">
            <a:avLst/>
          </a:prstGeom>
        </p:spPr>
        <p:txBody>
          <a:bodyPr vert="horz" lIns="89778" tIns="44889" rIns="89778" bIns="44889" rtlCol="0" anchor="b"/>
          <a:lstStyle>
            <a:lvl1pPr algn="r">
              <a:defRPr sz="1100"/>
            </a:lvl1pPr>
          </a:lstStyle>
          <a:p>
            <a:fld id="{1185072B-FA90-4231-9FD5-72C3648BB374}" type="slidenum">
              <a:rPr kumimoji="1" lang="ja-JP" altLang="en-US" smtClean="0"/>
              <a:t>‹#›</a:t>
            </a:fld>
            <a:endParaRPr kumimoji="1" lang="ja-JP" altLang="en-US"/>
          </a:p>
        </p:txBody>
      </p:sp>
    </p:spTree>
    <p:extLst>
      <p:ext uri="{BB962C8B-B14F-4D97-AF65-F5344CB8AC3E}">
        <p14:creationId xmlns:p14="http://schemas.microsoft.com/office/powerpoint/2010/main" val="1789228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スライド">
    <p:spTree>
      <p:nvGrpSpPr>
        <p:cNvPr id="1" name=""/>
        <p:cNvGrpSpPr/>
        <p:nvPr/>
      </p:nvGrpSpPr>
      <p:grpSpPr>
        <a:xfrm>
          <a:off x="0" y="0"/>
          <a:ext cx="0" cy="0"/>
          <a:chOff x="0" y="0"/>
          <a:chExt cx="0" cy="0"/>
        </a:xfrm>
      </p:grpSpPr>
      <p:sp>
        <p:nvSpPr>
          <p:cNvPr id="7" name="Rectangle 6"/>
          <p:cNvSpPr/>
          <p:nvPr userDrawn="1"/>
        </p:nvSpPr>
        <p:spPr>
          <a:xfrm>
            <a:off x="2581" y="6400800"/>
            <a:ext cx="990342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0" y="6594080"/>
            <a:ext cx="3377848" cy="230832"/>
          </a:xfrm>
        </p:spPr>
        <p:txBody>
          <a:bodyPr wrap="none" anchor="b">
            <a:spAutoFit/>
          </a:bodyPr>
          <a:lstStyle>
            <a:lvl1pPr>
              <a:defRPr>
                <a:latin typeface="メイリオ" panose="020B0604030504040204" pitchFamily="50" charset="-128"/>
                <a:ea typeface="メイリオ" panose="020B0604030504040204" pitchFamily="50" charset="-128"/>
              </a:defRPr>
            </a:lvl1pPr>
          </a:lstStyle>
          <a:p>
            <a:r>
              <a:rPr lang="en-US" altLang="ja-JP"/>
              <a:t>©</a:t>
            </a:r>
            <a:r>
              <a:rPr lang="ja-JP" altLang="en-US"/>
              <a:t>沖縄観光コンベンションビューロー 国内事業部 受入推進課</a:t>
            </a:r>
            <a:endParaRPr lang="en-US" altLang="ja-JP" dirty="0"/>
          </a:p>
        </p:txBody>
      </p:sp>
      <p:cxnSp>
        <p:nvCxnSpPr>
          <p:cNvPr id="10" name="Straight Connector 9">
            <a:extLst>
              <a:ext uri="{FF2B5EF4-FFF2-40B4-BE49-F238E27FC236}">
                <a16:creationId xmlns:a16="http://schemas.microsoft.com/office/drawing/2014/main" id="{62A8A380-5202-4A35-8A70-8EA13B0B42E1}"/>
              </a:ext>
            </a:extLst>
          </p:cNvPr>
          <p:cNvCxnSpPr>
            <a:cxnSpLocks/>
          </p:cNvCxnSpPr>
          <p:nvPr userDrawn="1"/>
        </p:nvCxnSpPr>
        <p:spPr>
          <a:xfrm>
            <a:off x="0" y="858614"/>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837398" y="6459787"/>
            <a:ext cx="1066021" cy="365125"/>
          </a:xfrm>
        </p:spPr>
        <p:txBody>
          <a:bodyPr/>
          <a:lstStyle>
            <a:lvl1pPr>
              <a:defRPr sz="1600">
                <a:latin typeface="メイリオ" panose="020B0604030504040204" pitchFamily="50" charset="-128"/>
                <a:ea typeface="メイリオ" panose="020B0604030504040204" pitchFamily="50" charset="-128"/>
              </a:defRPr>
            </a:lvl1pPr>
          </a:lstStyle>
          <a:p>
            <a:fld id="{48F63A3B-78C7-47BE-AE5E-E10140E04643}" type="slidenum">
              <a:rPr lang="en-US" smtClean="0"/>
              <a:pPr/>
              <a:t>‹#›</a:t>
            </a:fld>
            <a:endParaRPr lang="en-US" dirty="0"/>
          </a:p>
        </p:txBody>
      </p:sp>
      <p:pic>
        <p:nvPicPr>
          <p:cNvPr id="4" name="図 3">
            <a:extLst>
              <a:ext uri="{FF2B5EF4-FFF2-40B4-BE49-F238E27FC236}">
                <a16:creationId xmlns:a16="http://schemas.microsoft.com/office/drawing/2014/main" id="{3C2BF201-9DB6-CE30-F6BE-577AF72BE3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324" y="267693"/>
            <a:ext cx="1116707" cy="383966"/>
          </a:xfrm>
          <a:prstGeom prst="rect">
            <a:avLst/>
          </a:prstGeom>
        </p:spPr>
      </p:pic>
      <p:pic>
        <p:nvPicPr>
          <p:cNvPr id="9" name="Picture 2" descr="\\Shark\share\◎12 国内プロモーション課\@平成25年度(2013)　国プロ関連事業\【02】一括交付金事業\1.旬プロモーション\99_ロゴ・写真等\県・OCVBロゴ\okinawaken_logo.png">
            <a:extLst>
              <a:ext uri="{FF2B5EF4-FFF2-40B4-BE49-F238E27FC236}">
                <a16:creationId xmlns:a16="http://schemas.microsoft.com/office/drawing/2014/main" id="{E8A9DDB1-6E08-E81A-B161-1CAD26ABA8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09099" y="356862"/>
            <a:ext cx="1096093" cy="2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99745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3153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2450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147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382041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5" name="Slide Number Placeholder 4"/>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663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9236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752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7957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ja-JP"/>
              <a:t>©</a:t>
            </a:r>
            <a:r>
              <a:rPr lang="ja-JP" altLang="en-US"/>
              <a:t>沖縄観光コンベンションビューロー 国内事業部 受入推進課</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75319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forms.office.com/r/m6U8q37Pv1" TargetMode="External"/><Relationship Id="rId7" Type="http://schemas.openxmlformats.org/officeDocument/2006/relationships/image" Target="../media/image10.sv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atadeliver.net/" TargetMode="External"/><Relationship Id="rId4" Type="http://schemas.openxmlformats.org/officeDocument/2006/relationships/hyperlink" Target="https://gigafile.n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forms.office.com/r/bmVhsp0rZe" TargetMode="External"/><Relationship Id="rId7" Type="http://schemas.openxmlformats.org/officeDocument/2006/relationships/image" Target="../media/image9.pn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hyperlink" Target="https://datadeliver.net/" TargetMode="External"/><Relationship Id="rId5" Type="http://schemas.openxmlformats.org/officeDocument/2006/relationships/hyperlink" Target="https://gigafile.nu/" TargetMode="External"/><Relationship Id="rId4" Type="http://schemas.openxmlformats.org/officeDocument/2006/relationships/hyperlink" Target="https://forms.office.com/r/PDjbZKcCxV" TargetMode="Externa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ducation.okinawastory.jp/"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okinawastory.jp/?post_type=experience&amp;s=&amp;genre%5B%5D=decentralised"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education.okinawastory.jp/experi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84AC59F-12D3-410A-BE12-03C7C860B00E}"/>
              </a:ext>
            </a:extLst>
          </p:cNvPr>
          <p:cNvSpPr>
            <a:spLocks noChangeAspect="1"/>
          </p:cNvSpPr>
          <p:nvPr/>
        </p:nvSpPr>
        <p:spPr>
          <a:xfrm>
            <a:off x="0" y="300207"/>
            <a:ext cx="3482401" cy="444341"/>
          </a:xfrm>
          <a:prstGeom prst="roundRect">
            <a:avLst>
              <a:gd name="adj" fmla="val 29761"/>
            </a:avLst>
          </a:prstGeom>
          <a:solidFill>
            <a:srgbClr val="FFCC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pPr algn="r"/>
            <a:r>
              <a:rPr kumimoji="1" lang="ja-JP" altLang="en-US" b="1" dirty="0">
                <a:solidFill>
                  <a:srgbClr val="FF00FF"/>
                </a:solidFill>
                <a:latin typeface="メイリオ" panose="020B0604030504040204" pitchFamily="50" charset="-128"/>
                <a:ea typeface="メイリオ" panose="020B0604030504040204" pitchFamily="50" charset="-128"/>
              </a:rPr>
              <a:t>支援申請者（支援対象者）向け</a:t>
            </a:r>
          </a:p>
        </p:txBody>
      </p:sp>
      <p:sp>
        <p:nvSpPr>
          <p:cNvPr id="8" name="テキスト ボックス 7">
            <a:extLst>
              <a:ext uri="{FF2B5EF4-FFF2-40B4-BE49-F238E27FC236}">
                <a16:creationId xmlns:a16="http://schemas.microsoft.com/office/drawing/2014/main" id="{7CF15A99-2981-4923-9B5F-433F7D319136}"/>
              </a:ext>
            </a:extLst>
          </p:cNvPr>
          <p:cNvSpPr txBox="1"/>
          <p:nvPr/>
        </p:nvSpPr>
        <p:spPr>
          <a:xfrm>
            <a:off x="0" y="6471380"/>
            <a:ext cx="5442516" cy="400110"/>
          </a:xfrm>
          <a:prstGeom prst="rect">
            <a:avLst/>
          </a:prstGeom>
          <a:noFill/>
        </p:spPr>
        <p:txBody>
          <a:bodyPr wrap="none" rtlCol="0">
            <a:spAutoFit/>
          </a:bodyPr>
          <a:lstStyle/>
          <a:p>
            <a:r>
              <a:rPr kumimoji="1" lang="en-US" altLang="ja-JP" sz="1000" dirty="0">
                <a:solidFill>
                  <a:schemeClr val="bg1"/>
                </a:solidFill>
                <a:latin typeface="メイリオ" panose="020B0604030504040204" pitchFamily="50" charset="-128"/>
                <a:ea typeface="メイリオ" panose="020B0604030504040204" pitchFamily="50" charset="-128"/>
              </a:rPr>
              <a:t>※</a:t>
            </a:r>
            <a:r>
              <a:rPr kumimoji="1" lang="ja-JP" altLang="en-US" sz="1000" dirty="0">
                <a:solidFill>
                  <a:schemeClr val="bg1"/>
                </a:solidFill>
                <a:latin typeface="メイリオ" panose="020B0604030504040204" pitchFamily="50" charset="-128"/>
                <a:ea typeface="メイリオ" panose="020B0604030504040204" pitchFamily="50" charset="-128"/>
              </a:rPr>
              <a:t>このご案内で紹介している支援事業は、令和</a:t>
            </a:r>
            <a:r>
              <a:rPr kumimoji="1" lang="en-US" altLang="ja-JP" sz="1000" dirty="0">
                <a:solidFill>
                  <a:schemeClr val="bg1"/>
                </a:solidFill>
                <a:latin typeface="メイリオ" panose="020B0604030504040204" pitchFamily="50" charset="-128"/>
                <a:ea typeface="メイリオ" panose="020B0604030504040204" pitchFamily="50" charset="-128"/>
              </a:rPr>
              <a:t>7</a:t>
            </a:r>
            <a:r>
              <a:rPr kumimoji="1" lang="ja-JP" altLang="en-US" sz="1000" dirty="0">
                <a:solidFill>
                  <a:schemeClr val="bg1"/>
                </a:solidFill>
                <a:latin typeface="メイリオ" panose="020B0604030504040204" pitchFamily="50" charset="-128"/>
                <a:ea typeface="メイリオ" panose="020B0604030504040204" pitchFamily="50" charset="-128"/>
              </a:rPr>
              <a:t>年度実施のものです。</a:t>
            </a:r>
            <a:endParaRPr kumimoji="1" lang="en-US" altLang="ja-JP" sz="1000" dirty="0">
              <a:solidFill>
                <a:schemeClr val="bg1"/>
              </a:solidFill>
              <a:latin typeface="メイリオ" panose="020B0604030504040204" pitchFamily="50" charset="-128"/>
              <a:ea typeface="メイリオ" panose="020B0604030504040204" pitchFamily="50" charset="-128"/>
            </a:endParaRPr>
          </a:p>
          <a:p>
            <a:r>
              <a:rPr kumimoji="1" lang="ja-JP" altLang="en-US" sz="1000" dirty="0">
                <a:solidFill>
                  <a:schemeClr val="bg1"/>
                </a:solidFill>
                <a:latin typeface="メイリオ" panose="020B0604030504040204" pitchFamily="50" charset="-128"/>
                <a:ea typeface="メイリオ" panose="020B0604030504040204" pitchFamily="50" charset="-128"/>
              </a:rPr>
              <a:t>　次年度以降の支援については現時点で未定となっておりますので、予めご了承願います。</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403B009-B4BB-4800-8E4A-7169FA366B2B}"/>
              </a:ext>
            </a:extLst>
          </p:cNvPr>
          <p:cNvSpPr txBox="1"/>
          <p:nvPr/>
        </p:nvSpPr>
        <p:spPr>
          <a:xfrm>
            <a:off x="0" y="2539857"/>
            <a:ext cx="9906000" cy="954107"/>
          </a:xfrm>
          <a:prstGeom prst="rect">
            <a:avLst/>
          </a:prstGeom>
          <a:noFill/>
          <a:ln>
            <a:noFill/>
          </a:ln>
        </p:spPr>
        <p:txBody>
          <a:bodyPr wrap="square" rtlCol="0">
            <a:spAutoFit/>
          </a:bodyPr>
          <a:lstStyle/>
          <a:p>
            <a:pPr algn="ctr"/>
            <a:r>
              <a:rPr kumimoji="1" lang="ja-JP" altLang="en-US" sz="2800" b="1" dirty="0">
                <a:solidFill>
                  <a:srgbClr val="002060"/>
                </a:solidFill>
                <a:latin typeface="メイリオ" panose="020B0604030504040204" pitchFamily="50" charset="-128"/>
                <a:ea typeface="メイリオ" panose="020B0604030504040204" pitchFamily="50" charset="-128"/>
              </a:rPr>
              <a:t>修学旅行需要分散・時期平準化促進事業</a:t>
            </a:r>
            <a:endParaRPr kumimoji="1" lang="en-US" altLang="ja-JP" sz="28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02060"/>
                </a:solidFill>
                <a:latin typeface="メイリオ" panose="020B0604030504040204" pitchFamily="50" charset="-128"/>
                <a:ea typeface="メイリオ" panose="020B0604030504040204" pitchFamily="50" charset="-128"/>
              </a:rPr>
              <a:t>支援内容・手続きのご案内</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rgbClr val="FF0000"/>
                </a:solidFill>
                <a:latin typeface="メイリオ" panose="020B0604030504040204" pitchFamily="50" charset="-128"/>
                <a:ea typeface="メイリオ" panose="020B0604030504040204" pitchFamily="50" charset="-128"/>
              </a:rPr>
              <a:t>第</a:t>
            </a:r>
            <a:r>
              <a:rPr kumimoji="1" lang="en-US" altLang="ja-JP" sz="2800" b="1" dirty="0">
                <a:solidFill>
                  <a:srgbClr val="FF0000"/>
                </a:solidFill>
                <a:latin typeface="メイリオ" panose="020B0604030504040204" pitchFamily="50" charset="-128"/>
                <a:ea typeface="メイリオ" panose="020B0604030504040204" pitchFamily="50" charset="-128"/>
              </a:rPr>
              <a:t>2</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p>
        </p:txBody>
      </p:sp>
      <p:sp>
        <p:nvSpPr>
          <p:cNvPr id="7" name="テキスト ボックス 6">
            <a:extLst>
              <a:ext uri="{FF2B5EF4-FFF2-40B4-BE49-F238E27FC236}">
                <a16:creationId xmlns:a16="http://schemas.microsoft.com/office/drawing/2014/main" id="{3DA5923A-368F-49AD-A832-ED5C53F38CD6}"/>
              </a:ext>
            </a:extLst>
          </p:cNvPr>
          <p:cNvSpPr txBox="1"/>
          <p:nvPr/>
        </p:nvSpPr>
        <p:spPr>
          <a:xfrm>
            <a:off x="1867860" y="3891240"/>
            <a:ext cx="6170279"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一般財団法人沖縄観光コンベンションビューロー　国内事業部 受入推進課</a:t>
            </a:r>
          </a:p>
        </p:txBody>
      </p:sp>
      <p:sp>
        <p:nvSpPr>
          <p:cNvPr id="15" name="スライド番号プレースホルダー 14">
            <a:extLst>
              <a:ext uri="{FF2B5EF4-FFF2-40B4-BE49-F238E27FC236}">
                <a16:creationId xmlns:a16="http://schemas.microsoft.com/office/drawing/2014/main" id="{A7985B61-6F1C-28F0-1AFA-821A5A549644}"/>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97718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6279"/>
            <a:ext cx="2173978" cy="360000"/>
          </a:xfrm>
          <a:prstGeom prst="roundRect">
            <a:avLst>
              <a:gd name="adj" fmla="val 50000"/>
            </a:avLst>
          </a:prstGeom>
          <a:solidFill>
            <a:srgbClr val="00B0F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380" y="1447871"/>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1896642397"/>
              </p:ext>
            </p:extLst>
          </p:nvPr>
        </p:nvGraphicFramePr>
        <p:xfrm>
          <a:off x="204279" y="1762479"/>
          <a:ext cx="9504000" cy="1950720"/>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第１号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第２号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学校長印または学校印の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421017">
                <a:tc>
                  <a:txBody>
                    <a:bodyPr/>
                    <a:lstStyle/>
                    <a:p>
                      <a:pPr algn="ctr"/>
                      <a:r>
                        <a:rPr kumimoji="1" lang="ja-JP" altLang="en-US" sz="1200" b="1" dirty="0">
                          <a:solidFill>
                            <a:schemeClr val="tx1"/>
                          </a:solidFill>
                        </a:rPr>
                        <a:t>行程表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１案件につき２部</a:t>
                      </a:r>
                      <a:endParaRPr kumimoji="1" lang="en-US" altLang="ja-JP" sz="1200" b="0" dirty="0"/>
                    </a:p>
                    <a:p>
                      <a:pPr algn="ctr"/>
                      <a:r>
                        <a:rPr kumimoji="1" lang="en-US" altLang="ja-JP" sz="1200" b="0" dirty="0"/>
                        <a:t>※</a:t>
                      </a:r>
                      <a:r>
                        <a:rPr kumimoji="1" lang="ja-JP" altLang="en-US" sz="1200" b="0" dirty="0"/>
                        <a:t>変更前と後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①変更する前（オリジナル）の行程表</a:t>
                      </a:r>
                      <a:endParaRPr lang="en-US" altLang="ja-JP" sz="1200" dirty="0"/>
                    </a:p>
                    <a:p>
                      <a:r>
                        <a:rPr lang="ja-JP" altLang="en-US" sz="1200" dirty="0"/>
                        <a:t>②申請にあたって変更を施した行程表</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678">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89921"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支援申請専用フォーム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3"/>
              </a:rPr>
              <a:t>https://forms.office.com/r/m6U8q37Pv1</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4"/>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4"/>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支援申請専用フォームへ、必要事項と、アップロードした書類の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から支払予定通知書をメールでお送りします。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64448" y="4529537"/>
            <a:ext cx="2972248" cy="540001"/>
            <a:chOff x="517833" y="4529537"/>
            <a:chExt cx="2972248" cy="540001"/>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17833" y="4529538"/>
              <a:ext cx="1393405" cy="540000"/>
              <a:chOff x="647282" y="4529538"/>
              <a:chExt cx="1393405" cy="540000"/>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4728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a:t>
                </a:r>
                <a:r>
                  <a:rPr kumimoji="1" lang="en-US" altLang="ja-JP" sz="900" dirty="0">
                    <a:solidFill>
                      <a:schemeClr val="tx1"/>
                    </a:solidFill>
                    <a:latin typeface="メイリオ" panose="020B0604030504040204" pitchFamily="50" charset="-128"/>
                    <a:ea typeface="メイリオ" panose="020B0604030504040204" pitchFamily="50" charset="-128"/>
                  </a:rPr>
                  <a:t>1</a:t>
                </a:r>
                <a:r>
                  <a:rPr kumimoji="1" lang="ja-JP" altLang="en-US" sz="900" dirty="0">
                    <a:solidFill>
                      <a:schemeClr val="tx1"/>
                    </a:solidFill>
                    <a:latin typeface="メイリオ" panose="020B0604030504040204" pitchFamily="50" charset="-128"/>
                    <a:ea typeface="メイリオ" panose="020B0604030504040204" pitchFamily="50" charset="-128"/>
                  </a:rPr>
                  <a:t>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02824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第２号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40921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行程表①</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5" name="四角形: 角を丸くする 14">
                <a:extLst>
                  <a:ext uri="{FF2B5EF4-FFF2-40B4-BE49-F238E27FC236}">
                    <a16:creationId xmlns:a16="http://schemas.microsoft.com/office/drawing/2014/main" id="{6A07BDAE-0CE9-1C72-BAC9-8D1105D53C9E}"/>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行程表②</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832163" y="6052722"/>
            <a:ext cx="8268636"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FFC45E10-0F54-9B8D-2677-147B33F65E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064" y="4041830"/>
            <a:ext cx="1556214" cy="1556214"/>
          </a:xfrm>
          <a:prstGeom prst="rect">
            <a:avLst/>
          </a:prstGeom>
        </p:spPr>
      </p:pic>
    </p:spTree>
    <p:extLst>
      <p:ext uri="{BB962C8B-B14F-4D97-AF65-F5344CB8AC3E}">
        <p14:creationId xmlns:p14="http://schemas.microsoft.com/office/powerpoint/2010/main" val="86598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2748"/>
            <a:ext cx="2254419" cy="396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４</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2347158" y="1002193"/>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4191383911"/>
              </p:ext>
            </p:extLst>
          </p:nvPr>
        </p:nvGraphicFramePr>
        <p:xfrm>
          <a:off x="200999" y="1462618"/>
          <a:ext cx="9504000" cy="2328446"/>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第６号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支払を証明する書類の写し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r>
                        <a:rPr kumimoji="1" lang="ja-JP" altLang="en-US" sz="1200" b="0" u="sng" dirty="0"/>
                        <a:t>ずつ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支払クーポン、領収証、振込控えのいずれか</a:t>
                      </a:r>
                      <a:r>
                        <a:rPr kumimoji="1" lang="ja-JP" altLang="en-US" sz="1200" b="0" u="none" dirty="0"/>
                        <a:t>の</a:t>
                      </a:r>
                      <a:r>
                        <a:rPr kumimoji="1" lang="ja-JP" altLang="en-US" sz="1200" b="0" dirty="0"/>
                        <a:t>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271947">
                <a:tc>
                  <a:txBody>
                    <a:bodyPr/>
                    <a:lstStyle/>
                    <a:p>
                      <a:pPr algn="ctr"/>
                      <a:r>
                        <a:rPr kumimoji="1" lang="ja-JP" altLang="en-US" sz="1200" b="1" dirty="0">
                          <a:solidFill>
                            <a:schemeClr val="tx1"/>
                          </a:solidFill>
                          <a:highlight>
                            <a:srgbClr val="FFFF00"/>
                          </a:highlight>
                        </a:rPr>
                        <a:t>事業者発行の請求書の写し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highlight>
                            <a:srgbClr val="FFFF00"/>
                          </a:highlight>
                        </a:rPr>
                        <a:t>１案件につき</a:t>
                      </a:r>
                      <a:r>
                        <a:rPr kumimoji="1" lang="en-US" altLang="ja-JP" sz="1200" b="0" dirty="0">
                          <a:highlight>
                            <a:srgbClr val="FFFF00"/>
                          </a:highlight>
                        </a:rPr>
                        <a:t>1</a:t>
                      </a:r>
                      <a:r>
                        <a:rPr kumimoji="1" lang="ja-JP" altLang="en-US" sz="1200" b="0" dirty="0">
                          <a:highlight>
                            <a:srgbClr val="FFFF00"/>
                          </a:highlight>
                        </a:rPr>
                        <a:t>部</a:t>
                      </a:r>
                      <a:endParaRPr kumimoji="1" lang="en-US" altLang="ja-JP" sz="1200" b="0" dirty="0">
                        <a:highlight>
                          <a:srgbClr val="FFFF00"/>
                        </a:highligh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ja-JP" sz="1200" kern="1200" dirty="0">
                          <a:solidFill>
                            <a:schemeClr val="dk1"/>
                          </a:solidFill>
                          <a:effectLst/>
                          <a:highlight>
                            <a:srgbClr val="FFFF00"/>
                          </a:highlight>
                          <a:latin typeface="+mn-lt"/>
                          <a:ea typeface="+mn-ea"/>
                          <a:cs typeface="+mn-cs"/>
                        </a:rPr>
                        <a:t>事業者が旅行会社へ提出する請求書</a:t>
                      </a:r>
                      <a:r>
                        <a:rPr kumimoji="1" lang="ja-JP" altLang="ja-JP" sz="1200" kern="1200" dirty="0">
                          <a:solidFill>
                            <a:srgbClr val="FF0000"/>
                          </a:solidFill>
                          <a:effectLst/>
                          <a:highlight>
                            <a:srgbClr val="FFFF00"/>
                          </a:highlight>
                          <a:latin typeface="+mn-lt"/>
                          <a:ea typeface="+mn-ea"/>
                          <a:cs typeface="+mn-cs"/>
                        </a:rPr>
                        <a:t>※請求書内に「分散化支援適用分」の記載必須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632474"/>
                  </a:ext>
                </a:extLst>
              </a:tr>
              <a:tr h="280303">
                <a:tc>
                  <a:txBody>
                    <a:bodyPr/>
                    <a:lstStyle/>
                    <a:p>
                      <a:pPr algn="ctr"/>
                      <a:r>
                        <a:rPr kumimoji="1" lang="ja-JP" altLang="en-US" sz="1200" b="1" dirty="0">
                          <a:solidFill>
                            <a:schemeClr val="tx1"/>
                          </a:solidFill>
                        </a:rPr>
                        <a:t>支援に関する実施報告書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学校に作成いただく書類です。（</a:t>
                      </a:r>
                      <a:r>
                        <a:rPr lang="en-US" altLang="ja-JP" sz="1200" dirty="0"/>
                        <a:t>PPTX</a:t>
                      </a:r>
                      <a:r>
                        <a:rPr lang="ja-JP" altLang="en-US" sz="1200" dirty="0"/>
                        <a:t>形式）</a:t>
                      </a:r>
                      <a:endParaRPr lang="en-US" altLang="ja-JP"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303">
                <a:tc>
                  <a:txBody>
                    <a:bodyPr/>
                    <a:lstStyle/>
                    <a:p>
                      <a:pPr algn="ctr"/>
                      <a:r>
                        <a:rPr kumimoji="1" lang="ja-JP" altLang="en-US" sz="1200" b="1" dirty="0">
                          <a:solidFill>
                            <a:schemeClr val="tx1"/>
                          </a:solidFill>
                        </a:rPr>
                        <a:t>支援に関するアンケート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１案件につき１回</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学校に回答いただくアンケートです。（</a:t>
                      </a:r>
                      <a:r>
                        <a:rPr lang="ja-JP" altLang="en-US" sz="1200" u="sng" dirty="0">
                          <a:hlinkClick r:id="rId3"/>
                        </a:rPr>
                        <a:t>アンケートフォームにそのまま記入</a:t>
                      </a:r>
                      <a:r>
                        <a:rPr lang="ja-JP" altLang="en-US" sz="1200" dirty="0"/>
                        <a:t>）</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298961"/>
                  </a:ext>
                </a:extLst>
              </a:tr>
              <a:tr h="140334">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09771"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実施後報告専用フォーム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4"/>
              </a:rPr>
              <a:t>https://forms.office.com/r/PDjbZKcCxV</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5"/>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6"/>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実施後報告専用フォームへ、必要事項と、アップロードした書類の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から支払決定通知書をメールでお送りします。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79310" y="4529537"/>
            <a:ext cx="2957386" cy="546796"/>
            <a:chOff x="532695" y="4529537"/>
            <a:chExt cx="2957386" cy="546796"/>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32695" y="4529538"/>
              <a:ext cx="1378543" cy="546795"/>
              <a:chOff x="662144" y="4529538"/>
              <a:chExt cx="1378543" cy="546795"/>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62144" y="4536333"/>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第６号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40772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支払証明</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報告書</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5187149" y="5789291"/>
            <a:ext cx="45897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14">
            <a:extLst>
              <a:ext uri="{FF2B5EF4-FFF2-40B4-BE49-F238E27FC236}">
                <a16:creationId xmlns:a16="http://schemas.microsoft.com/office/drawing/2014/main" id="{CEAC6570-6222-1CA4-5B40-E7549E91D665}"/>
              </a:ext>
            </a:extLst>
          </p:cNvPr>
          <p:cNvSpPr>
            <a:spLocks/>
          </p:cNvSpPr>
          <p:nvPr/>
        </p:nvSpPr>
        <p:spPr>
          <a:xfrm>
            <a:off x="250213" y="5993914"/>
            <a:ext cx="5030914"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④</a:t>
            </a:r>
            <a:r>
              <a:rPr kumimoji="1" lang="ja-JP" altLang="en-US" sz="1200" dirty="0">
                <a:solidFill>
                  <a:schemeClr val="tx1"/>
                </a:solidFill>
                <a:latin typeface="メイリオ" panose="020B0604030504040204" pitchFamily="50" charset="-128"/>
                <a:ea typeface="メイリオ" panose="020B0604030504040204" pitchFamily="50" charset="-128"/>
              </a:rPr>
              <a:t>支払決定通知書を受領後、請求書（様式第８号）をお送りください。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14">
            <a:extLst>
              <a:ext uri="{FF2B5EF4-FFF2-40B4-BE49-F238E27FC236}">
                <a16:creationId xmlns:a16="http://schemas.microsoft.com/office/drawing/2014/main" id="{2ED43D76-8B12-CBD2-832C-4F148DCA5EB8}"/>
              </a:ext>
            </a:extLst>
          </p:cNvPr>
          <p:cNvSpPr>
            <a:spLocks/>
          </p:cNvSpPr>
          <p:nvPr/>
        </p:nvSpPr>
        <p:spPr>
          <a:xfrm>
            <a:off x="6831947" y="5293086"/>
            <a:ext cx="2831223"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77800" indent="-177800"/>
            <a:r>
              <a:rPr kumimoji="1" lang="en-US" altLang="ja-JP" sz="1100" dirty="0">
                <a:solidFill>
                  <a:srgbClr val="FF0000"/>
                </a:solidFill>
                <a:latin typeface="メイリオ" panose="020B0604030504040204" pitchFamily="50" charset="-128"/>
                <a:ea typeface="メイリオ" panose="020B0604030504040204" pitchFamily="50" charset="-128"/>
              </a:rPr>
              <a:t>※</a:t>
            </a:r>
            <a:r>
              <a:rPr kumimoji="1" lang="ja-JP" altLang="en-US" sz="1100" u="sng" dirty="0">
                <a:solidFill>
                  <a:srgbClr val="FF0000"/>
                </a:solidFill>
                <a:latin typeface="メイリオ" panose="020B0604030504040204" pitchFamily="50" charset="-128"/>
                <a:ea typeface="メイリオ" panose="020B0604030504040204" pitchFamily="50" charset="-128"/>
              </a:rPr>
              <a:t>アンケートは別途オンラインアンケートフォームへご記入ください。</a:t>
            </a:r>
            <a:endParaRPr kumimoji="1" lang="en-US" altLang="ja-JP" sz="1100" u="sng" dirty="0">
              <a:solidFill>
                <a:srgbClr val="FF0000"/>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3AE7C9A6-09E2-C600-6ABA-F02D229BEF31}"/>
              </a:ext>
            </a:extLst>
          </p:cNvPr>
          <p:cNvSpPr>
            <a:spLocks/>
          </p:cNvSpPr>
          <p:nvPr/>
        </p:nvSpPr>
        <p:spPr>
          <a:xfrm>
            <a:off x="2452099" y="4533179"/>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事業者発行</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の請求書</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pic>
        <p:nvPicPr>
          <p:cNvPr id="9" name="図 8" descr="QR コード&#10;&#10;AI によって生成されたコンテンツは間違っている可能性があります。">
            <a:extLst>
              <a:ext uri="{FF2B5EF4-FFF2-40B4-BE49-F238E27FC236}">
                <a16:creationId xmlns:a16="http://schemas.microsoft.com/office/drawing/2014/main" id="{DCEEABA1-086B-C95C-78F3-F9504CD707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6443" y="4074394"/>
            <a:ext cx="1530383" cy="1530383"/>
          </a:xfrm>
          <a:prstGeom prst="rect">
            <a:avLst/>
          </a:prstGeom>
        </p:spPr>
      </p:pic>
    </p:spTree>
    <p:extLst>
      <p:ext uri="{BB962C8B-B14F-4D97-AF65-F5344CB8AC3E}">
        <p14:creationId xmlns:p14="http://schemas.microsoft.com/office/powerpoint/2010/main" val="147209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5684AD-51FC-4AD3-AF0F-B555BB6B84FF}"/>
              </a:ext>
            </a:extLst>
          </p:cNvPr>
          <p:cNvSpPr txBox="1"/>
          <p:nvPr/>
        </p:nvSpPr>
        <p:spPr>
          <a:xfrm>
            <a:off x="261257" y="976357"/>
            <a:ext cx="9526555" cy="954107"/>
          </a:xfrm>
          <a:prstGeom prst="rect">
            <a:avLst/>
          </a:prstGeom>
          <a:noFill/>
          <a:ln>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申請の前には、</a:t>
            </a:r>
            <a:r>
              <a:rPr kumimoji="1" lang="ja-JP" altLang="en-US" sz="2000" b="1" u="sng" dirty="0">
                <a:solidFill>
                  <a:srgbClr val="FF0000"/>
                </a:solidFill>
                <a:latin typeface="メイリオ" panose="020B0604030504040204" pitchFamily="50" charset="-128"/>
                <a:ea typeface="メイリオ" panose="020B0604030504040204" pitchFamily="50" charset="-128"/>
              </a:rPr>
              <a:t>「支援金支払要綱」「各種申請様式」に記載の内容を</a:t>
            </a:r>
            <a:endParaRPr kumimoji="1" lang="en-US" altLang="ja-JP" sz="2000" b="1" u="sng" dirty="0">
              <a:solidFill>
                <a:srgbClr val="FF0000"/>
              </a:solidFill>
              <a:latin typeface="メイリオ" panose="020B0604030504040204" pitchFamily="50" charset="-128"/>
              <a:ea typeface="メイリオ" panose="020B0604030504040204" pitchFamily="50" charset="-128"/>
            </a:endParaRPr>
          </a:p>
          <a:p>
            <a:r>
              <a:rPr kumimoji="1" lang="ja-JP" altLang="en-US" sz="2000" b="1" u="sng" dirty="0">
                <a:solidFill>
                  <a:srgbClr val="FF0000"/>
                </a:solidFill>
                <a:latin typeface="メイリオ" panose="020B0604030504040204" pitchFamily="50" charset="-128"/>
                <a:ea typeface="メイリオ" panose="020B0604030504040204" pitchFamily="50" charset="-128"/>
              </a:rPr>
              <a:t>必ずご確認ください</a:t>
            </a:r>
            <a:r>
              <a:rPr kumimoji="1" lang="ja-JP" altLang="en-US" sz="2000" b="1" dirty="0">
                <a:latin typeface="メイリオ" panose="020B0604030504040204" pitchFamily="50" charset="-128"/>
                <a:ea typeface="メイリオ" panose="020B0604030504040204" pitchFamily="50" charset="-128"/>
              </a:rPr>
              <a:t>。</a:t>
            </a:r>
            <a:endParaRPr kumimoji="1" lang="en-US" altLang="ja-JP" sz="2000" b="1" dirty="0">
              <a:latin typeface="メイリオ" panose="020B0604030504040204" pitchFamily="50" charset="-128"/>
              <a:ea typeface="メイリオ" panose="020B0604030504040204" pitchFamily="50" charset="-128"/>
            </a:endParaRPr>
          </a:p>
          <a:p>
            <a:pPr algn="ct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要綱のほか、各種申請様式は「おきなわ修学旅行ナビ」に掲載しています。</a:t>
            </a:r>
            <a:endParaRPr kumimoji="1"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296297"/>
            <a:ext cx="1261884" cy="477054"/>
          </a:xfrm>
          <a:prstGeom prst="rect">
            <a:avLst/>
          </a:prstGeom>
          <a:noFill/>
          <a:ln>
            <a:noFill/>
          </a:ln>
        </p:spPr>
        <p:txBody>
          <a:bodyPr wrap="none" bIns="0" rtlCol="0" anchor="b" anchorCtr="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最後に</a:t>
            </a:r>
            <a:endParaRPr kumimoji="1" lang="en-US" altLang="ja-JP" sz="2800" dirty="0">
              <a:solidFill>
                <a:srgbClr val="002060"/>
              </a:solidFill>
              <a:latin typeface="メイリオ" panose="020B0604030504040204" pitchFamily="50" charset="-128"/>
              <a:ea typeface="メイリオ" panose="020B0604030504040204" pitchFamily="50" charset="-128"/>
            </a:endParaRPr>
          </a:p>
        </p:txBody>
      </p:sp>
      <p:sp>
        <p:nvSpPr>
          <p:cNvPr id="15" name="フッター プレースホルダー 14">
            <a:extLst>
              <a:ext uri="{FF2B5EF4-FFF2-40B4-BE49-F238E27FC236}">
                <a16:creationId xmlns:a16="http://schemas.microsoft.com/office/drawing/2014/main" id="{ECAFE5FA-26C3-FD7A-43A6-E4718A9F686E}"/>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6" name="スライド番号プレースホルダー 15">
            <a:extLst>
              <a:ext uri="{FF2B5EF4-FFF2-40B4-BE49-F238E27FC236}">
                <a16:creationId xmlns:a16="http://schemas.microsoft.com/office/drawing/2014/main" id="{9905EAE0-2AA9-713E-680F-7ABFDF0F2CB5}"/>
              </a:ext>
            </a:extLst>
          </p:cNvPr>
          <p:cNvSpPr>
            <a:spLocks noGrp="1"/>
          </p:cNvSpPr>
          <p:nvPr>
            <p:ph type="sldNum" sz="quarter" idx="12"/>
          </p:nvPr>
        </p:nvSpPr>
        <p:spPr/>
        <p:txBody>
          <a:bodyPr/>
          <a:lstStyle/>
          <a:p>
            <a:fld id="{48F63A3B-78C7-47BE-AE5E-E10140E04643}" type="slidenum">
              <a:rPr lang="en-US" smtClean="0"/>
              <a:pPr/>
              <a:t>12</a:t>
            </a:fld>
            <a:endParaRPr lang="en-US" dirty="0"/>
          </a:p>
        </p:txBody>
      </p:sp>
      <p:pic>
        <p:nvPicPr>
          <p:cNvPr id="17" name="図 16">
            <a:hlinkClick r:id="rId2"/>
            <a:extLst>
              <a:ext uri="{FF2B5EF4-FFF2-40B4-BE49-F238E27FC236}">
                <a16:creationId xmlns:a16="http://schemas.microsoft.com/office/drawing/2014/main" id="{291B9B07-06E0-8DF9-DC3D-53DBA4637D3C}"/>
              </a:ext>
            </a:extLst>
          </p:cNvPr>
          <p:cNvPicPr>
            <a:picLocks noChangeAspect="1"/>
          </p:cNvPicPr>
          <p:nvPr/>
        </p:nvPicPr>
        <p:blipFill rotWithShape="1">
          <a:blip r:embed="rId3"/>
          <a:srcRect t="-1812" r="373" b="1"/>
          <a:stretch/>
        </p:blipFill>
        <p:spPr>
          <a:xfrm>
            <a:off x="3581726" y="2252532"/>
            <a:ext cx="4064862" cy="879541"/>
          </a:xfrm>
          <a:prstGeom prst="rect">
            <a:avLst/>
          </a:prstGeom>
        </p:spPr>
      </p:pic>
      <p:sp>
        <p:nvSpPr>
          <p:cNvPr id="22" name="テキスト ボックス 21">
            <a:extLst>
              <a:ext uri="{FF2B5EF4-FFF2-40B4-BE49-F238E27FC236}">
                <a16:creationId xmlns:a16="http://schemas.microsoft.com/office/drawing/2014/main" id="{3904442F-60A0-52F8-EE2D-10555AA5ACA2}"/>
              </a:ext>
            </a:extLst>
          </p:cNvPr>
          <p:cNvSpPr txBox="1"/>
          <p:nvPr/>
        </p:nvSpPr>
        <p:spPr>
          <a:xfrm>
            <a:off x="97440" y="3454143"/>
            <a:ext cx="9805979" cy="830997"/>
          </a:xfrm>
          <a:prstGeom prst="rect">
            <a:avLst/>
          </a:prstGeom>
          <a:noFill/>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ご不明な点につきましては、以下の要領でお問い合わせください。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なお</a:t>
            </a:r>
            <a:r>
              <a:rPr kumimoji="1" lang="ja-JP" altLang="en-US" sz="1600" b="1" u="sng" dirty="0">
                <a:latin typeface="メイリオ" panose="020B0604030504040204" pitchFamily="50" charset="-128"/>
                <a:ea typeface="メイリオ" panose="020B0604030504040204" pitchFamily="50" charset="-128"/>
              </a:rPr>
              <a:t>人員体制の都合上、 </a:t>
            </a:r>
            <a:r>
              <a:rPr kumimoji="1" lang="ja-JP" altLang="en-US" sz="1600" b="1" dirty="0">
                <a:latin typeface="メイリオ" panose="020B0604030504040204" pitchFamily="50" charset="-128"/>
                <a:ea typeface="メイリオ" panose="020B0604030504040204" pitchFamily="50" charset="-128"/>
              </a:rPr>
              <a:t>原則として</a:t>
            </a:r>
            <a:r>
              <a:rPr kumimoji="1" lang="ja-JP" altLang="en-US" sz="1600" b="1" u="sng" dirty="0">
                <a:solidFill>
                  <a:srgbClr val="FF0000"/>
                </a:solidFill>
                <a:latin typeface="メイリオ" panose="020B0604030504040204" pitchFamily="50" charset="-128"/>
                <a:ea typeface="メイリオ" panose="020B0604030504040204" pitchFamily="50" charset="-128"/>
              </a:rPr>
              <a:t>電話、</a:t>
            </a:r>
            <a:r>
              <a:rPr kumimoji="1" lang="en-US" altLang="ja-JP" sz="1600" b="1" u="sng" dirty="0">
                <a:solidFill>
                  <a:srgbClr val="FF0000"/>
                </a:solidFill>
                <a:latin typeface="メイリオ" panose="020B0604030504040204" pitchFamily="50" charset="-128"/>
                <a:ea typeface="メイリオ" panose="020B0604030504040204" pitchFamily="50" charset="-128"/>
              </a:rPr>
              <a:t>FAX</a:t>
            </a:r>
            <a:r>
              <a:rPr kumimoji="1" lang="ja-JP" altLang="en-US" sz="1600" b="1" u="sng" dirty="0">
                <a:solidFill>
                  <a:srgbClr val="FF0000"/>
                </a:solidFill>
                <a:latin typeface="メイリオ" panose="020B0604030504040204" pitchFamily="50" charset="-128"/>
                <a:ea typeface="メイリオ" panose="020B0604030504040204" pitchFamily="50" charset="-128"/>
              </a:rPr>
              <a:t>、</a:t>
            </a:r>
            <a:r>
              <a:rPr kumimoji="1" lang="en-US" altLang="ja-JP" sz="1600" b="1" u="sng" dirty="0">
                <a:solidFill>
                  <a:srgbClr val="FF0000"/>
                </a:solidFill>
                <a:latin typeface="メイリオ" panose="020B0604030504040204" pitchFamily="50" charset="-128"/>
                <a:ea typeface="メイリオ" panose="020B0604030504040204" pitchFamily="50" charset="-128"/>
              </a:rPr>
              <a:t>E-mail</a:t>
            </a:r>
            <a:r>
              <a:rPr kumimoji="1" lang="ja-JP" altLang="en-US" sz="1600" b="1" u="sng" dirty="0">
                <a:solidFill>
                  <a:srgbClr val="FF0000"/>
                </a:solidFill>
                <a:latin typeface="メイリオ" panose="020B0604030504040204" pitchFamily="50" charset="-128"/>
                <a:ea typeface="メイリオ" panose="020B0604030504040204" pitchFamily="50" charset="-128"/>
              </a:rPr>
              <a:t>等直接のお問い合わせは受け付けておりません。</a:t>
            </a:r>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ご理解、ご協力をお願いします。</a:t>
            </a:r>
            <a:endParaRPr kumimoji="1"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A91A068-B0CD-8AFF-E298-D1BC8AA349B1}"/>
              </a:ext>
            </a:extLst>
          </p:cNvPr>
          <p:cNvSpPr txBox="1"/>
          <p:nvPr/>
        </p:nvSpPr>
        <p:spPr>
          <a:xfrm>
            <a:off x="527256" y="4372943"/>
            <a:ext cx="6745052" cy="1902502"/>
          </a:xfrm>
          <a:prstGeom prst="rect">
            <a:avLst/>
          </a:prstGeom>
          <a:noFill/>
          <a:ln>
            <a:solidFill>
              <a:schemeClr val="tx1"/>
            </a:solidFill>
          </a:ln>
        </p:spPr>
        <p:txBody>
          <a:bodyPr wrap="square">
            <a:noAutofit/>
          </a:bodyPr>
          <a:lstStyle/>
          <a:p>
            <a:pPr algn="ctr"/>
            <a:r>
              <a:rPr kumimoji="1" lang="ja-JP" altLang="en-US" sz="1400" dirty="0">
                <a:latin typeface="メイリオ" panose="020B0604030504040204" pitchFamily="50" charset="-128"/>
                <a:ea typeface="メイリオ" panose="020B0604030504040204" pitchFamily="50" charset="-128"/>
              </a:rPr>
              <a:t>お問い合わせフォームに必要事項と質問を記入、送信</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「おきなわ修学旅行ナビ」内に質問と回答の一覧表を掲載</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（一覧表は随時アップデートいたします）</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お問い合わせを頂いた方へは、メールにて回答掲載の旨をご案内</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「おきなわ修学旅行ナビ」にて回答内容をご確認いただく</a:t>
            </a:r>
            <a:endParaRPr kumimoji="1" lang="en-US" altLang="ja-JP" sz="1400" dirty="0">
              <a:latin typeface="メイリオ" panose="020B0604030504040204" pitchFamily="50" charset="-128"/>
              <a:ea typeface="メイリオ" panose="020B0604030504040204" pitchFamily="50" charset="-128"/>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B593CA9A-1F80-42F4-830F-0244515A1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75" y="2031965"/>
            <a:ext cx="1320673" cy="1320673"/>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CA574E71-94CA-FAC5-CECA-9B9B083A7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442" y="4370479"/>
            <a:ext cx="1904966" cy="1904966"/>
          </a:xfrm>
          <a:prstGeom prst="rect">
            <a:avLst/>
          </a:prstGeom>
        </p:spPr>
      </p:pic>
    </p:spTree>
    <p:extLst>
      <p:ext uri="{BB962C8B-B14F-4D97-AF65-F5344CB8AC3E}">
        <p14:creationId xmlns:p14="http://schemas.microsoft.com/office/powerpoint/2010/main" val="294840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530927" y="2334461"/>
            <a:ext cx="8327921" cy="954107"/>
          </a:xfrm>
          <a:prstGeom prst="rect">
            <a:avLst/>
          </a:prstGeom>
          <a:noFill/>
          <a:ln>
            <a:noFill/>
          </a:ln>
        </p:spPr>
        <p:txBody>
          <a:bodyPr wrap="none" rtlCol="0">
            <a:spAutoFit/>
          </a:bodyPr>
          <a:lstStyle/>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　　　　　　　　　　　　促進事業</a:t>
            </a:r>
            <a:r>
              <a:rPr kumimoji="1" lang="en-US" altLang="ja-JP" sz="2800" b="1" dirty="0">
                <a:solidFill>
                  <a:srgbClr val="FF0000"/>
                </a:solidFill>
                <a:latin typeface="メイリオ" panose="020B0604030504040204" pitchFamily="50" charset="-128"/>
                <a:ea typeface="メイリオ" panose="020B0604030504040204" pitchFamily="50" charset="-128"/>
              </a:rPr>
              <a:t>【2</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611096" y="4189097"/>
            <a:ext cx="3416321" cy="523220"/>
          </a:xfrm>
          <a:prstGeom prst="rect">
            <a:avLst/>
          </a:prstGeom>
          <a:noFill/>
          <a:ln>
            <a:noFill/>
          </a:ln>
        </p:spPr>
        <p:txBody>
          <a:bodyPr wrap="none" rtlCol="0">
            <a:spAutoFit/>
          </a:bodyPr>
          <a:lstStyle/>
          <a:p>
            <a:pPr algn="ctr"/>
            <a:r>
              <a:rPr kumimoji="1" lang="ja-JP" altLang="en-US" sz="2800" b="1" i="1" dirty="0">
                <a:solidFill>
                  <a:schemeClr val="bg2">
                    <a:lumMod val="90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9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14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3866978"/>
            <a:ext cx="9664638" cy="2394484"/>
            <a:chOff x="127542" y="4040809"/>
            <a:chExt cx="9664638" cy="1827418"/>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80161"/>
              <a:ext cx="9664638" cy="1688066"/>
            </a:xfrm>
            <a:prstGeom prst="rect">
              <a:avLst/>
            </a:prstGeom>
            <a:solidFill>
              <a:srgbClr val="CCFF99">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14">
              <a:extLst>
                <a:ext uri="{FF2B5EF4-FFF2-40B4-BE49-F238E27FC236}">
                  <a16:creationId xmlns:a16="http://schemas.microsoft.com/office/drawing/2014/main" id="{F7FB60D0-9C71-4737-861C-35C4C706CF53}"/>
                </a:ext>
              </a:extLst>
            </p:cNvPr>
            <p:cNvSpPr>
              <a:spLocks noChangeAspect="1"/>
            </p:cNvSpPr>
            <p:nvPr/>
          </p:nvSpPr>
          <p:spPr>
            <a:xfrm>
              <a:off x="127543" y="4040809"/>
              <a:ext cx="1719918" cy="274744"/>
            </a:xfrm>
            <a:prstGeom prst="roundRect">
              <a:avLst>
                <a:gd name="adj" fmla="val 50000"/>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事業構成</a:t>
              </a:r>
            </a:p>
          </p:txBody>
        </p:sp>
      </p:gr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2749934"/>
            <a:chOff x="127541" y="896893"/>
            <a:chExt cx="9664641" cy="2749934"/>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2569934"/>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１．沖縄県を訪れる修学旅行の行程における訪問場所や時間帯、交通手段の変更等による</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需要の分散化</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－訪問場所・時間帯の変更（分散）により、機会ロス（滞在時間の短縮など）を減らす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－交通手段の変更（分散）により、需要過多で予約困難となっている貸切バス利用の需給バランスを保つ</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－離散</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集合場所・時間帯の変更（分散）により、周辺道路の混雑等といった県民生活への負担を減らす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２．県内観光事業者の</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旅行需要確保</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539750" marR="0" lvl="0" indent="-4476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－訪問場所・時間帯の変更（分散）を促すことにより、偏りがちな行程の変更を実現し、新たな修学旅行コンテンツ（探究学習、</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SDGs</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学習対応コンテンツ）の需要を増やす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支援の目的</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7" name="テキスト ボックス 6">
            <a:extLst>
              <a:ext uri="{FF2B5EF4-FFF2-40B4-BE49-F238E27FC236}">
                <a16:creationId xmlns:a16="http://schemas.microsoft.com/office/drawing/2014/main" id="{E3B79615-EE92-D702-2ACB-EDA325DE61B1}"/>
              </a:ext>
            </a:extLst>
          </p:cNvPr>
          <p:cNvSpPr txBox="1"/>
          <p:nvPr/>
        </p:nvSpPr>
        <p:spPr>
          <a:xfrm>
            <a:off x="903210" y="4763106"/>
            <a:ext cx="461665" cy="784830"/>
          </a:xfrm>
          <a:prstGeom prst="rect">
            <a:avLst/>
          </a:prstGeom>
          <a:noFill/>
          <a:ln>
            <a:solidFill>
              <a:schemeClr val="tx1"/>
            </a:solidFill>
          </a:ln>
        </p:spPr>
        <p:txBody>
          <a:bodyPr vert="eaVert" wrap="none" rtlCol="0">
            <a:spAutoFit/>
          </a:bodyPr>
          <a:lstStyle/>
          <a:p>
            <a:r>
              <a:rPr kumimoji="1" lang="ja-JP" altLang="en-US" dirty="0">
                <a:latin typeface="メイリオ" panose="020B0604030504040204" pitchFamily="50" charset="-128"/>
                <a:ea typeface="メイリオ" panose="020B0604030504040204" pitchFamily="50" charset="-128"/>
              </a:rPr>
              <a:t>沖縄県</a:t>
            </a:r>
          </a:p>
        </p:txBody>
      </p:sp>
      <p:sp>
        <p:nvSpPr>
          <p:cNvPr id="8" name="テキスト ボックス 7">
            <a:extLst>
              <a:ext uri="{FF2B5EF4-FFF2-40B4-BE49-F238E27FC236}">
                <a16:creationId xmlns:a16="http://schemas.microsoft.com/office/drawing/2014/main" id="{21C4CCC8-2B88-158A-F97B-BDD751D638E6}"/>
              </a:ext>
            </a:extLst>
          </p:cNvPr>
          <p:cNvSpPr txBox="1"/>
          <p:nvPr/>
        </p:nvSpPr>
        <p:spPr>
          <a:xfrm>
            <a:off x="2602208" y="4301149"/>
            <a:ext cx="461665" cy="1707916"/>
          </a:xfrm>
          <a:prstGeom prst="rect">
            <a:avLst/>
          </a:prstGeom>
          <a:noFill/>
          <a:ln>
            <a:solidFill>
              <a:schemeClr val="tx1"/>
            </a:solidFill>
          </a:ln>
        </p:spPr>
        <p:txBody>
          <a:bodyPr vert="eaVert" wrap="none" rtlCol="0">
            <a:noAutofit/>
          </a:bodyPr>
          <a:lstStyle/>
          <a:p>
            <a:pPr algn="ctr"/>
            <a:r>
              <a:rPr kumimoji="1" lang="ja-JP" altLang="en-US" dirty="0">
                <a:latin typeface="メイリオ" panose="020B0604030504040204" pitchFamily="50" charset="-128"/>
                <a:ea typeface="メイリオ" panose="020B0604030504040204" pitchFamily="50" charset="-128"/>
              </a:rPr>
              <a:t>ＯＣＶＢ</a:t>
            </a:r>
          </a:p>
        </p:txBody>
      </p:sp>
      <p:sp>
        <p:nvSpPr>
          <p:cNvPr id="11" name="テキスト ボックス 10">
            <a:extLst>
              <a:ext uri="{FF2B5EF4-FFF2-40B4-BE49-F238E27FC236}">
                <a16:creationId xmlns:a16="http://schemas.microsoft.com/office/drawing/2014/main" id="{0C332B2A-9FEE-1AC5-AFA8-BB98BBACC2BD}"/>
              </a:ext>
            </a:extLst>
          </p:cNvPr>
          <p:cNvSpPr txBox="1"/>
          <p:nvPr/>
        </p:nvSpPr>
        <p:spPr>
          <a:xfrm>
            <a:off x="4563182" y="5639733"/>
            <a:ext cx="517321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探究学習、</a:t>
            </a:r>
            <a:r>
              <a:rPr kumimoji="1" lang="en-US" altLang="ja-JP" dirty="0">
                <a:latin typeface="メイリオ" panose="020B0604030504040204" pitchFamily="50" charset="-128"/>
                <a:ea typeface="メイリオ" panose="020B0604030504040204" pitchFamily="50" charset="-128"/>
              </a:rPr>
              <a:t>SDGs</a:t>
            </a:r>
            <a:r>
              <a:rPr kumimoji="1" lang="ja-JP" altLang="en-US" dirty="0">
                <a:latin typeface="メイリオ" panose="020B0604030504040204" pitchFamily="50" charset="-128"/>
                <a:ea typeface="メイリオ" panose="020B0604030504040204" pitchFamily="50" charset="-128"/>
              </a:rPr>
              <a:t>学習等のプログラム提供事業者</a:t>
            </a:r>
          </a:p>
        </p:txBody>
      </p:sp>
      <p:sp>
        <p:nvSpPr>
          <p:cNvPr id="16" name="矢印: 左 15">
            <a:extLst>
              <a:ext uri="{FF2B5EF4-FFF2-40B4-BE49-F238E27FC236}">
                <a16:creationId xmlns:a16="http://schemas.microsoft.com/office/drawing/2014/main" id="{87F2630B-7E86-FBB0-7557-353DF4EE469D}"/>
              </a:ext>
            </a:extLst>
          </p:cNvPr>
          <p:cNvSpPr/>
          <p:nvPr/>
        </p:nvSpPr>
        <p:spPr>
          <a:xfrm>
            <a:off x="3202747" y="4307704"/>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175ED72C-5A7D-3BEE-1291-E74443D63840}"/>
              </a:ext>
            </a:extLst>
          </p:cNvPr>
          <p:cNvSpPr/>
          <p:nvPr/>
        </p:nvSpPr>
        <p:spPr>
          <a:xfrm rot="10800000">
            <a:off x="3285543" y="4920496"/>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D5E4D7-6DFB-DCF0-03DA-919F125663BD}"/>
              </a:ext>
            </a:extLst>
          </p:cNvPr>
          <p:cNvGrpSpPr/>
          <p:nvPr/>
        </p:nvGrpSpPr>
        <p:grpSpPr>
          <a:xfrm>
            <a:off x="4460033" y="4180161"/>
            <a:ext cx="1530220" cy="1232083"/>
            <a:chOff x="4460033" y="4180161"/>
            <a:chExt cx="1530220" cy="1232083"/>
          </a:xfrm>
        </p:grpSpPr>
        <p:sp>
          <p:nvSpPr>
            <p:cNvPr id="10" name="テキスト ボックス 9">
              <a:extLst>
                <a:ext uri="{FF2B5EF4-FFF2-40B4-BE49-F238E27FC236}">
                  <a16:creationId xmlns:a16="http://schemas.microsoft.com/office/drawing/2014/main" id="{3BD54142-9F01-E9DF-4255-2E154EFDC9FB}"/>
                </a:ext>
              </a:extLst>
            </p:cNvPr>
            <p:cNvSpPr txBox="1"/>
            <p:nvPr/>
          </p:nvSpPr>
          <p:spPr>
            <a:xfrm>
              <a:off x="4563182" y="4970441"/>
              <a:ext cx="64633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学校</a:t>
              </a:r>
            </a:p>
          </p:txBody>
        </p:sp>
        <p:sp>
          <p:nvSpPr>
            <p:cNvPr id="12" name="テキスト ボックス 11">
              <a:extLst>
                <a:ext uri="{FF2B5EF4-FFF2-40B4-BE49-F238E27FC236}">
                  <a16:creationId xmlns:a16="http://schemas.microsoft.com/office/drawing/2014/main" id="{B5E6613C-D2F4-40E3-1AE0-68136151873C}"/>
                </a:ext>
              </a:extLst>
            </p:cNvPr>
            <p:cNvSpPr txBox="1"/>
            <p:nvPr/>
          </p:nvSpPr>
          <p:spPr>
            <a:xfrm>
              <a:off x="4563182" y="4301149"/>
              <a:ext cx="1107996"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旅行会社</a:t>
              </a:r>
            </a:p>
          </p:txBody>
        </p:sp>
        <p:sp>
          <p:nvSpPr>
            <p:cNvPr id="23" name="正方形/長方形 22">
              <a:extLst>
                <a:ext uri="{FF2B5EF4-FFF2-40B4-BE49-F238E27FC236}">
                  <a16:creationId xmlns:a16="http://schemas.microsoft.com/office/drawing/2014/main" id="{71007170-C60D-D0D3-5C4A-73A59D4567C4}"/>
                </a:ext>
              </a:extLst>
            </p:cNvPr>
            <p:cNvSpPr/>
            <p:nvPr/>
          </p:nvSpPr>
          <p:spPr>
            <a:xfrm>
              <a:off x="4460033" y="4180161"/>
              <a:ext cx="1530220" cy="1232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左 24">
            <a:extLst>
              <a:ext uri="{FF2B5EF4-FFF2-40B4-BE49-F238E27FC236}">
                <a16:creationId xmlns:a16="http://schemas.microsoft.com/office/drawing/2014/main" id="{25A0AAC3-DB44-8999-856D-73CF35BABD41}"/>
              </a:ext>
            </a:extLst>
          </p:cNvPr>
          <p:cNvSpPr/>
          <p:nvPr/>
        </p:nvSpPr>
        <p:spPr>
          <a:xfrm>
            <a:off x="3202747" y="5578525"/>
            <a:ext cx="1107996" cy="491747"/>
          </a:xfrm>
          <a:prstGeom prst="lef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9859CFE-B378-8891-DF1C-C4B9D70E881F}"/>
              </a:ext>
            </a:extLst>
          </p:cNvPr>
          <p:cNvSpPr/>
          <p:nvPr/>
        </p:nvSpPr>
        <p:spPr>
          <a:xfrm>
            <a:off x="1438150" y="5278222"/>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 26">
            <a:extLst>
              <a:ext uri="{FF2B5EF4-FFF2-40B4-BE49-F238E27FC236}">
                <a16:creationId xmlns:a16="http://schemas.microsoft.com/office/drawing/2014/main" id="{8B1818B5-E5B2-525D-63B6-04F94B6D7F65}"/>
              </a:ext>
            </a:extLst>
          </p:cNvPr>
          <p:cNvSpPr/>
          <p:nvPr/>
        </p:nvSpPr>
        <p:spPr>
          <a:xfrm rot="10800000">
            <a:off x="1466959" y="4741826"/>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2FE28E-E16F-0D2B-9FCF-67F26CF6D13F}"/>
              </a:ext>
            </a:extLst>
          </p:cNvPr>
          <p:cNvSpPr txBox="1"/>
          <p:nvPr/>
        </p:nvSpPr>
        <p:spPr>
          <a:xfrm>
            <a:off x="1596492" y="4538635"/>
            <a:ext cx="748923"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業務委託</a:t>
            </a:r>
          </a:p>
        </p:txBody>
      </p:sp>
      <p:sp>
        <p:nvSpPr>
          <p:cNvPr id="31" name="テキスト ボックス 30">
            <a:extLst>
              <a:ext uri="{FF2B5EF4-FFF2-40B4-BE49-F238E27FC236}">
                <a16:creationId xmlns:a16="http://schemas.microsoft.com/office/drawing/2014/main" id="{FA478E83-AF10-FA42-054B-555535234731}"/>
              </a:ext>
            </a:extLst>
          </p:cNvPr>
          <p:cNvSpPr txBox="1"/>
          <p:nvPr/>
        </p:nvSpPr>
        <p:spPr>
          <a:xfrm>
            <a:off x="1525959" y="5557026"/>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報告・調整</a:t>
            </a:r>
          </a:p>
        </p:txBody>
      </p:sp>
      <p:sp>
        <p:nvSpPr>
          <p:cNvPr id="32" name="テキスト ボックス 31">
            <a:extLst>
              <a:ext uri="{FF2B5EF4-FFF2-40B4-BE49-F238E27FC236}">
                <a16:creationId xmlns:a16="http://schemas.microsoft.com/office/drawing/2014/main" id="{27B2CFCA-5BCA-1FD4-FD7C-8CE1382CE113}"/>
              </a:ext>
            </a:extLst>
          </p:cNvPr>
          <p:cNvSpPr txBox="1"/>
          <p:nvPr/>
        </p:nvSpPr>
        <p:spPr>
          <a:xfrm>
            <a:off x="3360101" y="4435732"/>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申請・報告</a:t>
            </a:r>
          </a:p>
        </p:txBody>
      </p:sp>
      <p:sp>
        <p:nvSpPr>
          <p:cNvPr id="34" name="テキスト ボックス 33">
            <a:extLst>
              <a:ext uri="{FF2B5EF4-FFF2-40B4-BE49-F238E27FC236}">
                <a16:creationId xmlns:a16="http://schemas.microsoft.com/office/drawing/2014/main" id="{FFAAA482-6ABD-C715-7A8B-AD9E52410F95}"/>
              </a:ext>
            </a:extLst>
          </p:cNvPr>
          <p:cNvSpPr txBox="1"/>
          <p:nvPr/>
        </p:nvSpPr>
        <p:spPr>
          <a:xfrm>
            <a:off x="3285542" y="5035565"/>
            <a:ext cx="1031051"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手続き・支払</a:t>
            </a:r>
          </a:p>
        </p:txBody>
      </p:sp>
      <p:sp>
        <p:nvSpPr>
          <p:cNvPr id="35" name="矢印: 上下 34">
            <a:extLst>
              <a:ext uri="{FF2B5EF4-FFF2-40B4-BE49-F238E27FC236}">
                <a16:creationId xmlns:a16="http://schemas.microsoft.com/office/drawing/2014/main" id="{01FED57F-78C8-4F14-3F4B-05AE86217FA8}"/>
              </a:ext>
            </a:extLst>
          </p:cNvPr>
          <p:cNvSpPr/>
          <p:nvPr/>
        </p:nvSpPr>
        <p:spPr>
          <a:xfrm>
            <a:off x="5369273" y="4697341"/>
            <a:ext cx="230610" cy="942391"/>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B49E077-D3CE-B107-5E3B-99F7A1D13BBC}"/>
              </a:ext>
            </a:extLst>
          </p:cNvPr>
          <p:cNvSpPr txBox="1"/>
          <p:nvPr/>
        </p:nvSpPr>
        <p:spPr>
          <a:xfrm>
            <a:off x="5546913" y="4781769"/>
            <a:ext cx="523220" cy="656590"/>
          </a:xfrm>
          <a:prstGeom prst="rect">
            <a:avLst/>
          </a:prstGeom>
          <a:noFill/>
          <a:ln>
            <a:noFill/>
          </a:ln>
        </p:spPr>
        <p:txBody>
          <a:bodyPr vert="eaVert" wrap="none" rtlCol="0">
            <a:spAutoFit/>
          </a:bodyPr>
          <a:lstStyle/>
          <a:p>
            <a:r>
              <a:rPr kumimoji="1" lang="ja-JP" altLang="en-US" sz="1100" b="1" dirty="0">
                <a:latin typeface="メイリオ" panose="020B0604030504040204" pitchFamily="50" charset="-128"/>
                <a:ea typeface="メイリオ" panose="020B0604030504040204" pitchFamily="50" charset="-128"/>
              </a:rPr>
              <a:t>受発注</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詳細調整</a:t>
            </a:r>
          </a:p>
        </p:txBody>
      </p:sp>
      <p:sp>
        <p:nvSpPr>
          <p:cNvPr id="39" name="テキスト ボックス 38">
            <a:extLst>
              <a:ext uri="{FF2B5EF4-FFF2-40B4-BE49-F238E27FC236}">
                <a16:creationId xmlns:a16="http://schemas.microsoft.com/office/drawing/2014/main" id="{71C1E7ED-1A12-6675-22F7-B6BC012E3787}"/>
              </a:ext>
            </a:extLst>
          </p:cNvPr>
          <p:cNvSpPr txBox="1"/>
          <p:nvPr/>
        </p:nvSpPr>
        <p:spPr>
          <a:xfrm>
            <a:off x="3394546" y="5700943"/>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登録手続き</a:t>
            </a:r>
          </a:p>
        </p:txBody>
      </p:sp>
    </p:spTree>
    <p:extLst>
      <p:ext uri="{BB962C8B-B14F-4D97-AF65-F5344CB8AC3E}">
        <p14:creationId xmlns:p14="http://schemas.microsoft.com/office/powerpoint/2010/main" val="20075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1755E-5A64-79B0-99D5-29A6B82519F4}"/>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DEEC3ED-2CC1-1CDB-F12B-04F292B62E6A}"/>
              </a:ext>
            </a:extLst>
          </p:cNvPr>
          <p:cNvGrpSpPr/>
          <p:nvPr/>
        </p:nvGrpSpPr>
        <p:grpSpPr>
          <a:xfrm>
            <a:off x="127541" y="896893"/>
            <a:ext cx="9664641" cy="5319869"/>
            <a:chOff x="127541" y="896893"/>
            <a:chExt cx="9664641" cy="5319869"/>
          </a:xfrm>
        </p:grpSpPr>
        <p:sp>
          <p:nvSpPr>
            <p:cNvPr id="33" name="正方形/長方形 32">
              <a:extLst>
                <a:ext uri="{FF2B5EF4-FFF2-40B4-BE49-F238E27FC236}">
                  <a16:creationId xmlns:a16="http://schemas.microsoft.com/office/drawing/2014/main" id="{D7392185-589C-6605-1290-90FE49A77F4B}"/>
                </a:ext>
              </a:extLst>
            </p:cNvPr>
            <p:cNvSpPr/>
            <p:nvPr/>
          </p:nvSpPr>
          <p:spPr>
            <a:xfrm>
              <a:off x="127544" y="1076893"/>
              <a:ext cx="9664638" cy="5139869"/>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000000"/>
                  </a:solidFill>
                  <a:latin typeface="メイリオ" panose="020B0604030504040204" pitchFamily="50" charset="-128"/>
                  <a:ea typeface="メイリオ" panose="020B0604030504040204" pitchFamily="50" charset="-128"/>
                </a:rPr>
                <a:t>支援対象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：沖縄県内で修学旅行を実施する学校（学校から委託を受けた旅行会社も申請手続きが可能）</a:t>
              </a: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支援条件：① </a:t>
              </a:r>
              <a:r>
                <a:rPr kumimoji="1" lang="en-US" altLang="ja-JP" sz="1400" b="1" dirty="0">
                  <a:solidFill>
                    <a:srgbClr val="000000"/>
                  </a:solidFill>
                  <a:latin typeface="メイリオ" panose="020B0604030504040204" pitchFamily="50" charset="-128"/>
                  <a:ea typeface="メイリオ" panose="020B0604030504040204" pitchFamily="50" charset="-128"/>
                </a:rPr>
                <a:t>10</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月１日～</a:t>
              </a:r>
              <a:r>
                <a:rPr kumimoji="1" lang="en-US" altLang="ja-JP" sz="1400" b="1" dirty="0">
                  <a:solidFill>
                    <a:srgbClr val="000000"/>
                  </a:solidFill>
                  <a:latin typeface="メイリオ" panose="020B0604030504040204" pitchFamily="50" charset="-128"/>
                  <a:ea typeface="メイリオ" panose="020B0604030504040204" pitchFamily="50" charset="-128"/>
                </a:rPr>
                <a:t>12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31</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の間で沖縄県を目的地として実施する修学旅行</a:t>
              </a:r>
              <a:br>
                <a:rPr kumimoji="1" lang="en-US" altLang="ja-JP" sz="1400" dirty="0">
                  <a:solidFill>
                    <a:srgbClr val="000000"/>
                  </a:solidFill>
                  <a:latin typeface="メイリオ" panose="020B0604030504040204" pitchFamily="50" charset="-128"/>
                  <a:ea typeface="メイリオ" panose="020B0604030504040204" pitchFamily="50" charset="-128"/>
                </a:rPr>
              </a:br>
              <a:r>
                <a:rPr kumimoji="1" lang="ja-JP" altLang="en-US" sz="1400" dirty="0">
                  <a:solidFill>
                    <a:srgbClr val="000000"/>
                  </a:solidFill>
                  <a:latin typeface="メイリオ" panose="020B0604030504040204" pitchFamily="50" charset="-128"/>
                  <a:ea typeface="メイリオ" panose="020B0604030504040204" pitchFamily="50" charset="-128"/>
                </a:rPr>
                <a:t>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本支援事業へ申請する前に策定された行程に、</a:t>
              </a:r>
              <a:r>
                <a:rPr kumimoji="1" lang="en-US" altLang="ja-JP"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OCVB</a:t>
              </a:r>
              <a:r>
                <a:rPr kumimoji="1" lang="ja-JP" altLang="en-US"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が別途提示する一覧表に掲載された</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体験プログラム</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を新たに追加していること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③以下のいずれかの内容により訪問・集合・離散場所や時間帯の集中を避けるための分散化を考慮した</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行程へ変更、又は</a:t>
              </a:r>
              <a:r>
                <a:rPr kumimoji="1" lang="ja-JP" altLang="en-US" sz="14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申請時において分散化認められること。なお、分散対象は下記表による</a:t>
              </a:r>
              <a:endParaRPr kumimoji="1" lang="en-US" altLang="ja-JP" sz="14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・貸切バス又は船舶の利用にかかる日程、時間帯又は代替手段への一部変更</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（例：時間差運行による利用台数の分散、別の公共交通機関又は 徒歩等への変更など）</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・首里城公園、沖縄</a:t>
              </a:r>
              <a:r>
                <a:rPr kumimoji="1" lang="ja-JP" altLang="en-US" sz="1400" dirty="0">
                  <a:solidFill>
                    <a:srgbClr val="000000"/>
                  </a:solidFill>
                  <a:latin typeface="メイリオ" panose="020B0604030504040204" pitchFamily="50" charset="-128"/>
                  <a:ea typeface="メイリオ" panose="020B0604030504040204" pitchFamily="50" charset="-128"/>
                </a:rPr>
                <a:t>美ら海水族館</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、沖縄県平和祈念資料館又は国際通り周辺の混雑が著しい特定</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エリアへの訪問</a:t>
              </a:r>
              <a:r>
                <a:rPr kumimoji="1" lang="ja-JP" altLang="en-US" sz="1400" dirty="0">
                  <a:solidFill>
                    <a:srgbClr val="000000"/>
                  </a:solidFill>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集合・離散時間帯の変更</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行程の追加・変更に伴い、支援申請を目的として元の行程で組まれていた体験プログラム又は訪問先を</a:t>
              </a:r>
              <a:b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削除しているものは対象外となります。</a:t>
              </a:r>
            </a:p>
          </p:txBody>
        </p:sp>
        <p:sp>
          <p:nvSpPr>
            <p:cNvPr id="37" name="四角形: 角を丸くする 14">
              <a:extLst>
                <a:ext uri="{FF2B5EF4-FFF2-40B4-BE49-F238E27FC236}">
                  <a16:creationId xmlns:a16="http://schemas.microsoft.com/office/drawing/2014/main" id="{4830129E-8B23-4127-E578-6E316C5E8BD5}"/>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grpSp>
      <p:sp>
        <p:nvSpPr>
          <p:cNvPr id="14" name="フッター プレースホルダー 13">
            <a:extLst>
              <a:ext uri="{FF2B5EF4-FFF2-40B4-BE49-F238E27FC236}">
                <a16:creationId xmlns:a16="http://schemas.microsoft.com/office/drawing/2014/main" id="{506024D9-8A61-6259-7BDB-3CAF2E865B6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8BE3BDF0-B2F6-7C86-392E-4A1F5316104F}"/>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4" name="テキスト ボックス 3">
            <a:extLst>
              <a:ext uri="{FF2B5EF4-FFF2-40B4-BE49-F238E27FC236}">
                <a16:creationId xmlns:a16="http://schemas.microsoft.com/office/drawing/2014/main" id="{C0F4B66D-7677-080E-6AB9-10221B0BFBCA}"/>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66A6C24D-6114-2912-04CE-F387874762F9}"/>
              </a:ext>
            </a:extLst>
          </p:cNvPr>
          <p:cNvGraphicFramePr>
            <a:graphicFrameLocks noGrp="1"/>
          </p:cNvGraphicFramePr>
          <p:nvPr>
            <p:extLst>
              <p:ext uri="{D42A27DB-BD31-4B8C-83A1-F6EECF244321}">
                <p14:modId xmlns:p14="http://schemas.microsoft.com/office/powerpoint/2010/main" val="3989708472"/>
              </p:ext>
            </p:extLst>
          </p:nvPr>
        </p:nvGraphicFramePr>
        <p:xfrm>
          <a:off x="1650999" y="3728760"/>
          <a:ext cx="7045326" cy="1833837"/>
        </p:xfrm>
        <a:graphic>
          <a:graphicData uri="http://schemas.openxmlformats.org/drawingml/2006/table">
            <a:tbl>
              <a:tblPr firstRow="1" bandRow="1">
                <a:tableStyleId>{5C22544A-7EE6-4342-B048-85BDC9FD1C3A}</a:tableStyleId>
              </a:tblPr>
              <a:tblGrid>
                <a:gridCol w="3522663">
                  <a:extLst>
                    <a:ext uri="{9D8B030D-6E8A-4147-A177-3AD203B41FA5}">
                      <a16:colId xmlns:a16="http://schemas.microsoft.com/office/drawing/2014/main" val="3597674920"/>
                    </a:ext>
                  </a:extLst>
                </a:gridCol>
                <a:gridCol w="3522663">
                  <a:extLst>
                    <a:ext uri="{9D8B030D-6E8A-4147-A177-3AD203B41FA5}">
                      <a16:colId xmlns:a16="http://schemas.microsoft.com/office/drawing/2014/main" val="4163832028"/>
                    </a:ext>
                  </a:extLst>
                </a:gridCol>
              </a:tblGrid>
              <a:tr h="300841">
                <a:tc>
                  <a:txBody>
                    <a:bodyPr/>
                    <a:lstStyle/>
                    <a:p>
                      <a:pPr algn="ctr"/>
                      <a:r>
                        <a:rPr kumimoji="1" lang="ja-JP" altLang="en-US" sz="1200" dirty="0">
                          <a:latin typeface="メイリオ" panose="020B0604030504040204" pitchFamily="50" charset="-128"/>
                          <a:ea typeface="メイリオ" panose="020B0604030504040204" pitchFamily="50" charset="-128"/>
                        </a:rPr>
                        <a:t>対象施設</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分散対象時間（この時間から外れていること）</a:t>
                      </a:r>
                    </a:p>
                  </a:txBody>
                  <a:tcPr/>
                </a:tc>
                <a:extLst>
                  <a:ext uri="{0D108BD9-81ED-4DB2-BD59-A6C34878D82A}">
                    <a16:rowId xmlns:a16="http://schemas.microsoft.com/office/drawing/2014/main" val="2227117405"/>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首里城公園</a:t>
                      </a:r>
                    </a:p>
                  </a:txBody>
                  <a:tcPr/>
                </a:tc>
                <a:tc>
                  <a:txBody>
                    <a:bodyPr/>
                    <a:lstStyle/>
                    <a:p>
                      <a:r>
                        <a:rPr kumimoji="1" lang="en-US" altLang="ja-JP" sz="1200" dirty="0">
                          <a:latin typeface="メイリオ" panose="020B0604030504040204" pitchFamily="50" charset="-128"/>
                          <a:ea typeface="メイリオ" panose="020B0604030504040204" pitchFamily="50" charset="-128"/>
                        </a:rPr>
                        <a:t>08</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19448301"/>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沖縄美ら海水族館</a:t>
                      </a:r>
                    </a:p>
                  </a:txBody>
                  <a:tcPr/>
                </a:tc>
                <a:tc>
                  <a:txBody>
                    <a:bodyPr/>
                    <a:lstStyle/>
                    <a:p>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15</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69311441"/>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沖縄県平和祈念資料館</a:t>
                      </a:r>
                    </a:p>
                  </a:txBody>
                  <a:tcPr/>
                </a:tc>
                <a:tc>
                  <a:txBody>
                    <a:bodyPr/>
                    <a:lstStyle/>
                    <a:p>
                      <a:r>
                        <a:rPr kumimoji="1" lang="en-US" altLang="ja-JP" sz="1200" dirty="0">
                          <a:latin typeface="メイリオ" panose="020B0604030504040204" pitchFamily="50" charset="-128"/>
                          <a:ea typeface="メイリオ" panose="020B0604030504040204" pitchFamily="50" charset="-128"/>
                        </a:rPr>
                        <a:t>13</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16</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6685360"/>
                  </a:ext>
                </a:extLst>
              </a:tr>
              <a:tr h="630473">
                <a:tc>
                  <a:txBody>
                    <a:bodyPr/>
                    <a:lstStyle/>
                    <a:p>
                      <a:r>
                        <a:rPr kumimoji="1" lang="ja-JP" altLang="en-US" sz="1200" dirty="0">
                          <a:latin typeface="メイリオ" panose="020B0604030504040204" pitchFamily="50" charset="-128"/>
                          <a:ea typeface="メイリオ" panose="020B0604030504040204" pitchFamily="50" charset="-128"/>
                        </a:rPr>
                        <a:t>国際通り周辺の混雑が著しい特定エリア（県民広場前・牧志公園前）</a:t>
                      </a:r>
                    </a:p>
                  </a:txBody>
                  <a:tcPr/>
                </a:tc>
                <a:tc>
                  <a:txBody>
                    <a:bodyPr/>
                    <a:lstStyle/>
                    <a:p>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14</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254456414"/>
                  </a:ext>
                </a:extLst>
              </a:tr>
            </a:tbl>
          </a:graphicData>
        </a:graphic>
      </p:graphicFrame>
    </p:spTree>
    <p:extLst>
      <p:ext uri="{BB962C8B-B14F-4D97-AF65-F5344CB8AC3E}">
        <p14:creationId xmlns:p14="http://schemas.microsoft.com/office/powerpoint/2010/main" val="5172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5</a:t>
            </a:fld>
            <a:endParaRPr lang="en-US" dirty="0"/>
          </a:p>
        </p:txBody>
      </p:sp>
      <p:graphicFrame>
        <p:nvGraphicFramePr>
          <p:cNvPr id="2" name="表 1">
            <a:extLst>
              <a:ext uri="{FF2B5EF4-FFF2-40B4-BE49-F238E27FC236}">
                <a16:creationId xmlns:a16="http://schemas.microsoft.com/office/drawing/2014/main" id="{C23C3729-7067-442A-364A-B375953A9D01}"/>
              </a:ext>
            </a:extLst>
          </p:cNvPr>
          <p:cNvGraphicFramePr>
            <a:graphicFrameLocks noGrp="1"/>
          </p:cNvGraphicFramePr>
          <p:nvPr>
            <p:extLst>
              <p:ext uri="{D42A27DB-BD31-4B8C-83A1-F6EECF244321}">
                <p14:modId xmlns:p14="http://schemas.microsoft.com/office/powerpoint/2010/main" val="4130906043"/>
              </p:ext>
            </p:extLst>
          </p:nvPr>
        </p:nvGraphicFramePr>
        <p:xfrm>
          <a:off x="477368" y="2955289"/>
          <a:ext cx="8511356" cy="3216212"/>
        </p:xfrm>
        <a:graphic>
          <a:graphicData uri="http://schemas.openxmlformats.org/drawingml/2006/table">
            <a:tbl>
              <a:tblPr firstRow="1" bandRow="1">
                <a:tableStyleId>{5C22544A-7EE6-4342-B048-85BDC9FD1C3A}</a:tableStyleId>
              </a:tblPr>
              <a:tblGrid>
                <a:gridCol w="616111">
                  <a:extLst>
                    <a:ext uri="{9D8B030D-6E8A-4147-A177-3AD203B41FA5}">
                      <a16:colId xmlns:a16="http://schemas.microsoft.com/office/drawing/2014/main" val="1898669223"/>
                    </a:ext>
                  </a:extLst>
                </a:gridCol>
                <a:gridCol w="4911056">
                  <a:extLst>
                    <a:ext uri="{9D8B030D-6E8A-4147-A177-3AD203B41FA5}">
                      <a16:colId xmlns:a16="http://schemas.microsoft.com/office/drawing/2014/main" val="12388546"/>
                    </a:ext>
                  </a:extLst>
                </a:gridCol>
                <a:gridCol w="576081">
                  <a:extLst>
                    <a:ext uri="{9D8B030D-6E8A-4147-A177-3AD203B41FA5}">
                      <a16:colId xmlns:a16="http://schemas.microsoft.com/office/drawing/2014/main" val="721790158"/>
                    </a:ext>
                  </a:extLst>
                </a:gridCol>
                <a:gridCol w="602027">
                  <a:extLst>
                    <a:ext uri="{9D8B030D-6E8A-4147-A177-3AD203B41FA5}">
                      <a16:colId xmlns:a16="http://schemas.microsoft.com/office/drawing/2014/main" val="3668102072"/>
                    </a:ext>
                  </a:extLst>
                </a:gridCol>
                <a:gridCol w="602027">
                  <a:extLst>
                    <a:ext uri="{9D8B030D-6E8A-4147-A177-3AD203B41FA5}">
                      <a16:colId xmlns:a16="http://schemas.microsoft.com/office/drawing/2014/main" val="483806534"/>
                    </a:ext>
                  </a:extLst>
                </a:gridCol>
                <a:gridCol w="602027">
                  <a:extLst>
                    <a:ext uri="{9D8B030D-6E8A-4147-A177-3AD203B41FA5}">
                      <a16:colId xmlns:a16="http://schemas.microsoft.com/office/drawing/2014/main" val="755251084"/>
                    </a:ext>
                  </a:extLst>
                </a:gridCol>
                <a:gridCol w="602027">
                  <a:extLst>
                    <a:ext uri="{9D8B030D-6E8A-4147-A177-3AD203B41FA5}">
                      <a16:colId xmlns:a16="http://schemas.microsoft.com/office/drawing/2014/main" val="1231193789"/>
                    </a:ext>
                  </a:extLst>
                </a:gridCol>
              </a:tblGrid>
              <a:tr h="422568">
                <a:tc>
                  <a:txBody>
                    <a:bodyPr/>
                    <a:lstStyle/>
                    <a:p>
                      <a:pPr algn="ctr"/>
                      <a:endParaRPr kumimoji="1" lang="ja-JP" altLang="en-US" sz="1200" b="1"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200" b="1" dirty="0">
                          <a:latin typeface="メイリオ" panose="020B0604030504040204" pitchFamily="50" charset="-128"/>
                          <a:ea typeface="メイリオ" panose="020B0604030504040204" pitchFamily="50" charset="-128"/>
                        </a:rPr>
                        <a:t>条　件</a:t>
                      </a:r>
                    </a:p>
                  </a:txBody>
                  <a:tcPr/>
                </a:tc>
                <a:tc gridSpan="5">
                  <a:txBody>
                    <a:bodyPr/>
                    <a:lstStyle/>
                    <a:p>
                      <a:pPr algn="ctr"/>
                      <a:r>
                        <a:rPr kumimoji="1" lang="ja-JP" altLang="en-US" sz="1200" b="1" dirty="0">
                          <a:latin typeface="メイリオ" panose="020B0604030504040204" pitchFamily="50" charset="-128"/>
                          <a:ea typeface="メイリオ" panose="020B0604030504040204" pitchFamily="50" charset="-128"/>
                        </a:rPr>
                        <a:t>パターン</a:t>
                      </a:r>
                    </a:p>
                  </a:txBody>
                  <a:tcPr/>
                </a:tc>
                <a:tc hMerge="1">
                  <a:txBody>
                    <a:bodyPr/>
                    <a:lstStyle/>
                    <a:p>
                      <a:pPr algn="ctr"/>
                      <a:endParaRPr kumimoji="1" lang="ja-JP" altLang="en-US" sz="1100" b="1" dirty="0"/>
                    </a:p>
                  </a:txBody>
                  <a:tcPr/>
                </a:tc>
                <a:tc hMerge="1">
                  <a:txBody>
                    <a:bodyPr/>
                    <a:lstStyle/>
                    <a:p>
                      <a:pPr algn="ctr"/>
                      <a:endParaRPr kumimoji="1" lang="ja-JP" altLang="en-US" sz="1100" b="1" dirty="0"/>
                    </a:p>
                  </a:txBody>
                  <a:tcPr/>
                </a:tc>
                <a:tc hMerge="1">
                  <a:txBody>
                    <a:bodyPr/>
                    <a:lstStyle/>
                    <a:p>
                      <a:pPr algn="ctr"/>
                      <a:endParaRPr kumimoji="1" lang="ja-JP" altLang="en-US" sz="1100" b="1" dirty="0"/>
                    </a:p>
                  </a:txBody>
                  <a:tcPr/>
                </a:tc>
                <a:tc hMerge="1">
                  <a:txBody>
                    <a:bodyPr/>
                    <a:lstStyle/>
                    <a:p>
                      <a:pPr algn="ctr"/>
                      <a:endParaRPr kumimoji="1" lang="ja-JP" altLang="en-US" sz="1400" b="1"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26756770"/>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①</a:t>
                      </a:r>
                    </a:p>
                  </a:txBody>
                  <a:tcPr/>
                </a:tc>
                <a:tc>
                  <a:txBody>
                    <a:bodyPr/>
                    <a:lstStyle/>
                    <a:p>
                      <a:r>
                        <a:rPr kumimoji="1" lang="ja-JP" altLang="en-US" sz="1200" dirty="0">
                          <a:latin typeface="メイリオ" panose="020B0604030504040204" pitchFamily="50" charset="-128"/>
                          <a:ea typeface="メイリオ" panose="020B0604030504040204" pitchFamily="50" charset="-128"/>
                        </a:rPr>
                        <a:t>令和</a:t>
                      </a:r>
                      <a:r>
                        <a:rPr kumimoji="1" lang="en-US" altLang="ja-JP" sz="1200" dirty="0">
                          <a:latin typeface="メイリオ" panose="020B0604030504040204" pitchFamily="50" charset="-128"/>
                          <a:ea typeface="メイリオ" panose="020B0604030504040204" pitchFamily="50" charset="-128"/>
                        </a:rPr>
                        <a:t>7</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日～</a:t>
                      </a:r>
                      <a:r>
                        <a:rPr kumimoji="1" lang="en-US" altLang="ja-JP" sz="1200" dirty="0">
                          <a:latin typeface="メイリオ" panose="020B0604030504040204" pitchFamily="50" charset="-128"/>
                          <a:ea typeface="メイリオ" panose="020B0604030504040204" pitchFamily="50" charset="-128"/>
                        </a:rPr>
                        <a:t>12</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31</a:t>
                      </a:r>
                      <a:r>
                        <a:rPr kumimoji="1" lang="ja-JP" altLang="en-US" sz="1200" dirty="0">
                          <a:latin typeface="メイリオ" panose="020B0604030504040204" pitchFamily="50" charset="-128"/>
                          <a:ea typeface="メイリオ" panose="020B0604030504040204" pitchFamily="50" charset="-128"/>
                        </a:rPr>
                        <a:t>日の実施（出発日ベース）</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414680910"/>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②</a:t>
                      </a:r>
                    </a:p>
                  </a:txBody>
                  <a:tcPr/>
                </a:tc>
                <a:tc>
                  <a:txBody>
                    <a:bodyPr/>
                    <a:lstStyle/>
                    <a:p>
                      <a:r>
                        <a:rPr kumimoji="1" lang="ja-JP" altLang="en-US" sz="1200" dirty="0">
                          <a:latin typeface="メイリオ" panose="020B0604030504040204" pitchFamily="50" charset="-128"/>
                          <a:ea typeface="メイリオ" panose="020B0604030504040204" pitchFamily="50" charset="-128"/>
                        </a:rPr>
                        <a:t>体験プログラムの新規追加</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3314449109"/>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-1</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貸切バス又は船舶の利用にかかる日程、時間帯の一部変更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03663997"/>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-2</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貸切バス又は船舶に代わる移動手段への一部変更</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81339326"/>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-3</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混雑が著しい特定エリアへの訪問時間帯の変更</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534086119"/>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-4</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混雑が著しい特定エリアでの集合または離散時間帯の変更</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744009570"/>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-5</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highlight>
                            <a:srgbClr val="FFFF00"/>
                          </a:highlight>
                          <a:latin typeface="メイリオ" panose="020B0604030504040204" pitchFamily="50" charset="-128"/>
                          <a:ea typeface="メイリオ" panose="020B0604030504040204" pitchFamily="50" charset="-128"/>
                        </a:rPr>
                        <a:t>申請時において、混雑が著しい特定エリアでの分散化が認められる</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091147265"/>
                  </a:ext>
                </a:extLst>
              </a:tr>
            </a:tbl>
          </a:graphicData>
        </a:graphic>
      </p:graphicFrame>
      <p:sp>
        <p:nvSpPr>
          <p:cNvPr id="5" name="四角形: 角を丸くする 14">
            <a:extLst>
              <a:ext uri="{FF2B5EF4-FFF2-40B4-BE49-F238E27FC236}">
                <a16:creationId xmlns:a16="http://schemas.microsoft.com/office/drawing/2014/main" id="{3D1B9906-611E-A0C1-3A1F-9658BBB97B91}"/>
              </a:ext>
            </a:extLst>
          </p:cNvPr>
          <p:cNvSpPr>
            <a:spLocks/>
          </p:cNvSpPr>
          <p:nvPr/>
        </p:nvSpPr>
        <p:spPr>
          <a:xfrm>
            <a:off x="274800" y="1354851"/>
            <a:ext cx="9356399" cy="16004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400" dirty="0">
                <a:solidFill>
                  <a:schemeClr val="tx1"/>
                </a:solidFill>
                <a:latin typeface="メイリオ" panose="020B0604030504040204" pitchFamily="50" charset="-128"/>
                <a:ea typeface="メイリオ" panose="020B0604030504040204" pitchFamily="50" charset="-128"/>
              </a:rPr>
              <a:t>●条件パターンは右表のとおりです。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93663" indent="-93663"/>
            <a:r>
              <a:rPr kumimoji="1" lang="ja-JP" altLang="en-US" sz="1400" dirty="0">
                <a:solidFill>
                  <a:schemeClr val="tx1"/>
                </a:solidFill>
                <a:latin typeface="メイリオ" panose="020B0604030504040204" pitchFamily="50" charset="-128"/>
                <a:ea typeface="メイリオ" panose="020B0604030504040204" pitchFamily="50" charset="-128"/>
              </a:rPr>
              <a:t>　①～③は必須ですが、③で定めている記載内容については「</a:t>
            </a:r>
            <a:r>
              <a:rPr kumimoji="1" lang="ja-JP" altLang="en-US" sz="1400" u="sng" dirty="0">
                <a:solidFill>
                  <a:schemeClr val="tx1"/>
                </a:solidFill>
                <a:latin typeface="メイリオ" panose="020B0604030504040204" pitchFamily="50" charset="-128"/>
                <a:ea typeface="メイリオ" panose="020B0604030504040204" pitchFamily="50" charset="-128"/>
              </a:rPr>
              <a:t>いずれか</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77800" indent="-177800"/>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77800" indent="-177800"/>
            <a:r>
              <a:rPr kumimoji="1" lang="ja-JP" altLang="en-US" sz="1400" dirty="0">
                <a:solidFill>
                  <a:schemeClr val="tx1"/>
                </a:solidFill>
                <a:latin typeface="メイリオ" panose="020B0604030504040204" pitchFamily="50" charset="-128"/>
                <a:ea typeface="メイリオ" panose="020B0604030504040204" pitchFamily="50" charset="-128"/>
              </a:rPr>
              <a:t>●船舶とは・・・</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93663" indent="-93663"/>
            <a:r>
              <a:rPr kumimoji="1" lang="ja-JP" altLang="en-US" sz="1400" dirty="0">
                <a:solidFill>
                  <a:schemeClr val="tx1"/>
                </a:solidFill>
                <a:latin typeface="メイリオ" panose="020B0604030504040204" pitchFamily="50" charset="-128"/>
                <a:ea typeface="メイリオ" panose="020B0604030504040204" pitchFamily="50" charset="-128"/>
              </a:rPr>
              <a:t>　沖縄県内の離島を結ぶ航路で、一般旅客定期航路事業として沖縄総合事務局の許可を得ている事業者が運航するもの（離島への定期旅客航路）</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チャーター船などは含みません。</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3F83AE5-F5F2-AE96-E336-4471C36D44A0}"/>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489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AD6D556-40F0-6B78-EC61-3482080A6C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168" y="1934528"/>
            <a:ext cx="3766280" cy="4310743"/>
          </a:xfrm>
          <a:prstGeom prst="rect">
            <a:avLst/>
          </a:prstGeom>
          <a:ln>
            <a:solidFill>
              <a:schemeClr val="tx1"/>
            </a:solidFill>
          </a:ln>
        </p:spPr>
      </p:pic>
      <p:sp>
        <p:nvSpPr>
          <p:cNvPr id="37" name="四角形: 角を丸くする 14">
            <a:extLst>
              <a:ext uri="{FF2B5EF4-FFF2-40B4-BE49-F238E27FC236}">
                <a16:creationId xmlns:a16="http://schemas.microsoft.com/office/drawing/2014/main" id="{B6A73FBD-7B3F-4582-BA33-D2FEFC6863FF}"/>
              </a:ext>
            </a:extLst>
          </p:cNvPr>
          <p:cNvSpPr>
            <a:spLocks/>
          </p:cNvSpPr>
          <p:nvPr/>
        </p:nvSpPr>
        <p:spPr>
          <a:xfrm>
            <a:off x="80890" y="994834"/>
            <a:ext cx="6805101"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支援対象の体験プログラムは、こちらからご確認いただけます</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6</a:t>
            </a:fld>
            <a:endParaRPr lang="en-US" dirty="0"/>
          </a:p>
        </p:txBody>
      </p:sp>
      <p:pic>
        <p:nvPicPr>
          <p:cNvPr id="8" name="図 7">
            <a:extLst>
              <a:ext uri="{FF2B5EF4-FFF2-40B4-BE49-F238E27FC236}">
                <a16:creationId xmlns:a16="http://schemas.microsoft.com/office/drawing/2014/main" id="{FC33ECD0-E25A-B665-FBF1-4498794A80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16953" y="2410388"/>
            <a:ext cx="4928879" cy="3131995"/>
          </a:xfrm>
          <a:prstGeom prst="rect">
            <a:avLst/>
          </a:prstGeom>
          <a:ln>
            <a:solidFill>
              <a:schemeClr val="tx1"/>
            </a:solidFill>
          </a:ln>
        </p:spPr>
      </p:pic>
      <p:sp>
        <p:nvSpPr>
          <p:cNvPr id="9" name="楕円 8">
            <a:extLst>
              <a:ext uri="{FF2B5EF4-FFF2-40B4-BE49-F238E27FC236}">
                <a16:creationId xmlns:a16="http://schemas.microsoft.com/office/drawing/2014/main" id="{6ACDE2D8-D70B-1D91-BA6D-CB9EF13CC990}"/>
              </a:ext>
            </a:extLst>
          </p:cNvPr>
          <p:cNvSpPr/>
          <p:nvPr/>
        </p:nvSpPr>
        <p:spPr>
          <a:xfrm>
            <a:off x="1877490" y="4198776"/>
            <a:ext cx="688428" cy="36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F7371AE-C1D3-62BD-3B37-46B72A9EFF8A}"/>
              </a:ext>
            </a:extLst>
          </p:cNvPr>
          <p:cNvSpPr/>
          <p:nvPr/>
        </p:nvSpPr>
        <p:spPr>
          <a:xfrm>
            <a:off x="6270958" y="4301413"/>
            <a:ext cx="688428" cy="2573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4">
            <a:extLst>
              <a:ext uri="{FF2B5EF4-FFF2-40B4-BE49-F238E27FC236}">
                <a16:creationId xmlns:a16="http://schemas.microsoft.com/office/drawing/2014/main" id="{7BF6AF27-0861-48D6-B240-1099F7317A4A}"/>
              </a:ext>
            </a:extLst>
          </p:cNvPr>
          <p:cNvSpPr>
            <a:spLocks/>
          </p:cNvSpPr>
          <p:nvPr/>
        </p:nvSpPr>
        <p:spPr>
          <a:xfrm>
            <a:off x="160168" y="3028151"/>
            <a:ext cx="3766280" cy="430887"/>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●検索画面の「ジャンル」から、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「分散化支援対象」をクリックして検索します。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6" name="矢印: 左 15">
            <a:extLst>
              <a:ext uri="{FF2B5EF4-FFF2-40B4-BE49-F238E27FC236}">
                <a16:creationId xmlns:a16="http://schemas.microsoft.com/office/drawing/2014/main" id="{C8C87C85-11C7-4309-AB49-6EA678F4B04F}"/>
              </a:ext>
            </a:extLst>
          </p:cNvPr>
          <p:cNvSpPr/>
          <p:nvPr/>
        </p:nvSpPr>
        <p:spPr>
          <a:xfrm rot="10800000">
            <a:off x="4194529" y="405570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4">
            <a:extLst>
              <a:ext uri="{FF2B5EF4-FFF2-40B4-BE49-F238E27FC236}">
                <a16:creationId xmlns:a16="http://schemas.microsoft.com/office/drawing/2014/main" id="{57011E15-F802-4C4B-7DC8-02CD569F8DB3}"/>
              </a:ext>
            </a:extLst>
          </p:cNvPr>
          <p:cNvSpPr>
            <a:spLocks/>
          </p:cNvSpPr>
          <p:nvPr/>
        </p:nvSpPr>
        <p:spPr>
          <a:xfrm>
            <a:off x="5398252" y="5645107"/>
            <a:ext cx="3766280" cy="60016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●各プログラムのタイトルには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「支援対象</a:t>
            </a:r>
            <a:r>
              <a:rPr kumimoji="1" lang="en-US" altLang="ja-JP" sz="1100" dirty="0">
                <a:solidFill>
                  <a:schemeClr val="tx1"/>
                </a:solidFill>
                <a:latin typeface="メイリオ" panose="020B0604030504040204" pitchFamily="50" charset="-128"/>
                <a:ea typeface="メイリオ" panose="020B0604030504040204" pitchFamily="50" charset="-128"/>
              </a:rPr>
              <a:t>No.</a:t>
            </a:r>
            <a:r>
              <a:rPr kumimoji="1" lang="ja-JP" altLang="en-US" sz="1100" dirty="0">
                <a:solidFill>
                  <a:schemeClr val="tx1"/>
                </a:solidFill>
                <a:latin typeface="メイリオ" panose="020B0604030504040204" pitchFamily="50" charset="-128"/>
                <a:ea typeface="メイリオ" panose="020B0604030504040204" pitchFamily="50" charset="-128"/>
              </a:rPr>
              <a:t>」が記載されています。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b="1" u="sng" dirty="0">
                <a:solidFill>
                  <a:srgbClr val="FF0000"/>
                </a:solidFill>
                <a:latin typeface="メイリオ" panose="020B0604030504040204" pitchFamily="50" charset="-128"/>
                <a:ea typeface="メイリオ" panose="020B0604030504040204" pitchFamily="50" charset="-128"/>
              </a:rPr>
              <a:t>支援申請の際に必要な番号です。</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0D29EDC7-E8D0-3A5E-C597-43407EA0BA4C}"/>
              </a:ext>
            </a:extLst>
          </p:cNvPr>
          <p:cNvGrpSpPr/>
          <p:nvPr/>
        </p:nvGrpSpPr>
        <p:grpSpPr>
          <a:xfrm>
            <a:off x="2625729" y="1509471"/>
            <a:ext cx="4740390" cy="437823"/>
            <a:chOff x="2731248" y="1509471"/>
            <a:chExt cx="4740390" cy="437823"/>
          </a:xfrm>
        </p:grpSpPr>
        <p:pic>
          <p:nvPicPr>
            <p:cNvPr id="19" name="図 18" descr="食品 が含まれている画像&#10;&#10;自動的に生成された説明">
              <a:hlinkClick r:id="rId4"/>
              <a:extLst>
                <a:ext uri="{FF2B5EF4-FFF2-40B4-BE49-F238E27FC236}">
                  <a16:creationId xmlns:a16="http://schemas.microsoft.com/office/drawing/2014/main" id="{CCFD25E3-C9CE-7434-7F28-CD6E8C03E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248" y="1509471"/>
              <a:ext cx="2125746" cy="437823"/>
            </a:xfrm>
            <a:prstGeom prst="rect">
              <a:avLst/>
            </a:prstGeom>
          </p:spPr>
        </p:pic>
        <p:sp>
          <p:nvSpPr>
            <p:cNvPr id="20" name="四角形: 角を丸くする 14">
              <a:hlinkClick r:id="rId4"/>
              <a:extLst>
                <a:ext uri="{FF2B5EF4-FFF2-40B4-BE49-F238E27FC236}">
                  <a16:creationId xmlns:a16="http://schemas.microsoft.com/office/drawing/2014/main" id="{12D3D318-7EB0-654A-45CD-F97276E3AF99}"/>
                </a:ext>
              </a:extLst>
            </p:cNvPr>
            <p:cNvSpPr>
              <a:spLocks/>
            </p:cNvSpPr>
            <p:nvPr/>
          </p:nvSpPr>
          <p:spPr>
            <a:xfrm>
              <a:off x="4953000" y="1574493"/>
              <a:ext cx="2518638"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400" b="1" u="sng" dirty="0">
                  <a:solidFill>
                    <a:srgbClr val="00B0F0"/>
                  </a:solidFill>
                  <a:latin typeface="メイリオ" panose="020B0604030504040204" pitchFamily="50" charset="-128"/>
                  <a:ea typeface="メイリオ" panose="020B0604030504040204" pitchFamily="50" charset="-128"/>
                </a:rPr>
                <a:t>体験学習プログラム検索画面</a:t>
              </a:r>
              <a:endParaRPr kumimoji="1" lang="en-US" altLang="ja-JP" sz="1400" b="1" u="sng" dirty="0">
                <a:solidFill>
                  <a:srgbClr val="00B0F0"/>
                </a:solidFill>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A7DC3B43-F83A-B1C2-828C-1C8C9B517DA4}"/>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77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989053"/>
            <a:ext cx="9664638" cy="2021764"/>
            <a:chOff x="127542" y="4027764"/>
            <a:chExt cx="9664638" cy="1542965"/>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61400"/>
              <a:ext cx="9664638" cy="1409329"/>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・一人当たり</a:t>
              </a:r>
              <a:r>
                <a:rPr kumimoji="1" lang="en-US" altLang="ja-JP" sz="1400" b="1" dirty="0">
                  <a:solidFill>
                    <a:schemeClr val="tx1"/>
                  </a:solidFill>
                  <a:latin typeface="メイリオ" panose="020B0604030504040204" pitchFamily="50" charset="-128"/>
                  <a:ea typeface="メイリオ" panose="020B0604030504040204" pitchFamily="50" charset="-128"/>
                </a:rPr>
                <a:t>10,000</a:t>
              </a:r>
              <a:r>
                <a:rPr kumimoji="1" lang="ja-JP" altLang="en-US" sz="1400" b="1" dirty="0">
                  <a:solidFill>
                    <a:schemeClr val="tx1"/>
                  </a:solidFill>
                  <a:latin typeface="メイリオ" panose="020B0604030504040204" pitchFamily="50" charset="-128"/>
                  <a:ea typeface="メイリオ" panose="020B0604030504040204" pitchFamily="50" charset="-128"/>
                </a:rPr>
                <a:t>円（諸税含）を上限</a:t>
              </a:r>
              <a:r>
                <a:rPr kumimoji="1" lang="ja-JP" altLang="en-US" sz="1400" dirty="0">
                  <a:solidFill>
                    <a:schemeClr val="tx1"/>
                  </a:solidFill>
                  <a:latin typeface="メイリオ" panose="020B0604030504040204" pitchFamily="50" charset="-128"/>
                  <a:ea typeface="メイリオ" panose="020B0604030504040204" pitchFamily="50" charset="-128"/>
                </a:rPr>
                <a:t>とした実費相当額に、体験プログラムの参加者数をかけて算出します。</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対象経費には、体験プログラム費用のほか、追加にかかった費用を含めることもできます。（会場費など）</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・申請手続きを学校から委託を受けた旅行会社が行う場合は、</a:t>
              </a:r>
              <a:r>
                <a:rPr kumimoji="1" lang="ja-JP" altLang="en-US" sz="1400" u="sng" dirty="0">
                  <a:solidFill>
                    <a:schemeClr val="tx1"/>
                  </a:solidFill>
                  <a:latin typeface="メイリオ" panose="020B0604030504040204" pitchFamily="50" charset="-128"/>
                  <a:ea typeface="メイリオ" panose="020B0604030504040204" pitchFamily="50" charset="-128"/>
                </a:rPr>
                <a:t>上記上限額の範囲内において</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u="sng" dirty="0">
                  <a:solidFill>
                    <a:schemeClr val="tx1"/>
                  </a:solidFill>
                  <a:latin typeface="メイリオ" panose="020B0604030504040204" pitchFamily="50" charset="-128"/>
                  <a:ea typeface="メイリオ" panose="020B0604030504040204" pitchFamily="50" charset="-128"/>
                </a:rPr>
                <a:t>一人当たり対象経費の</a:t>
              </a:r>
              <a:r>
                <a:rPr kumimoji="1" lang="en-US" altLang="ja-JP" sz="1400" u="sng" dirty="0">
                  <a:solidFill>
                    <a:schemeClr val="tx1"/>
                  </a:solidFill>
                  <a:latin typeface="メイリオ" panose="020B0604030504040204" pitchFamily="50" charset="-128"/>
                  <a:ea typeface="メイリオ" panose="020B0604030504040204" pitchFamily="50" charset="-128"/>
                </a:rPr>
                <a:t>20</a:t>
              </a:r>
              <a:r>
                <a:rPr kumimoji="1" lang="ja-JP" altLang="en-US" sz="1400" u="sng" dirty="0">
                  <a:solidFill>
                    <a:schemeClr val="tx1"/>
                  </a:solidFill>
                  <a:latin typeface="メイリオ" panose="020B0604030504040204" pitchFamily="50" charset="-128"/>
                  <a:ea typeface="メイリオ" panose="020B0604030504040204" pitchFamily="50" charset="-128"/>
                </a:rPr>
                <a:t>％以内の額を手数料として計上することができます。</a:t>
              </a:r>
              <a:r>
                <a:rPr kumimoji="1" lang="ja-JP" altLang="en-US" sz="1400" u="sng" dirty="0">
                  <a:solidFill>
                    <a:schemeClr val="tx1"/>
                  </a:solidFill>
                  <a:highlight>
                    <a:srgbClr val="FFFF00"/>
                  </a:highlight>
                  <a:latin typeface="メイリオ" panose="020B0604030504040204" pitchFamily="50" charset="-128"/>
                  <a:ea typeface="メイリオ" panose="020B0604030504040204" pitchFamily="50" charset="-128"/>
                </a:rPr>
                <a:t>なお、送客手数料は対象としない。</a:t>
              </a:r>
              <a:endParaRPr kumimoji="1" lang="en-US" altLang="ja-JP" sz="1400" u="sng" dirty="0">
                <a:solidFill>
                  <a:schemeClr val="tx1"/>
                </a:solidFill>
                <a:highlight>
                  <a:srgbClr val="FFFF00"/>
                </a:highlight>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　例：一人あたり対象経費</a:t>
              </a:r>
              <a:r>
                <a:rPr kumimoji="1" lang="en-US" altLang="ja-JP" sz="1400" dirty="0">
                  <a:solidFill>
                    <a:schemeClr val="tx1"/>
                  </a:solidFill>
                  <a:latin typeface="メイリオ" panose="020B0604030504040204" pitchFamily="50" charset="-128"/>
                  <a:ea typeface="メイリオ" panose="020B0604030504040204" pitchFamily="50" charset="-128"/>
                </a:rPr>
                <a:t>5,000</a:t>
              </a:r>
              <a:r>
                <a:rPr kumimoji="1" lang="ja-JP" altLang="en-US" sz="1400" dirty="0">
                  <a:solidFill>
                    <a:schemeClr val="tx1"/>
                  </a:solidFill>
                  <a:latin typeface="メイリオ" panose="020B0604030504040204" pitchFamily="50" charset="-128"/>
                  <a:ea typeface="メイリオ" panose="020B0604030504040204" pitchFamily="50" charset="-128"/>
                </a:rPr>
                <a:t>円で</a:t>
              </a:r>
              <a:r>
                <a:rPr kumimoji="1" lang="en-US" altLang="ja-JP" sz="1400" dirty="0">
                  <a:solidFill>
                    <a:schemeClr val="tx1"/>
                  </a:solidFill>
                  <a:latin typeface="メイリオ" panose="020B0604030504040204" pitchFamily="50" charset="-128"/>
                  <a:ea typeface="メイリオ" panose="020B0604030504040204" pitchFamily="50" charset="-128"/>
                </a:rPr>
                <a:t>100</a:t>
              </a:r>
              <a:r>
                <a:rPr kumimoji="1" lang="ja-JP" altLang="en-US" sz="1400" dirty="0">
                  <a:solidFill>
                    <a:schemeClr val="tx1"/>
                  </a:solidFill>
                  <a:latin typeface="メイリオ" panose="020B0604030504040204" pitchFamily="50" charset="-128"/>
                  <a:ea typeface="メイリオ" panose="020B0604030504040204" pitchFamily="50" charset="-128"/>
                </a:rPr>
                <a:t>名が体験プログラムに参加した場合、支援額は最大</a:t>
              </a:r>
              <a:r>
                <a:rPr kumimoji="1" lang="en-US" altLang="ja-JP" sz="1400" dirty="0">
                  <a:solidFill>
                    <a:schemeClr val="tx1"/>
                  </a:solidFill>
                  <a:latin typeface="メイリオ" panose="020B0604030504040204" pitchFamily="50" charset="-128"/>
                  <a:ea typeface="メイリオ" panose="020B0604030504040204" pitchFamily="50" charset="-128"/>
                </a:rPr>
                <a:t>600,000</a:t>
              </a:r>
              <a:r>
                <a:rPr kumimoji="1" lang="ja-JP" altLang="en-US" sz="1400" dirty="0">
                  <a:solidFill>
                    <a:schemeClr val="tx1"/>
                  </a:solidFill>
                  <a:latin typeface="メイリオ" panose="020B0604030504040204" pitchFamily="50" charset="-128"/>
                  <a:ea typeface="メイリオ" panose="020B0604030504040204" pitchFamily="50" charset="-128"/>
                </a:rPr>
                <a:t>円です。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算出した支援金の額に</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円未満の端数がある場合は、その端数金額は</a:t>
              </a:r>
              <a:r>
                <a:rPr kumimoji="1" lang="ja-JP" altLang="en-US" sz="1400" u="sng" dirty="0">
                  <a:solidFill>
                    <a:schemeClr val="tx1"/>
                  </a:solidFill>
                  <a:latin typeface="メイリオ" panose="020B0604030504040204" pitchFamily="50" charset="-128"/>
                  <a:ea typeface="メイリオ" panose="020B0604030504040204" pitchFamily="50" charset="-128"/>
                </a:rPr>
                <a:t>切り捨て</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5" y="4027764"/>
              <a:ext cx="1719916" cy="274744"/>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支援額</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7</a:t>
            </a:fld>
            <a:endParaRPr lang="en-US" dirty="0"/>
          </a:p>
        </p:txBody>
      </p:sp>
      <p:graphicFrame>
        <p:nvGraphicFramePr>
          <p:cNvPr id="9" name="表 8">
            <a:extLst>
              <a:ext uri="{FF2B5EF4-FFF2-40B4-BE49-F238E27FC236}">
                <a16:creationId xmlns:a16="http://schemas.microsoft.com/office/drawing/2014/main" id="{C700F9FD-B674-0552-16AA-A418E35D9D90}"/>
              </a:ext>
            </a:extLst>
          </p:cNvPr>
          <p:cNvGraphicFramePr>
            <a:graphicFrameLocks noGrp="1"/>
          </p:cNvGraphicFramePr>
          <p:nvPr>
            <p:extLst>
              <p:ext uri="{D42A27DB-BD31-4B8C-83A1-F6EECF244321}">
                <p14:modId xmlns:p14="http://schemas.microsoft.com/office/powerpoint/2010/main" val="2524222305"/>
              </p:ext>
            </p:extLst>
          </p:nvPr>
        </p:nvGraphicFramePr>
        <p:xfrm>
          <a:off x="239508" y="3328101"/>
          <a:ext cx="8727208" cy="1531620"/>
        </p:xfrm>
        <a:graphic>
          <a:graphicData uri="http://schemas.openxmlformats.org/drawingml/2006/table">
            <a:tbl>
              <a:tblPr firstRow="1" bandRow="1">
                <a:tableStyleId>{5C22544A-7EE6-4342-B048-85BDC9FD1C3A}</a:tableStyleId>
              </a:tblPr>
              <a:tblGrid>
                <a:gridCol w="331955">
                  <a:extLst>
                    <a:ext uri="{9D8B030D-6E8A-4147-A177-3AD203B41FA5}">
                      <a16:colId xmlns:a16="http://schemas.microsoft.com/office/drawing/2014/main" val="1831409413"/>
                    </a:ext>
                  </a:extLst>
                </a:gridCol>
                <a:gridCol w="2746431">
                  <a:extLst>
                    <a:ext uri="{9D8B030D-6E8A-4147-A177-3AD203B41FA5}">
                      <a16:colId xmlns:a16="http://schemas.microsoft.com/office/drawing/2014/main" val="3814525266"/>
                    </a:ext>
                  </a:extLst>
                </a:gridCol>
                <a:gridCol w="1469241">
                  <a:extLst>
                    <a:ext uri="{9D8B030D-6E8A-4147-A177-3AD203B41FA5}">
                      <a16:colId xmlns:a16="http://schemas.microsoft.com/office/drawing/2014/main" val="3364154713"/>
                    </a:ext>
                  </a:extLst>
                </a:gridCol>
                <a:gridCol w="1259349">
                  <a:extLst>
                    <a:ext uri="{9D8B030D-6E8A-4147-A177-3AD203B41FA5}">
                      <a16:colId xmlns:a16="http://schemas.microsoft.com/office/drawing/2014/main" val="1139387863"/>
                    </a:ext>
                  </a:extLst>
                </a:gridCol>
                <a:gridCol w="1287377">
                  <a:extLst>
                    <a:ext uri="{9D8B030D-6E8A-4147-A177-3AD203B41FA5}">
                      <a16:colId xmlns:a16="http://schemas.microsoft.com/office/drawing/2014/main" val="4120333419"/>
                    </a:ext>
                  </a:extLst>
                </a:gridCol>
                <a:gridCol w="1632855">
                  <a:extLst>
                    <a:ext uri="{9D8B030D-6E8A-4147-A177-3AD203B41FA5}">
                      <a16:colId xmlns:a16="http://schemas.microsoft.com/office/drawing/2014/main" val="1940070123"/>
                    </a:ext>
                  </a:extLst>
                </a:gridCol>
              </a:tblGrid>
              <a:tr h="270806">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体験プログラム（講話</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座学）実施費用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3,500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対象経費</a:t>
                      </a: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tc rowSpan="5">
                  <a:txBody>
                    <a:bodyPr/>
                    <a:lstStyle/>
                    <a:p>
                      <a:pPr algn="l"/>
                      <a:r>
                        <a:rPr kumimoji="1" lang="ja-JP" altLang="en-US" sz="1050" b="1" u="sng" dirty="0">
                          <a:solidFill>
                            <a:schemeClr val="tx1"/>
                          </a:solidFill>
                          <a:latin typeface="メイリオ" panose="020B0604030504040204" pitchFamily="50" charset="-128"/>
                          <a:ea typeface="メイリオ" panose="020B0604030504040204" pitchFamily="50" charset="-128"/>
                        </a:rPr>
                        <a:t>例１</a:t>
                      </a:r>
                      <a:endParaRPr kumimoji="1" lang="en-US" altLang="ja-JP" sz="105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講話型体験プログラム</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参加人数：</a:t>
                      </a:r>
                      <a:r>
                        <a:rPr kumimoji="1" lang="en-US" altLang="ja-JP" sz="1050" b="0" dirty="0">
                          <a:solidFill>
                            <a:schemeClr val="tx1"/>
                          </a:solidFill>
                          <a:latin typeface="メイリオ" panose="020B0604030504040204" pitchFamily="50" charset="-128"/>
                          <a:ea typeface="メイリオ" panose="020B0604030504040204" pitchFamily="50" charset="-128"/>
                        </a:rPr>
                        <a:t>100</a:t>
                      </a:r>
                      <a:r>
                        <a:rPr kumimoji="1" lang="ja-JP" altLang="en-US" sz="1050" b="0" dirty="0">
                          <a:solidFill>
                            <a:schemeClr val="tx1"/>
                          </a:solidFill>
                          <a:latin typeface="メイリオ" panose="020B0604030504040204" pitchFamily="50" charset="-128"/>
                          <a:ea typeface="メイリオ" panose="020B0604030504040204" pitchFamily="50" charset="-128"/>
                        </a:rPr>
                        <a:t>名</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会場借用あり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extLst>
                  <a:ext uri="{0D108BD9-81ED-4DB2-BD59-A6C34878D82A}">
                    <a16:rowId xmlns:a16="http://schemas.microsoft.com/office/drawing/2014/main" val="2853316067"/>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会場費（①の実施に使った）費用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1,500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旅行会社手数料（①</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②の</a:t>
                      </a:r>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1,000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5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a:t>
                      </a:r>
                      <a:r>
                        <a:rPr kumimoji="1" lang="ja-JP" altLang="en-US" sz="1050" dirty="0">
                          <a:latin typeface="メイリオ" panose="020B0604030504040204" pitchFamily="50" charset="-128"/>
                          <a:ea typeface="メイリオ" panose="020B0604030504040204" pitchFamily="50" charset="-128"/>
                        </a:rPr>
                        <a:t>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①</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②</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③</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600,000</a:t>
                      </a:r>
                      <a:r>
                        <a:rPr kumimoji="1" lang="ja-JP" altLang="en-US" sz="105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④</a:t>
                      </a:r>
                      <a:r>
                        <a:rPr kumimoji="1" lang="en-US" altLang="ja-JP" sz="1050" dirty="0">
                          <a:latin typeface="メイリオ" panose="020B0604030504040204" pitchFamily="50" charset="-128"/>
                          <a:ea typeface="メイリオ" panose="020B0604030504040204" pitchFamily="50" charset="-128"/>
                        </a:rPr>
                        <a:t>×100</a:t>
                      </a:r>
                      <a:r>
                        <a:rPr kumimoji="1" lang="ja-JP" altLang="en-US" sz="105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0" name="四角形: 角を丸くする 14">
            <a:extLst>
              <a:ext uri="{FF2B5EF4-FFF2-40B4-BE49-F238E27FC236}">
                <a16:creationId xmlns:a16="http://schemas.microsoft.com/office/drawing/2014/main" id="{81ED5178-2577-6713-F6CD-0C42B29A94D6}"/>
              </a:ext>
            </a:extLst>
          </p:cNvPr>
          <p:cNvSpPr>
            <a:spLocks/>
          </p:cNvSpPr>
          <p:nvPr/>
        </p:nvSpPr>
        <p:spPr>
          <a:xfrm>
            <a:off x="127542" y="3066491"/>
            <a:ext cx="1441420"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pPr marL="149225" indent="-149225"/>
            <a:r>
              <a:rPr kumimoji="1" lang="ja-JP" altLang="en-US" sz="1400" b="1" dirty="0">
                <a:solidFill>
                  <a:schemeClr val="tx1"/>
                </a:solidFill>
                <a:latin typeface="メイリオ" panose="020B0604030504040204" pitchFamily="50" charset="-128"/>
                <a:ea typeface="メイリオ" panose="020B0604030504040204" pitchFamily="50" charset="-128"/>
              </a:rPr>
              <a:t>●支援額算定例</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12" name="右中かっこ 11">
            <a:extLst>
              <a:ext uri="{FF2B5EF4-FFF2-40B4-BE49-F238E27FC236}">
                <a16:creationId xmlns:a16="http://schemas.microsoft.com/office/drawing/2014/main" id="{D4E585BB-10E0-ACFD-026C-EB99444387F5}"/>
              </a:ext>
            </a:extLst>
          </p:cNvPr>
          <p:cNvSpPr/>
          <p:nvPr/>
        </p:nvSpPr>
        <p:spPr>
          <a:xfrm>
            <a:off x="5916542" y="367728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C596D706-628E-7E09-3AA0-24DEE926D6F3}"/>
              </a:ext>
            </a:extLst>
          </p:cNvPr>
          <p:cNvGraphicFramePr>
            <a:graphicFrameLocks noGrp="1"/>
          </p:cNvGraphicFramePr>
          <p:nvPr>
            <p:extLst>
              <p:ext uri="{D42A27DB-BD31-4B8C-83A1-F6EECF244321}">
                <p14:modId xmlns:p14="http://schemas.microsoft.com/office/powerpoint/2010/main" val="1192235809"/>
              </p:ext>
            </p:extLst>
          </p:nvPr>
        </p:nvGraphicFramePr>
        <p:xfrm>
          <a:off x="239508" y="4884135"/>
          <a:ext cx="8727209" cy="1493520"/>
        </p:xfrm>
        <a:graphic>
          <a:graphicData uri="http://schemas.openxmlformats.org/drawingml/2006/table">
            <a:tbl>
              <a:tblPr firstRow="1" bandRow="1">
                <a:tableStyleId>{7DF18680-E054-41AD-8BC1-D1AEF772440D}</a:tableStyleId>
              </a:tblPr>
              <a:tblGrid>
                <a:gridCol w="331955">
                  <a:extLst>
                    <a:ext uri="{9D8B030D-6E8A-4147-A177-3AD203B41FA5}">
                      <a16:colId xmlns:a16="http://schemas.microsoft.com/office/drawing/2014/main" val="1831409413"/>
                    </a:ext>
                  </a:extLst>
                </a:gridCol>
                <a:gridCol w="3011492">
                  <a:extLst>
                    <a:ext uri="{9D8B030D-6E8A-4147-A177-3AD203B41FA5}">
                      <a16:colId xmlns:a16="http://schemas.microsoft.com/office/drawing/2014/main" val="3814525266"/>
                    </a:ext>
                  </a:extLst>
                </a:gridCol>
                <a:gridCol w="1474237">
                  <a:extLst>
                    <a:ext uri="{9D8B030D-6E8A-4147-A177-3AD203B41FA5}">
                      <a16:colId xmlns:a16="http://schemas.microsoft.com/office/drawing/2014/main" val="3364154713"/>
                    </a:ext>
                  </a:extLst>
                </a:gridCol>
                <a:gridCol w="1147665">
                  <a:extLst>
                    <a:ext uri="{9D8B030D-6E8A-4147-A177-3AD203B41FA5}">
                      <a16:colId xmlns:a16="http://schemas.microsoft.com/office/drawing/2014/main" val="1139387863"/>
                    </a:ext>
                  </a:extLst>
                </a:gridCol>
                <a:gridCol w="1119674">
                  <a:extLst>
                    <a:ext uri="{9D8B030D-6E8A-4147-A177-3AD203B41FA5}">
                      <a16:colId xmlns:a16="http://schemas.microsoft.com/office/drawing/2014/main" val="4120333419"/>
                    </a:ext>
                  </a:extLst>
                </a:gridCol>
                <a:gridCol w="1642186">
                  <a:extLst>
                    <a:ext uri="{9D8B030D-6E8A-4147-A177-3AD203B41FA5}">
                      <a16:colId xmlns:a16="http://schemas.microsoft.com/office/drawing/2014/main" val="627934643"/>
                    </a:ext>
                  </a:extLst>
                </a:gridCol>
              </a:tblGrid>
              <a:tr h="271102">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体験プログラム実施費用（タクシー利用に変更）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5,500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対象経費</a:t>
                      </a:r>
                      <a:endParaRPr kumimoji="1" lang="en-US" altLang="ja-JP" sz="1000" b="0" dirty="0">
                        <a:latin typeface="メイリオ" panose="020B0604030504040204" pitchFamily="50" charset="-128"/>
                        <a:ea typeface="メイリオ" panose="020B0604030504040204" pitchFamily="50" charset="-128"/>
                      </a:endParaRPr>
                    </a:p>
                  </a:txBody>
                  <a:tcPr anchor="ctr"/>
                </a:tc>
                <a:tc rowSpan="5">
                  <a:txBody>
                    <a:bodyPr/>
                    <a:lstStyle/>
                    <a:p>
                      <a:pPr algn="l"/>
                      <a:r>
                        <a:rPr kumimoji="1" lang="ja-JP" altLang="en-US" sz="1000" b="1" u="sng" dirty="0">
                          <a:solidFill>
                            <a:schemeClr val="tx1"/>
                          </a:solidFill>
                          <a:latin typeface="メイリオ" panose="020B0604030504040204" pitchFamily="50" charset="-128"/>
                          <a:ea typeface="メイリオ" panose="020B0604030504040204" pitchFamily="50" charset="-128"/>
                        </a:rPr>
                        <a:t>例２</a:t>
                      </a:r>
                      <a:endParaRPr kumimoji="1" lang="en-US" altLang="ja-JP" sz="100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実地型体験プログラム</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参加人数：</a:t>
                      </a:r>
                      <a:r>
                        <a:rPr kumimoji="1" lang="en-US" altLang="ja-JP" sz="1000" b="0" dirty="0">
                          <a:solidFill>
                            <a:schemeClr val="tx1"/>
                          </a:solidFill>
                          <a:latin typeface="メイリオ" panose="020B0604030504040204" pitchFamily="50" charset="-128"/>
                          <a:ea typeface="メイリオ" panose="020B0604030504040204" pitchFamily="50" charset="-128"/>
                        </a:rPr>
                        <a:t>40</a:t>
                      </a:r>
                      <a:r>
                        <a:rPr kumimoji="1" lang="ja-JP" altLang="en-US" sz="1000" b="0" dirty="0">
                          <a:solidFill>
                            <a:schemeClr val="tx1"/>
                          </a:solidFill>
                          <a:latin typeface="メイリオ" panose="020B0604030504040204" pitchFamily="50" charset="-128"/>
                          <a:ea typeface="メイリオ" panose="020B0604030504040204" pitchFamily="50" charset="-128"/>
                        </a:rPr>
                        <a:t>名</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移動手段変更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53316067"/>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タクシー料金（①の実施場所へ移動）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3,500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旅行会社手数料（①</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②の</a:t>
                      </a:r>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1,800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一人あたり</a:t>
                      </a:r>
                    </a:p>
                  </a:txBody>
                  <a:tcPr anchor="ctr"/>
                </a:tc>
                <a:tc gridSpan="2">
                  <a:txBody>
                    <a:bodyPr/>
                    <a:lstStyle/>
                    <a:p>
                      <a:r>
                        <a:rPr kumimoji="1" lang="ja-JP" altLang="en-US" sz="1000" dirty="0">
                          <a:latin typeface="メイリオ" panose="020B0604030504040204" pitchFamily="50" charset="-128"/>
                          <a:ea typeface="メイリオ" panose="020B0604030504040204" pitchFamily="50" charset="-128"/>
                        </a:rPr>
                        <a:t>①</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②</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③（上限額</a:t>
                      </a:r>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400,000</a:t>
                      </a:r>
                      <a:r>
                        <a:rPr kumimoji="1" lang="ja-JP" altLang="en-US" sz="100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00" dirty="0">
                          <a:latin typeface="メイリオ" panose="020B0604030504040204" pitchFamily="50" charset="-128"/>
                          <a:ea typeface="メイリオ" panose="020B0604030504040204" pitchFamily="50" charset="-128"/>
                        </a:rPr>
                        <a:t>④</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6" name="右中かっこ 15">
            <a:extLst>
              <a:ext uri="{FF2B5EF4-FFF2-40B4-BE49-F238E27FC236}">
                <a16:creationId xmlns:a16="http://schemas.microsoft.com/office/drawing/2014/main" id="{D4E14E95-76AD-9F95-4A46-8CE40E24F270}"/>
              </a:ext>
            </a:extLst>
          </p:cNvPr>
          <p:cNvSpPr/>
          <p:nvPr/>
        </p:nvSpPr>
        <p:spPr>
          <a:xfrm>
            <a:off x="6089253" y="520890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2FD9C16-DBBA-1187-066D-7321562A19AD}"/>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022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412689" y="2173551"/>
            <a:ext cx="8327921" cy="954107"/>
          </a:xfrm>
          <a:prstGeom prst="rect">
            <a:avLst/>
          </a:prstGeom>
          <a:noFill/>
          <a:ln>
            <a:noFill/>
          </a:ln>
        </p:spPr>
        <p:txBody>
          <a:bodyPr wrap="none" rtlCol="0">
            <a:spAutoFit/>
          </a:bodyPr>
          <a:lstStyle/>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　　　　　　　　　　　促進事業</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第</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2</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期</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412689" y="4145050"/>
            <a:ext cx="3416321" cy="523220"/>
          </a:xfrm>
          <a:prstGeom prst="rect">
            <a:avLst/>
          </a:prstGeom>
          <a:noFill/>
          <a:ln>
            <a:noFill/>
          </a:ln>
        </p:spPr>
        <p:txBody>
          <a:bodyPr wrap="none" rtlCol="0">
            <a:spAutoFit/>
          </a:bodyPr>
          <a:lstStyle/>
          <a:p>
            <a:pPr algn="ctr"/>
            <a:r>
              <a:rPr kumimoji="1" lang="ja-JP" altLang="en-US" sz="2800" b="1" i="1" dirty="0">
                <a:solidFill>
                  <a:schemeClr val="bg2">
                    <a:lumMod val="25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699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4" y="3819834"/>
            <a:ext cx="9664638" cy="2484000"/>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3622663"/>
            <a:ext cx="2232000" cy="360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２</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33" name="正方形/長方形 32">
            <a:extLst>
              <a:ext uri="{FF2B5EF4-FFF2-40B4-BE49-F238E27FC236}">
                <a16:creationId xmlns:a16="http://schemas.microsoft.com/office/drawing/2014/main" id="{D477F951-2EF1-41CE-92EF-4ED0C0F35677}"/>
              </a:ext>
            </a:extLst>
          </p:cNvPr>
          <p:cNvSpPr/>
          <p:nvPr/>
        </p:nvSpPr>
        <p:spPr>
          <a:xfrm>
            <a:off x="127544" y="1115661"/>
            <a:ext cx="9664638" cy="2484000"/>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39" y="924130"/>
            <a:ext cx="2233105"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48499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支援申請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14">
            <a:extLst>
              <a:ext uri="{FF2B5EF4-FFF2-40B4-BE49-F238E27FC236}">
                <a16:creationId xmlns:a16="http://schemas.microsoft.com/office/drawing/2014/main" id="{942B1262-DBB3-A3EE-361B-AC794C8FD874}"/>
              </a:ext>
            </a:extLst>
          </p:cNvPr>
          <p:cNvSpPr>
            <a:spLocks/>
          </p:cNvSpPr>
          <p:nvPr/>
        </p:nvSpPr>
        <p:spPr>
          <a:xfrm>
            <a:off x="714892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支払予定通知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F5923A05-490C-A864-FCF9-8C7B47C71A08}"/>
              </a:ext>
            </a:extLst>
          </p:cNvPr>
          <p:cNvSpPr>
            <a:spLocks/>
          </p:cNvSpPr>
          <p:nvPr/>
        </p:nvSpPr>
        <p:spPr>
          <a:xfrm>
            <a:off x="567648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審　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14">
            <a:extLst>
              <a:ext uri="{FF2B5EF4-FFF2-40B4-BE49-F238E27FC236}">
                <a16:creationId xmlns:a16="http://schemas.microsoft.com/office/drawing/2014/main" id="{FA40F97B-1F48-55B2-B230-62CC8E4C72E9}"/>
              </a:ext>
            </a:extLst>
          </p:cNvPr>
          <p:cNvSpPr>
            <a:spLocks/>
          </p:cNvSpPr>
          <p:nvPr/>
        </p:nvSpPr>
        <p:spPr>
          <a:xfrm>
            <a:off x="8976971"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矢印: 左 9">
            <a:extLst>
              <a:ext uri="{FF2B5EF4-FFF2-40B4-BE49-F238E27FC236}">
                <a16:creationId xmlns:a16="http://schemas.microsoft.com/office/drawing/2014/main" id="{279F7CEB-4CE7-4DA5-EA5E-80407CE1071B}"/>
              </a:ext>
            </a:extLst>
          </p:cNvPr>
          <p:cNvSpPr/>
          <p:nvPr/>
        </p:nvSpPr>
        <p:spPr>
          <a:xfrm rot="10800000">
            <a:off x="2538233" y="2111421"/>
            <a:ext cx="3064923"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4">
            <a:extLst>
              <a:ext uri="{FF2B5EF4-FFF2-40B4-BE49-F238E27FC236}">
                <a16:creationId xmlns:a16="http://schemas.microsoft.com/office/drawing/2014/main" id="{47E52385-B02A-7D20-51D7-BF2D81C3D950}"/>
              </a:ext>
            </a:extLst>
          </p:cNvPr>
          <p:cNvSpPr>
            <a:spLocks/>
          </p:cNvSpPr>
          <p:nvPr/>
        </p:nvSpPr>
        <p:spPr>
          <a:xfrm>
            <a:off x="2422738" y="2393788"/>
            <a:ext cx="3316141"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出発予定日より</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起算して</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（第</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2</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期）原則</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60</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日前（土日祝日含む）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B0675A26-598B-FFC3-8102-13101B431A99}"/>
              </a:ext>
            </a:extLst>
          </p:cNvPr>
          <p:cNvSpPr>
            <a:spLocks/>
          </p:cNvSpPr>
          <p:nvPr/>
        </p:nvSpPr>
        <p:spPr>
          <a:xfrm>
            <a:off x="412756" y="3331670"/>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申請書類は、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CF7B073-5895-B664-B366-4BC50A23292D}"/>
              </a:ext>
            </a:extLst>
          </p:cNvPr>
          <p:cNvSpPr txBox="1"/>
          <p:nvPr/>
        </p:nvSpPr>
        <p:spPr>
          <a:xfrm>
            <a:off x="-1"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13" name="四角形: 角を丸くする 14">
            <a:extLst>
              <a:ext uri="{FF2B5EF4-FFF2-40B4-BE49-F238E27FC236}">
                <a16:creationId xmlns:a16="http://schemas.microsoft.com/office/drawing/2014/main" id="{38AD3C32-EFFC-F8D4-0C77-0C7409DCBF0D}"/>
              </a:ext>
            </a:extLst>
          </p:cNvPr>
          <p:cNvSpPr>
            <a:spLocks/>
          </p:cNvSpPr>
          <p:nvPr/>
        </p:nvSpPr>
        <p:spPr>
          <a:xfrm>
            <a:off x="484995"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A35CED01-B5E6-AF93-DCC1-CB91BA73C2A2}"/>
              </a:ext>
            </a:extLst>
          </p:cNvPr>
          <p:cNvSpPr>
            <a:spLocks/>
          </p:cNvSpPr>
          <p:nvPr/>
        </p:nvSpPr>
        <p:spPr>
          <a:xfrm>
            <a:off x="674697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支払決定通知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D318072E-17B5-C3F2-E397-BFD022FCD1AD}"/>
              </a:ext>
            </a:extLst>
          </p:cNvPr>
          <p:cNvSpPr>
            <a:spLocks/>
          </p:cNvSpPr>
          <p:nvPr/>
        </p:nvSpPr>
        <p:spPr>
          <a:xfrm>
            <a:off x="5293260"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報告内容の精査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9872B916-F25B-DB89-F172-2878C154AE26}"/>
              </a:ext>
            </a:extLst>
          </p:cNvPr>
          <p:cNvSpPr>
            <a:spLocks/>
          </p:cNvSpPr>
          <p:nvPr/>
        </p:nvSpPr>
        <p:spPr>
          <a:xfrm>
            <a:off x="860886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請求書提出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0" name="四角形: 角を丸くする 14">
            <a:extLst>
              <a:ext uri="{FF2B5EF4-FFF2-40B4-BE49-F238E27FC236}">
                <a16:creationId xmlns:a16="http://schemas.microsoft.com/office/drawing/2014/main" id="{E1DCB767-7AA5-49D8-379B-FE8600720738}"/>
              </a:ext>
            </a:extLst>
          </p:cNvPr>
          <p:cNvSpPr>
            <a:spLocks/>
          </p:cNvSpPr>
          <p:nvPr/>
        </p:nvSpPr>
        <p:spPr>
          <a:xfrm>
            <a:off x="2777871" y="5863794"/>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報告書類は、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32" name="四角形: 角を丸くする 14">
            <a:extLst>
              <a:ext uri="{FF2B5EF4-FFF2-40B4-BE49-F238E27FC236}">
                <a16:creationId xmlns:a16="http://schemas.microsoft.com/office/drawing/2014/main" id="{F4EFA4C6-3E0F-EA2C-5514-A262C1149585}"/>
              </a:ext>
            </a:extLst>
          </p:cNvPr>
          <p:cNvSpPr>
            <a:spLocks/>
          </p:cNvSpPr>
          <p:nvPr/>
        </p:nvSpPr>
        <p:spPr>
          <a:xfrm>
            <a:off x="2582603" y="1695701"/>
            <a:ext cx="2934017"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6" name="矢印: 左 35">
            <a:extLst>
              <a:ext uri="{FF2B5EF4-FFF2-40B4-BE49-F238E27FC236}">
                <a16:creationId xmlns:a16="http://schemas.microsoft.com/office/drawing/2014/main" id="{0C5C921A-E59C-13D3-A984-141E17A419A0}"/>
              </a:ext>
            </a:extLst>
          </p:cNvPr>
          <p:cNvSpPr/>
          <p:nvPr/>
        </p:nvSpPr>
        <p:spPr>
          <a:xfrm rot="10800000">
            <a:off x="6109813" y="2111421"/>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左 37">
            <a:extLst>
              <a:ext uri="{FF2B5EF4-FFF2-40B4-BE49-F238E27FC236}">
                <a16:creationId xmlns:a16="http://schemas.microsoft.com/office/drawing/2014/main" id="{9915CF9F-34A8-33EC-6DB0-235B3E797AB2}"/>
              </a:ext>
            </a:extLst>
          </p:cNvPr>
          <p:cNvSpPr/>
          <p:nvPr/>
        </p:nvSpPr>
        <p:spPr>
          <a:xfrm rot="10800000">
            <a:off x="7578109" y="2111421"/>
            <a:ext cx="133262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14">
            <a:extLst>
              <a:ext uri="{FF2B5EF4-FFF2-40B4-BE49-F238E27FC236}">
                <a16:creationId xmlns:a16="http://schemas.microsoft.com/office/drawing/2014/main" id="{7E228F61-5046-4AA3-4823-DD11E1CB92A2}"/>
              </a:ext>
            </a:extLst>
          </p:cNvPr>
          <p:cNvSpPr>
            <a:spLocks/>
          </p:cNvSpPr>
          <p:nvPr/>
        </p:nvSpPr>
        <p:spPr>
          <a:xfrm>
            <a:off x="6109813" y="2394388"/>
            <a:ext cx="1013085"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7</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0" name="四角形: 角を丸くする 14">
            <a:extLst>
              <a:ext uri="{FF2B5EF4-FFF2-40B4-BE49-F238E27FC236}">
                <a16:creationId xmlns:a16="http://schemas.microsoft.com/office/drawing/2014/main" id="{3A85E7FC-FD3A-6398-BC31-F4C1DCC8344F}"/>
              </a:ext>
            </a:extLst>
          </p:cNvPr>
          <p:cNvSpPr>
            <a:spLocks/>
          </p:cNvSpPr>
          <p:nvPr/>
        </p:nvSpPr>
        <p:spPr>
          <a:xfrm>
            <a:off x="6109813" y="1613324"/>
            <a:ext cx="1013085"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46" name="四角形: 角を丸くする 14">
            <a:extLst>
              <a:ext uri="{FF2B5EF4-FFF2-40B4-BE49-F238E27FC236}">
                <a16:creationId xmlns:a16="http://schemas.microsoft.com/office/drawing/2014/main" id="{CE27F039-7317-58CE-BB48-0A11A937B3EB}"/>
              </a:ext>
            </a:extLst>
          </p:cNvPr>
          <p:cNvSpPr>
            <a:spLocks/>
          </p:cNvSpPr>
          <p:nvPr/>
        </p:nvSpPr>
        <p:spPr>
          <a:xfrm>
            <a:off x="2847608"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報告書類提出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7" name="矢印: 左 46">
            <a:extLst>
              <a:ext uri="{FF2B5EF4-FFF2-40B4-BE49-F238E27FC236}">
                <a16:creationId xmlns:a16="http://schemas.microsoft.com/office/drawing/2014/main" id="{491DB59A-BDDA-DFB9-10CE-5B4A966A9E96}"/>
              </a:ext>
            </a:extLst>
          </p:cNvPr>
          <p:cNvSpPr/>
          <p:nvPr/>
        </p:nvSpPr>
        <p:spPr>
          <a:xfrm rot="10800000">
            <a:off x="916121" y="4920438"/>
            <a:ext cx="1864481"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四角形: 角を丸くする 14">
            <a:extLst>
              <a:ext uri="{FF2B5EF4-FFF2-40B4-BE49-F238E27FC236}">
                <a16:creationId xmlns:a16="http://schemas.microsoft.com/office/drawing/2014/main" id="{9F6B1BC1-BF32-FE95-0BE2-CABFFA3F377C}"/>
              </a:ext>
            </a:extLst>
          </p:cNvPr>
          <p:cNvSpPr>
            <a:spLocks/>
          </p:cNvSpPr>
          <p:nvPr/>
        </p:nvSpPr>
        <p:spPr>
          <a:xfrm>
            <a:off x="980605" y="5184849"/>
            <a:ext cx="1800000" cy="7694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終了日より起算して</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9" name="四角形: 角を丸くする 14">
            <a:extLst>
              <a:ext uri="{FF2B5EF4-FFF2-40B4-BE49-F238E27FC236}">
                <a16:creationId xmlns:a16="http://schemas.microsoft.com/office/drawing/2014/main" id="{74DC2BC1-66F2-2E0D-D171-5DCDFEF45B1E}"/>
              </a:ext>
            </a:extLst>
          </p:cNvPr>
          <p:cNvSpPr>
            <a:spLocks/>
          </p:cNvSpPr>
          <p:nvPr/>
        </p:nvSpPr>
        <p:spPr>
          <a:xfrm>
            <a:off x="980603" y="4350723"/>
            <a:ext cx="180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0" name="矢印: 左 49">
            <a:extLst>
              <a:ext uri="{FF2B5EF4-FFF2-40B4-BE49-F238E27FC236}">
                <a16:creationId xmlns:a16="http://schemas.microsoft.com/office/drawing/2014/main" id="{3A7B8B00-AC6E-CC83-3927-1778BABB0FB1}"/>
              </a:ext>
            </a:extLst>
          </p:cNvPr>
          <p:cNvSpPr/>
          <p:nvPr/>
        </p:nvSpPr>
        <p:spPr>
          <a:xfrm rot="10800000">
            <a:off x="5715152" y="4920438"/>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角を丸くする 14">
            <a:extLst>
              <a:ext uri="{FF2B5EF4-FFF2-40B4-BE49-F238E27FC236}">
                <a16:creationId xmlns:a16="http://schemas.microsoft.com/office/drawing/2014/main" id="{9350AE2E-9A41-3BF2-1282-B9EB97552637}"/>
              </a:ext>
            </a:extLst>
          </p:cNvPr>
          <p:cNvSpPr>
            <a:spLocks/>
          </p:cNvSpPr>
          <p:nvPr/>
        </p:nvSpPr>
        <p:spPr>
          <a:xfrm>
            <a:off x="5677828" y="5201496"/>
            <a:ext cx="1080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10</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2" name="四角形: 角を丸くする 14">
            <a:extLst>
              <a:ext uri="{FF2B5EF4-FFF2-40B4-BE49-F238E27FC236}">
                <a16:creationId xmlns:a16="http://schemas.microsoft.com/office/drawing/2014/main" id="{241F6DBD-3881-2ABE-3AC1-3225F7A807D3}"/>
              </a:ext>
            </a:extLst>
          </p:cNvPr>
          <p:cNvSpPr>
            <a:spLocks/>
          </p:cNvSpPr>
          <p:nvPr/>
        </p:nvSpPr>
        <p:spPr>
          <a:xfrm>
            <a:off x="5677827" y="4375000"/>
            <a:ext cx="108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53" name="矢印: 左 52">
            <a:extLst>
              <a:ext uri="{FF2B5EF4-FFF2-40B4-BE49-F238E27FC236}">
                <a16:creationId xmlns:a16="http://schemas.microsoft.com/office/drawing/2014/main" id="{BA72D457-2969-F3DD-4F54-379A53CCA179}"/>
              </a:ext>
            </a:extLst>
          </p:cNvPr>
          <p:cNvSpPr/>
          <p:nvPr/>
        </p:nvSpPr>
        <p:spPr>
          <a:xfrm rot="10800000">
            <a:off x="4881076" y="492043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左 53">
            <a:extLst>
              <a:ext uri="{FF2B5EF4-FFF2-40B4-BE49-F238E27FC236}">
                <a16:creationId xmlns:a16="http://schemas.microsoft.com/office/drawing/2014/main" id="{7628E72B-8FC4-624E-E18D-751037516B36}"/>
              </a:ext>
            </a:extLst>
          </p:cNvPr>
          <p:cNvSpPr/>
          <p:nvPr/>
        </p:nvSpPr>
        <p:spPr>
          <a:xfrm rot="10800000">
            <a:off x="7206186" y="4920438"/>
            <a:ext cx="134010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四角形: 角を丸くする 14">
            <a:extLst>
              <a:ext uri="{FF2B5EF4-FFF2-40B4-BE49-F238E27FC236}">
                <a16:creationId xmlns:a16="http://schemas.microsoft.com/office/drawing/2014/main" id="{3FBF65E0-6496-D58F-911E-67BFC0562DD9}"/>
              </a:ext>
            </a:extLst>
          </p:cNvPr>
          <p:cNvSpPr>
            <a:spLocks/>
          </p:cNvSpPr>
          <p:nvPr/>
        </p:nvSpPr>
        <p:spPr>
          <a:xfrm>
            <a:off x="7131538" y="5201496"/>
            <a:ext cx="1476000" cy="9387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提出期限は、支払決定通知を受けた日から</a:t>
            </a:r>
            <a:r>
              <a:rPr kumimoji="1" lang="ja-JP" altLang="en-US" sz="1100" dirty="0">
                <a:solidFill>
                  <a:srgbClr val="FF0000"/>
                </a:solidFill>
                <a:latin typeface="メイリオ" panose="020B0604030504040204" pitchFamily="50" charset="-128"/>
                <a:ea typeface="メイリオ" panose="020B0604030504040204" pitchFamily="50" charset="-128"/>
              </a:rPr>
              <a:t>起算して原則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14">
            <a:extLst>
              <a:ext uri="{FF2B5EF4-FFF2-40B4-BE49-F238E27FC236}">
                <a16:creationId xmlns:a16="http://schemas.microsoft.com/office/drawing/2014/main" id="{F96DC86F-218B-467D-9544-F64BBFB96DF6}"/>
              </a:ext>
            </a:extLst>
          </p:cNvPr>
          <p:cNvSpPr>
            <a:spLocks/>
          </p:cNvSpPr>
          <p:nvPr/>
        </p:nvSpPr>
        <p:spPr>
          <a:xfrm>
            <a:off x="7131537" y="4484821"/>
            <a:ext cx="1476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請求には、所定の様式があります。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7" name="四角形: 角を丸くする 14">
            <a:extLst>
              <a:ext uri="{FF2B5EF4-FFF2-40B4-BE49-F238E27FC236}">
                <a16:creationId xmlns:a16="http://schemas.microsoft.com/office/drawing/2014/main" id="{9E123F4B-90CB-F1D1-C181-0AA3008D2E53}"/>
              </a:ext>
            </a:extLst>
          </p:cNvPr>
          <p:cNvSpPr>
            <a:spLocks/>
          </p:cNvSpPr>
          <p:nvPr/>
        </p:nvSpPr>
        <p:spPr>
          <a:xfrm>
            <a:off x="9367114"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支援金支払い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8" name="矢印: 左 57">
            <a:extLst>
              <a:ext uri="{FF2B5EF4-FFF2-40B4-BE49-F238E27FC236}">
                <a16:creationId xmlns:a16="http://schemas.microsoft.com/office/drawing/2014/main" id="{4E00C893-1AA9-CCF0-1E16-858B89EE12FA}"/>
              </a:ext>
            </a:extLst>
          </p:cNvPr>
          <p:cNvSpPr/>
          <p:nvPr/>
        </p:nvSpPr>
        <p:spPr>
          <a:xfrm rot="10800000">
            <a:off x="9007114" y="4920438"/>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E38912E3-FEE4-1F37-4F4C-D1BCDA69D9F2}"/>
              </a:ext>
            </a:extLst>
          </p:cNvPr>
          <p:cNvSpPr txBox="1"/>
          <p:nvPr/>
        </p:nvSpPr>
        <p:spPr>
          <a:xfrm>
            <a:off x="557687" y="2984837"/>
            <a:ext cx="2617662" cy="369332"/>
          </a:xfrm>
          <a:prstGeom prst="rect">
            <a:avLst/>
          </a:prstGeom>
          <a:noFill/>
        </p:spPr>
        <p:txBody>
          <a:bodyPr wrap="square" rtlCol="0">
            <a:spAutoFit/>
          </a:bodyPr>
          <a:lstStyle/>
          <a:p>
            <a:r>
              <a:rPr kumimoji="1" lang="en-US" altLang="ja-JP" dirty="0">
                <a:highlight>
                  <a:srgbClr val="FFFF00"/>
                </a:highlight>
              </a:rPr>
              <a:t>6</a:t>
            </a:r>
            <a:r>
              <a:rPr kumimoji="1" lang="ja-JP" altLang="en-US" dirty="0">
                <a:highlight>
                  <a:srgbClr val="FFFF00"/>
                </a:highlight>
              </a:rPr>
              <a:t>月</a:t>
            </a:r>
            <a:r>
              <a:rPr kumimoji="1" lang="en-US" altLang="ja-JP" dirty="0">
                <a:highlight>
                  <a:srgbClr val="FFFF00"/>
                </a:highlight>
              </a:rPr>
              <a:t>2</a:t>
            </a:r>
            <a:r>
              <a:rPr kumimoji="1" lang="ja-JP" altLang="en-US" dirty="0">
                <a:highlight>
                  <a:srgbClr val="FFFF00"/>
                </a:highlight>
              </a:rPr>
              <a:t>日（月）より申請開始</a:t>
            </a: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4E6A1E78-D8A4-B71F-1F03-31D9929E5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951" y="4278606"/>
            <a:ext cx="1530383" cy="1530383"/>
          </a:xfrm>
          <a:prstGeom prst="rect">
            <a:avLst/>
          </a:prstGeom>
        </p:spPr>
      </p:pic>
      <p:pic>
        <p:nvPicPr>
          <p:cNvPr id="12" name="図 11" descr="QR コード&#10;&#10;AI によって生成されたコンテンツは間違っている可能性があります。">
            <a:extLst>
              <a:ext uri="{FF2B5EF4-FFF2-40B4-BE49-F238E27FC236}">
                <a16:creationId xmlns:a16="http://schemas.microsoft.com/office/drawing/2014/main" id="{23E2AEF6-CCF5-8DCC-FB5A-55E617F5F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72" y="1425912"/>
            <a:ext cx="1556214" cy="1556214"/>
          </a:xfrm>
          <a:prstGeom prst="rect">
            <a:avLst/>
          </a:prstGeom>
        </p:spPr>
      </p:pic>
    </p:spTree>
    <p:extLst>
      <p:ext uri="{BB962C8B-B14F-4D97-AF65-F5344CB8AC3E}">
        <p14:creationId xmlns:p14="http://schemas.microsoft.com/office/powerpoint/2010/main" val="3598457475"/>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6858</TotalTime>
  <Words>2562</Words>
  <Application>Microsoft Office PowerPoint</Application>
  <PresentationFormat>A4 210 x 297 mm</PresentationFormat>
  <Paragraphs>329</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メイリオ</vt:lpstr>
      <vt:lpstr>游ゴシック</vt:lpstr>
      <vt:lpstr>Calibri</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OCVB</dc:creator>
  <cp:lastModifiedBy>比嘉　侑紀</cp:lastModifiedBy>
  <cp:revision>246</cp:revision>
  <cp:lastPrinted>2025-03-14T08:38:08Z</cp:lastPrinted>
  <dcterms:created xsi:type="dcterms:W3CDTF">2017-10-04T06:52:19Z</dcterms:created>
  <dcterms:modified xsi:type="dcterms:W3CDTF">2025-03-24T04:44:27Z</dcterms:modified>
</cp:coreProperties>
</file>