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14"/>
  </p:notesMasterIdLst>
  <p:sldIdLst>
    <p:sldId id="258" r:id="rId2"/>
    <p:sldId id="311" r:id="rId3"/>
    <p:sldId id="289" r:id="rId4"/>
    <p:sldId id="290" r:id="rId5"/>
    <p:sldId id="319" r:id="rId6"/>
    <p:sldId id="314" r:id="rId7"/>
    <p:sldId id="309" r:id="rId8"/>
    <p:sldId id="312" r:id="rId9"/>
    <p:sldId id="292" r:id="rId10"/>
    <p:sldId id="305" r:id="rId11"/>
    <p:sldId id="313" r:id="rId12"/>
    <p:sldId id="273" r:id="rId13"/>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CD6F2F4C-7A6D-49F4-B509-C60F4D1DB060}">
          <p14:sldIdLst>
            <p14:sldId id="258"/>
            <p14:sldId id="311"/>
            <p14:sldId id="289"/>
            <p14:sldId id="290"/>
            <p14:sldId id="319"/>
            <p14:sldId id="314"/>
            <p14:sldId id="309"/>
            <p14:sldId id="312"/>
            <p14:sldId id="292"/>
            <p14:sldId id="305"/>
            <p14:sldId id="313"/>
            <p14:sldId id="273"/>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DE7"/>
    <a:srgbClr val="FF8C00"/>
    <a:srgbClr val="B22222"/>
    <a:srgbClr val="FF0066"/>
    <a:srgbClr val="FFCCFF"/>
    <a:srgbClr val="CCFFFF"/>
    <a:srgbClr val="FF00FF"/>
    <a:srgbClr val="006600"/>
    <a:srgbClr val="CCFF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59" autoAdjust="0"/>
    <p:restoredTop sz="94660"/>
  </p:normalViewPr>
  <p:slideViewPr>
    <p:cSldViewPr snapToGrid="0">
      <p:cViewPr varScale="1">
        <p:scale>
          <a:sx n="111" d="100"/>
          <a:sy n="111" d="100"/>
        </p:scale>
        <p:origin x="1218" y="11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468" cy="493941"/>
          </a:xfrm>
          <a:prstGeom prst="rect">
            <a:avLst/>
          </a:prstGeom>
        </p:spPr>
        <p:txBody>
          <a:bodyPr vert="horz" lIns="89778" tIns="44889" rIns="89778" bIns="44889" rtlCol="0"/>
          <a:lstStyle>
            <a:lvl1pPr algn="l">
              <a:defRPr sz="1100"/>
            </a:lvl1pPr>
          </a:lstStyle>
          <a:p>
            <a:endParaRPr kumimoji="1" lang="ja-JP" altLang="en-US"/>
          </a:p>
        </p:txBody>
      </p:sp>
      <p:sp>
        <p:nvSpPr>
          <p:cNvPr id="3" name="日付プレースホルダー 2"/>
          <p:cNvSpPr>
            <a:spLocks noGrp="1"/>
          </p:cNvSpPr>
          <p:nvPr>
            <p:ph type="dt" idx="1"/>
          </p:nvPr>
        </p:nvSpPr>
        <p:spPr>
          <a:xfrm>
            <a:off x="3815743" y="0"/>
            <a:ext cx="2918468" cy="493941"/>
          </a:xfrm>
          <a:prstGeom prst="rect">
            <a:avLst/>
          </a:prstGeom>
        </p:spPr>
        <p:txBody>
          <a:bodyPr vert="horz" lIns="89778" tIns="44889" rIns="89778" bIns="44889" rtlCol="0"/>
          <a:lstStyle>
            <a:lvl1pPr algn="r">
              <a:defRPr sz="1100"/>
            </a:lvl1pPr>
          </a:lstStyle>
          <a:p>
            <a:fld id="{03405943-653D-49FE-A576-B140DAC8D239}" type="datetimeFigureOut">
              <a:rPr kumimoji="1" lang="ja-JP" altLang="en-US" smtClean="0"/>
              <a:t>2025/3/24</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89778" tIns="44889" rIns="89778" bIns="44889" rtlCol="0" anchor="ctr"/>
          <a:lstStyle/>
          <a:p>
            <a:endParaRPr lang="ja-JP" altLang="en-US"/>
          </a:p>
        </p:txBody>
      </p:sp>
      <p:sp>
        <p:nvSpPr>
          <p:cNvPr id="5" name="ノート プレースホルダー 4"/>
          <p:cNvSpPr>
            <a:spLocks noGrp="1"/>
          </p:cNvSpPr>
          <p:nvPr>
            <p:ph type="body" sz="quarter" idx="3"/>
          </p:nvPr>
        </p:nvSpPr>
        <p:spPr>
          <a:xfrm>
            <a:off x="673733" y="4748710"/>
            <a:ext cx="5388300" cy="3884314"/>
          </a:xfrm>
          <a:prstGeom prst="rect">
            <a:avLst/>
          </a:prstGeom>
        </p:spPr>
        <p:txBody>
          <a:bodyPr vert="horz" lIns="89778" tIns="44889" rIns="89778" bIns="4488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2373"/>
            <a:ext cx="2918468" cy="493941"/>
          </a:xfrm>
          <a:prstGeom prst="rect">
            <a:avLst/>
          </a:prstGeom>
        </p:spPr>
        <p:txBody>
          <a:bodyPr vert="horz" lIns="89778" tIns="44889" rIns="89778" bIns="44889"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15743" y="9372373"/>
            <a:ext cx="2918468" cy="493941"/>
          </a:xfrm>
          <a:prstGeom prst="rect">
            <a:avLst/>
          </a:prstGeom>
        </p:spPr>
        <p:txBody>
          <a:bodyPr vert="horz" lIns="89778" tIns="44889" rIns="89778" bIns="44889" rtlCol="0" anchor="b"/>
          <a:lstStyle>
            <a:lvl1pPr algn="r">
              <a:defRPr sz="1100"/>
            </a:lvl1pPr>
          </a:lstStyle>
          <a:p>
            <a:fld id="{1185072B-FA90-4231-9FD5-72C3648BB374}" type="slidenum">
              <a:rPr kumimoji="1" lang="ja-JP" altLang="en-US" smtClean="0"/>
              <a:t>‹#›</a:t>
            </a:fld>
            <a:endParaRPr kumimoji="1" lang="ja-JP" altLang="en-US"/>
          </a:p>
        </p:txBody>
      </p:sp>
    </p:spTree>
    <p:extLst>
      <p:ext uri="{BB962C8B-B14F-4D97-AF65-F5344CB8AC3E}">
        <p14:creationId xmlns:p14="http://schemas.microsoft.com/office/powerpoint/2010/main" val="17892284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スライド">
    <p:spTree>
      <p:nvGrpSpPr>
        <p:cNvPr id="1" name=""/>
        <p:cNvGrpSpPr/>
        <p:nvPr/>
      </p:nvGrpSpPr>
      <p:grpSpPr>
        <a:xfrm>
          <a:off x="0" y="0"/>
          <a:ext cx="0" cy="0"/>
          <a:chOff x="0" y="0"/>
          <a:chExt cx="0" cy="0"/>
        </a:xfrm>
      </p:grpSpPr>
      <p:sp>
        <p:nvSpPr>
          <p:cNvPr id="7" name="Rectangle 6"/>
          <p:cNvSpPr/>
          <p:nvPr userDrawn="1"/>
        </p:nvSpPr>
        <p:spPr>
          <a:xfrm>
            <a:off x="2581" y="6400800"/>
            <a:ext cx="9903421" cy="4572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rgbClr val="CCFFFF"/>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sp>
      <p:sp>
        <p:nvSpPr>
          <p:cNvPr id="5" name="Footer Placeholder 4"/>
          <p:cNvSpPr>
            <a:spLocks noGrp="1"/>
          </p:cNvSpPr>
          <p:nvPr>
            <p:ph type="ftr" sz="quarter" idx="11"/>
          </p:nvPr>
        </p:nvSpPr>
        <p:spPr>
          <a:xfrm>
            <a:off x="0" y="6594080"/>
            <a:ext cx="3377848" cy="230832"/>
          </a:xfrm>
        </p:spPr>
        <p:txBody>
          <a:bodyPr wrap="none" anchor="b">
            <a:spAutoFit/>
          </a:bodyPr>
          <a:lstStyle>
            <a:lvl1pPr>
              <a:defRPr>
                <a:latin typeface="メイリオ" panose="020B0604030504040204" pitchFamily="50" charset="-128"/>
                <a:ea typeface="メイリオ" panose="020B0604030504040204" pitchFamily="50" charset="-128"/>
              </a:defRPr>
            </a:lvl1pPr>
          </a:lstStyle>
          <a:p>
            <a:r>
              <a:rPr lang="en-US" altLang="ja-JP"/>
              <a:t>©</a:t>
            </a:r>
            <a:r>
              <a:rPr lang="ja-JP" altLang="en-US"/>
              <a:t>沖縄観光コンベンションビューロー 国内事業部 受入推進課</a:t>
            </a:r>
            <a:endParaRPr lang="en-US" altLang="ja-JP" dirty="0"/>
          </a:p>
        </p:txBody>
      </p:sp>
      <p:cxnSp>
        <p:nvCxnSpPr>
          <p:cNvPr id="10" name="Straight Connector 9">
            <a:extLst>
              <a:ext uri="{FF2B5EF4-FFF2-40B4-BE49-F238E27FC236}">
                <a16:creationId xmlns:a16="http://schemas.microsoft.com/office/drawing/2014/main" id="{62A8A380-5202-4A35-8A70-8EA13B0B42E1}"/>
              </a:ext>
            </a:extLst>
          </p:cNvPr>
          <p:cNvCxnSpPr>
            <a:cxnSpLocks/>
          </p:cNvCxnSpPr>
          <p:nvPr userDrawn="1"/>
        </p:nvCxnSpPr>
        <p:spPr>
          <a:xfrm>
            <a:off x="0" y="858614"/>
            <a:ext cx="9906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8837398" y="6459787"/>
            <a:ext cx="1066021" cy="365125"/>
          </a:xfrm>
        </p:spPr>
        <p:txBody>
          <a:bodyPr/>
          <a:lstStyle>
            <a:lvl1pPr>
              <a:defRPr sz="1600">
                <a:latin typeface="メイリオ" panose="020B0604030504040204" pitchFamily="50" charset="-128"/>
                <a:ea typeface="メイリオ" panose="020B0604030504040204" pitchFamily="50" charset="-128"/>
              </a:defRPr>
            </a:lvl1pPr>
          </a:lstStyle>
          <a:p>
            <a:fld id="{48F63A3B-78C7-47BE-AE5E-E10140E04643}" type="slidenum">
              <a:rPr lang="en-US" smtClean="0"/>
              <a:pPr/>
              <a:t>‹#›</a:t>
            </a:fld>
            <a:endParaRPr lang="en-US" dirty="0"/>
          </a:p>
        </p:txBody>
      </p:sp>
      <p:pic>
        <p:nvPicPr>
          <p:cNvPr id="4" name="図 3">
            <a:extLst>
              <a:ext uri="{FF2B5EF4-FFF2-40B4-BE49-F238E27FC236}">
                <a16:creationId xmlns:a16="http://schemas.microsoft.com/office/drawing/2014/main" id="{3C2BF201-9DB6-CE30-F6BE-577AF72BE3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7324" y="267693"/>
            <a:ext cx="1116707" cy="383966"/>
          </a:xfrm>
          <a:prstGeom prst="rect">
            <a:avLst/>
          </a:prstGeom>
        </p:spPr>
      </p:pic>
      <p:pic>
        <p:nvPicPr>
          <p:cNvPr id="9" name="Picture 2" descr="\\Shark\share\◎12 国内プロモーション課\@平成25年度(2013)　国プロ関連事業\【02】一括交付金事業\1.旬プロモーション\99_ロゴ・写真等\県・OCVBロゴ\okinawaken_logo.png">
            <a:extLst>
              <a:ext uri="{FF2B5EF4-FFF2-40B4-BE49-F238E27FC236}">
                <a16:creationId xmlns:a16="http://schemas.microsoft.com/office/drawing/2014/main" id="{E8A9DDB1-6E08-E81A-B161-1CAD26ABA8F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09099" y="356862"/>
            <a:ext cx="1096093" cy="294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717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en-US" altLang="ja-JP"/>
              <a:t>©</a:t>
            </a:r>
            <a:r>
              <a:rPr kumimoji="1" lang="ja-JP" altLang="en-US"/>
              <a:t>沖縄観光コンベンションビューロー 国内事業部 受入推進課</a:t>
            </a:r>
          </a:p>
        </p:txBody>
      </p:sp>
      <p:sp>
        <p:nvSpPr>
          <p:cNvPr id="6" name="Slide Number Placeholder 5"/>
          <p:cNvSpPr>
            <a:spLocks noGrp="1"/>
          </p:cNvSpPr>
          <p:nvPr>
            <p:ph type="sldNum" sz="quarter" idx="12"/>
          </p:nvPr>
        </p:nvSpPr>
        <p:spPr/>
        <p:txBody>
          <a:bodyPr/>
          <a:lstStyle/>
          <a:p>
            <a:fld id="{BC496E9E-95FC-462B-80FB-84FF015E253C}" type="slidenum">
              <a:rPr kumimoji="1" lang="ja-JP" altLang="en-US" smtClean="0"/>
              <a:t>‹#›</a:t>
            </a:fld>
            <a:endParaRPr kumimoji="1" lang="ja-JP" altLang="en-US"/>
          </a:p>
        </p:txBody>
      </p:sp>
    </p:spTree>
    <p:extLst>
      <p:ext uri="{BB962C8B-B14F-4D97-AF65-F5344CB8AC3E}">
        <p14:creationId xmlns:p14="http://schemas.microsoft.com/office/powerpoint/2010/main" val="1997451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088982" y="414780"/>
            <a:ext cx="2135981"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414779"/>
            <a:ext cx="6284119" cy="5757420"/>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en-US" altLang="ja-JP"/>
              <a:t>©</a:t>
            </a:r>
            <a:r>
              <a:rPr kumimoji="1" lang="ja-JP" altLang="en-US"/>
              <a:t>沖縄観光コンベンションビューロー 国内事業部 受入推進課</a:t>
            </a:r>
          </a:p>
        </p:txBody>
      </p:sp>
      <p:sp>
        <p:nvSpPr>
          <p:cNvPr id="6" name="Slide Number Placeholder 5"/>
          <p:cNvSpPr>
            <a:spLocks noGrp="1"/>
          </p:cNvSpPr>
          <p:nvPr>
            <p:ph type="sldNum" sz="quarter" idx="12"/>
          </p:nvPr>
        </p:nvSpPr>
        <p:spPr/>
        <p:txBody>
          <a:bodyPr/>
          <a:lstStyle/>
          <a:p>
            <a:fld id="{BC496E9E-95FC-462B-80FB-84FF015E253C}" type="slidenum">
              <a:rPr kumimoji="1" lang="ja-JP" altLang="en-US" smtClean="0"/>
              <a:t>‹#›</a:t>
            </a:fld>
            <a:endParaRPr kumimoji="1" lang="ja-JP" altLang="en-US"/>
          </a:p>
        </p:txBody>
      </p:sp>
    </p:spTree>
    <p:extLst>
      <p:ext uri="{BB962C8B-B14F-4D97-AF65-F5344CB8AC3E}">
        <p14:creationId xmlns:p14="http://schemas.microsoft.com/office/powerpoint/2010/main" val="2315377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en-US" altLang="ja-JP"/>
              <a:t>©</a:t>
            </a:r>
            <a:r>
              <a:rPr kumimoji="1" lang="ja-JP" altLang="en-US"/>
              <a:t>沖縄観光コンベンションビューロー 国内事業部 受入推進課</a:t>
            </a:r>
          </a:p>
        </p:txBody>
      </p:sp>
      <p:sp>
        <p:nvSpPr>
          <p:cNvPr id="6" name="Slide Number Placeholder 5"/>
          <p:cNvSpPr>
            <a:spLocks noGrp="1"/>
          </p:cNvSpPr>
          <p:nvPr>
            <p:ph type="sldNum" sz="quarter" idx="12"/>
          </p:nvPr>
        </p:nvSpPr>
        <p:spPr/>
        <p:txBody>
          <a:bodyPr/>
          <a:lstStyle/>
          <a:p>
            <a:fld id="{BC496E9E-95FC-462B-80FB-84FF015E253C}" type="slidenum">
              <a:rPr kumimoji="1" lang="ja-JP" altLang="en-US" smtClean="0"/>
              <a:t>‹#›</a:t>
            </a:fld>
            <a:endParaRPr kumimoji="1" lang="ja-JP" altLang="en-US"/>
          </a:p>
        </p:txBody>
      </p:sp>
    </p:spTree>
    <p:extLst>
      <p:ext uri="{BB962C8B-B14F-4D97-AF65-F5344CB8AC3E}">
        <p14:creationId xmlns:p14="http://schemas.microsoft.com/office/powerpoint/2010/main" val="1245035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758952"/>
            <a:ext cx="817245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4453128"/>
            <a:ext cx="817245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en-US" altLang="ja-JP"/>
              <a:t>©</a:t>
            </a:r>
            <a:r>
              <a:rPr kumimoji="1" lang="ja-JP" altLang="en-US"/>
              <a:t>沖縄観光コンベンションビューロー 国内事業部 受入推進課</a:t>
            </a:r>
          </a:p>
        </p:txBody>
      </p:sp>
      <p:sp>
        <p:nvSpPr>
          <p:cNvPr id="6" name="Slide Number Placeholder 5"/>
          <p:cNvSpPr>
            <a:spLocks noGrp="1"/>
          </p:cNvSpPr>
          <p:nvPr>
            <p:ph type="sldNum" sz="quarter" idx="12"/>
          </p:nvPr>
        </p:nvSpPr>
        <p:spPr/>
        <p:txBody>
          <a:bodyPr/>
          <a:lstStyle/>
          <a:p>
            <a:fld id="{BC496E9E-95FC-462B-80FB-84FF015E253C}" type="slidenum">
              <a:rPr kumimoji="1" lang="ja-JP" altLang="en-US" smtClean="0"/>
              <a:t>‹#›</a:t>
            </a:fld>
            <a:endParaRPr kumimoji="1" lang="ja-JP" altLang="en-US"/>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2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91540" y="286605"/>
            <a:ext cx="817245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91540" y="1845734"/>
            <a:ext cx="401193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52060" y="1845737"/>
            <a:ext cx="401193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r>
              <a:rPr kumimoji="1" lang="en-US" altLang="ja-JP"/>
              <a:t>©</a:t>
            </a:r>
            <a:r>
              <a:rPr kumimoji="1" lang="ja-JP" altLang="en-US"/>
              <a:t>沖縄観光コンベンションビューロー 国内事業部 受入推進課</a:t>
            </a:r>
          </a:p>
        </p:txBody>
      </p:sp>
      <p:sp>
        <p:nvSpPr>
          <p:cNvPr id="7" name="Slide Number Placeholder 6"/>
          <p:cNvSpPr>
            <a:spLocks noGrp="1"/>
          </p:cNvSpPr>
          <p:nvPr>
            <p:ph type="sldNum" sz="quarter" idx="12"/>
          </p:nvPr>
        </p:nvSpPr>
        <p:spPr/>
        <p:txBody>
          <a:bodyPr/>
          <a:lstStyle/>
          <a:p>
            <a:fld id="{BC496E9E-95FC-462B-80FB-84FF015E253C}" type="slidenum">
              <a:rPr kumimoji="1" lang="ja-JP" altLang="en-US" smtClean="0"/>
              <a:t>‹#›</a:t>
            </a:fld>
            <a:endParaRPr kumimoji="1" lang="ja-JP" altLang="en-US"/>
          </a:p>
        </p:txBody>
      </p:sp>
    </p:spTree>
    <p:extLst>
      <p:ext uri="{BB962C8B-B14F-4D97-AF65-F5344CB8AC3E}">
        <p14:creationId xmlns:p14="http://schemas.microsoft.com/office/powerpoint/2010/main" val="4014793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91540" y="286605"/>
            <a:ext cx="817245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91540" y="2582334"/>
            <a:ext cx="401193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5206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52060" y="2582334"/>
            <a:ext cx="401193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r>
              <a:rPr kumimoji="1" lang="en-US" altLang="ja-JP"/>
              <a:t>©</a:t>
            </a:r>
            <a:r>
              <a:rPr kumimoji="1" lang="ja-JP" altLang="en-US"/>
              <a:t>沖縄観光コンベンションビューロー 国内事業部 受入推進課</a:t>
            </a:r>
          </a:p>
        </p:txBody>
      </p:sp>
      <p:sp>
        <p:nvSpPr>
          <p:cNvPr id="9" name="Slide Number Placeholder 8"/>
          <p:cNvSpPr>
            <a:spLocks noGrp="1"/>
          </p:cNvSpPr>
          <p:nvPr>
            <p:ph type="sldNum" sz="quarter" idx="12"/>
          </p:nvPr>
        </p:nvSpPr>
        <p:spPr/>
        <p:txBody>
          <a:bodyPr/>
          <a:lstStyle/>
          <a:p>
            <a:fld id="{BC496E9E-95FC-462B-80FB-84FF015E253C}" type="slidenum">
              <a:rPr kumimoji="1" lang="ja-JP" altLang="en-US" smtClean="0"/>
              <a:t>‹#›</a:t>
            </a:fld>
            <a:endParaRPr kumimoji="1" lang="ja-JP" altLang="en-US"/>
          </a:p>
        </p:txBody>
      </p:sp>
    </p:spTree>
    <p:extLst>
      <p:ext uri="{BB962C8B-B14F-4D97-AF65-F5344CB8AC3E}">
        <p14:creationId xmlns:p14="http://schemas.microsoft.com/office/powerpoint/2010/main" val="382041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r>
              <a:rPr kumimoji="1" lang="en-US" altLang="ja-JP"/>
              <a:t>©</a:t>
            </a:r>
            <a:r>
              <a:rPr kumimoji="1" lang="ja-JP" altLang="en-US"/>
              <a:t>沖縄観光コンベンションビューロー 国内事業部 受入推進課</a:t>
            </a:r>
          </a:p>
        </p:txBody>
      </p:sp>
      <p:sp>
        <p:nvSpPr>
          <p:cNvPr id="5" name="Slide Number Placeholder 4"/>
          <p:cNvSpPr>
            <a:spLocks noGrp="1"/>
          </p:cNvSpPr>
          <p:nvPr>
            <p:ph type="sldNum" sz="quarter" idx="12"/>
          </p:nvPr>
        </p:nvSpPr>
        <p:spPr/>
        <p:txBody>
          <a:bodyPr/>
          <a:lstStyle/>
          <a:p>
            <a:fld id="{BC496E9E-95FC-462B-80FB-84FF015E253C}" type="slidenum">
              <a:rPr kumimoji="1" lang="ja-JP" altLang="en-US" smtClean="0"/>
              <a:t>‹#›</a:t>
            </a:fld>
            <a:endParaRPr kumimoji="1" lang="ja-JP" altLang="en-US"/>
          </a:p>
        </p:txBody>
      </p:sp>
    </p:spTree>
    <p:extLst>
      <p:ext uri="{BB962C8B-B14F-4D97-AF65-F5344CB8AC3E}">
        <p14:creationId xmlns:p14="http://schemas.microsoft.com/office/powerpoint/2010/main" val="4066369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kumimoji="1" lang="en-US" altLang="ja-JP"/>
              <a:t>©</a:t>
            </a:r>
            <a:r>
              <a:rPr kumimoji="1" lang="ja-JP" altLang="en-US"/>
              <a:t>沖縄観光コンベンションビューロー 国内事業部 受入推進課</a:t>
            </a:r>
          </a:p>
        </p:txBody>
      </p:sp>
      <p:sp>
        <p:nvSpPr>
          <p:cNvPr id="9" name="Slide Number Placeholder 8"/>
          <p:cNvSpPr>
            <a:spLocks noGrp="1"/>
          </p:cNvSpPr>
          <p:nvPr>
            <p:ph type="sldNum" sz="quarter" idx="12"/>
          </p:nvPr>
        </p:nvSpPr>
        <p:spPr/>
        <p:txBody>
          <a:bodyPr/>
          <a:lstStyle/>
          <a:p>
            <a:fld id="{BC496E9E-95FC-462B-80FB-84FF015E253C}" type="slidenum">
              <a:rPr kumimoji="1" lang="ja-JP" altLang="en-US" smtClean="0"/>
              <a:t>‹#›</a:t>
            </a:fld>
            <a:endParaRPr kumimoji="1" lang="ja-JP" altLang="en-US"/>
          </a:p>
        </p:txBody>
      </p:sp>
    </p:spTree>
    <p:extLst>
      <p:ext uri="{BB962C8B-B14F-4D97-AF65-F5344CB8AC3E}">
        <p14:creationId xmlns:p14="http://schemas.microsoft.com/office/powerpoint/2010/main" val="2923619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5" y="0"/>
            <a:ext cx="3291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282557" y="0"/>
            <a:ext cx="52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594359"/>
            <a:ext cx="2600325"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748591" y="731520"/>
            <a:ext cx="5426842"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71475" y="2926080"/>
            <a:ext cx="2600325"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78229" y="6459787"/>
            <a:ext cx="2127540" cy="365125"/>
          </a:xfrm>
        </p:spPr>
        <p:txBody>
          <a:bodyPr/>
          <a:lstStyle>
            <a:lvl1pPr algn="l">
              <a:defRPr/>
            </a:lvl1pPr>
          </a:lstStyle>
          <a:p>
            <a:endParaRPr kumimoji="1" lang="ja-JP" altLang="en-US"/>
          </a:p>
        </p:txBody>
      </p:sp>
      <p:sp>
        <p:nvSpPr>
          <p:cNvPr id="6" name="Footer Placeholder 5"/>
          <p:cNvSpPr>
            <a:spLocks noGrp="1"/>
          </p:cNvSpPr>
          <p:nvPr>
            <p:ph type="ftr" sz="quarter" idx="11"/>
          </p:nvPr>
        </p:nvSpPr>
        <p:spPr>
          <a:xfrm>
            <a:off x="3900487" y="6459787"/>
            <a:ext cx="3776663" cy="365125"/>
          </a:xfrm>
        </p:spPr>
        <p:txBody>
          <a:bodyPr/>
          <a:lstStyle>
            <a:lvl1pPr algn="l">
              <a:defRPr>
                <a:solidFill>
                  <a:schemeClr val="tx2"/>
                </a:solidFill>
              </a:defRPr>
            </a:lvl1pPr>
          </a:lstStyle>
          <a:p>
            <a:r>
              <a:rPr kumimoji="1" lang="en-US" altLang="ja-JP"/>
              <a:t>©</a:t>
            </a:r>
            <a:r>
              <a:rPr kumimoji="1" lang="ja-JP" altLang="en-US"/>
              <a:t>沖縄観光コンベンションビューロー 国内事業部 受入推進課</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C496E9E-95FC-462B-80FB-84FF015E253C}" type="slidenum">
              <a:rPr kumimoji="1" lang="ja-JP" altLang="en-US" smtClean="0"/>
              <a:t>‹#›</a:t>
            </a:fld>
            <a:endParaRPr kumimoji="1" lang="ja-JP" altLang="en-US"/>
          </a:p>
        </p:txBody>
      </p:sp>
    </p:spTree>
    <p:extLst>
      <p:ext uri="{BB962C8B-B14F-4D97-AF65-F5344CB8AC3E}">
        <p14:creationId xmlns:p14="http://schemas.microsoft.com/office/powerpoint/2010/main" val="475266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90342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5074920"/>
            <a:ext cx="8221980"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4" y="0"/>
            <a:ext cx="9905988" cy="4915076"/>
          </a:xfrm>
          <a:blipFill>
            <a:blip r:embed="rId2">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91539" y="5907024"/>
            <a:ext cx="822198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r>
              <a:rPr kumimoji="1" lang="en-US" altLang="ja-JP"/>
              <a:t>©</a:t>
            </a:r>
            <a:r>
              <a:rPr kumimoji="1" lang="ja-JP" altLang="en-US"/>
              <a:t>沖縄観光コンベンションビューロー 国内事業部 受入推進課</a:t>
            </a:r>
          </a:p>
        </p:txBody>
      </p:sp>
      <p:sp>
        <p:nvSpPr>
          <p:cNvPr id="7" name="Slide Number Placeholder 6"/>
          <p:cNvSpPr>
            <a:spLocks noGrp="1"/>
          </p:cNvSpPr>
          <p:nvPr>
            <p:ph type="sldNum" sz="quarter" idx="12"/>
          </p:nvPr>
        </p:nvSpPr>
        <p:spPr/>
        <p:txBody>
          <a:bodyPr/>
          <a:lstStyle/>
          <a:p>
            <a:fld id="{BC496E9E-95FC-462B-80FB-84FF015E253C}" type="slidenum">
              <a:rPr kumimoji="1" lang="ja-JP" altLang="en-US" smtClean="0"/>
              <a:t>‹#›</a:t>
            </a:fld>
            <a:endParaRPr kumimoji="1" lang="ja-JP" altLang="en-US"/>
          </a:p>
        </p:txBody>
      </p:sp>
    </p:spTree>
    <p:extLst>
      <p:ext uri="{BB962C8B-B14F-4D97-AF65-F5344CB8AC3E}">
        <p14:creationId xmlns:p14="http://schemas.microsoft.com/office/powerpoint/2010/main" val="795753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906001" cy="4572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9906001" cy="65999"/>
          </a:xfrm>
          <a:prstGeom prst="rect">
            <a:avLst/>
          </a:prstGeom>
          <a:solidFill>
            <a:srgbClr val="CCFFFF"/>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91540" y="286605"/>
            <a:ext cx="8172450" cy="1450757"/>
          </a:xfrm>
          <a:prstGeom prst="rect">
            <a:avLst/>
          </a:prstGeom>
        </p:spPr>
        <p:txBody>
          <a:bodyPr vert="horz" lIns="91440" tIns="45720" rIns="91440" bIns="45720" rtlCol="0" anchor="b">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91539" y="1845734"/>
            <a:ext cx="8172451"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91542" y="6459787"/>
            <a:ext cx="2008720"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2995026" y="6459787"/>
            <a:ext cx="3918528"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ltLang="ja-JP"/>
              <a:t>©</a:t>
            </a:r>
            <a:r>
              <a:rPr lang="ja-JP" altLang="en-US"/>
              <a:t>沖縄観光コンベンションビューロー 国内事業部 受入推進課</a:t>
            </a:r>
            <a:endParaRPr lang="en-US" dirty="0"/>
          </a:p>
        </p:txBody>
      </p:sp>
      <p:sp>
        <p:nvSpPr>
          <p:cNvPr id="6" name="Slide Number Placeholder 5"/>
          <p:cNvSpPr>
            <a:spLocks noGrp="1"/>
          </p:cNvSpPr>
          <p:nvPr>
            <p:ph type="sldNum" sz="quarter" idx="4"/>
          </p:nvPr>
        </p:nvSpPr>
        <p:spPr>
          <a:xfrm>
            <a:off x="8044123" y="6459787"/>
            <a:ext cx="1066021" cy="365125"/>
          </a:xfrm>
          <a:prstGeom prst="rect">
            <a:avLst/>
          </a:prstGeom>
        </p:spPr>
        <p:txBody>
          <a:bodyPr vert="horz" lIns="91440" tIns="45720" rIns="91440" bIns="45720" rtlCol="0" anchor="ctr"/>
          <a:lstStyle>
            <a:lvl1pPr algn="r">
              <a:defRPr sz="1050">
                <a:solidFill>
                  <a:srgbClr val="FFFFFF"/>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7531934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メイリオ" panose="020B0604030504040204" pitchFamily="50" charset="-128"/>
          <a:ea typeface="メイリオ" panose="020B0604030504040204" pitchFamily="50" charset="-128"/>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forms.office.com/r/m6U8q37Pv1" TargetMode="External"/><Relationship Id="rId7" Type="http://schemas.openxmlformats.org/officeDocument/2006/relationships/image" Target="../media/image10.svg"/><Relationship Id="rId2" Type="http://schemas.openxmlformats.org/officeDocument/2006/relationships/hyperlink" Target="https://education.okinawastory.jp/?post_type=support-and-event&amp;p=72819" TargetMode="Externa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s://datadeliver.net/" TargetMode="External"/><Relationship Id="rId4" Type="http://schemas.openxmlformats.org/officeDocument/2006/relationships/hyperlink" Target="https://gigafile.nu/"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hyperlink" Target="https://forms.office.com/r/bmVhsp0rZe" TargetMode="External"/><Relationship Id="rId7" Type="http://schemas.openxmlformats.org/officeDocument/2006/relationships/image" Target="../media/image9.png"/><Relationship Id="rId2" Type="http://schemas.openxmlformats.org/officeDocument/2006/relationships/hyperlink" Target="https://education.okinawastory.jp/?post_type=support-and-event&amp;p=72819" TargetMode="External"/><Relationship Id="rId1" Type="http://schemas.openxmlformats.org/officeDocument/2006/relationships/slideLayout" Target="../slideLayouts/slideLayout1.xml"/><Relationship Id="rId6" Type="http://schemas.openxmlformats.org/officeDocument/2006/relationships/hyperlink" Target="https://datadeliver.net/" TargetMode="External"/><Relationship Id="rId5" Type="http://schemas.openxmlformats.org/officeDocument/2006/relationships/hyperlink" Target="https://gigafile.nu/" TargetMode="External"/><Relationship Id="rId10" Type="http://schemas.openxmlformats.org/officeDocument/2006/relationships/image" Target="../media/image8.png"/><Relationship Id="rId4" Type="http://schemas.openxmlformats.org/officeDocument/2006/relationships/hyperlink" Target="https://forms.office.com/r/PDjbZKcCxV" TargetMode="External"/><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ducation.okinawastory.jp/" TargetMode="Externa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education.okinawastory.jp/?post_type=experience&amp;s=&amp;genre%5B%5D=decentralised"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hyperlink" Target="https://education.okinawastory.jp/experienc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四角形: 角を丸くする 14">
            <a:extLst>
              <a:ext uri="{FF2B5EF4-FFF2-40B4-BE49-F238E27FC236}">
                <a16:creationId xmlns:a16="http://schemas.microsoft.com/office/drawing/2014/main" id="{A84AC59F-12D3-410A-BE12-03C7C860B00E}"/>
              </a:ext>
            </a:extLst>
          </p:cNvPr>
          <p:cNvSpPr>
            <a:spLocks noChangeAspect="1"/>
          </p:cNvSpPr>
          <p:nvPr/>
        </p:nvSpPr>
        <p:spPr>
          <a:xfrm>
            <a:off x="0" y="300207"/>
            <a:ext cx="3482401" cy="444341"/>
          </a:xfrm>
          <a:prstGeom prst="roundRect">
            <a:avLst>
              <a:gd name="adj" fmla="val 29761"/>
            </a:avLst>
          </a:prstGeom>
          <a:solidFill>
            <a:srgbClr val="FFCCFF">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chorCtr="0">
            <a:spAutoFit/>
          </a:bodyPr>
          <a:lstStyle/>
          <a:p>
            <a:pPr algn="r"/>
            <a:r>
              <a:rPr kumimoji="1" lang="ja-JP" altLang="en-US" b="1" dirty="0">
                <a:solidFill>
                  <a:srgbClr val="FF00FF"/>
                </a:solidFill>
                <a:latin typeface="メイリオ" panose="020B0604030504040204" pitchFamily="50" charset="-128"/>
                <a:ea typeface="メイリオ" panose="020B0604030504040204" pitchFamily="50" charset="-128"/>
              </a:rPr>
              <a:t>支援申請者（支援対象者）向け</a:t>
            </a:r>
          </a:p>
        </p:txBody>
      </p:sp>
      <p:sp>
        <p:nvSpPr>
          <p:cNvPr id="8" name="テキスト ボックス 7">
            <a:extLst>
              <a:ext uri="{FF2B5EF4-FFF2-40B4-BE49-F238E27FC236}">
                <a16:creationId xmlns:a16="http://schemas.microsoft.com/office/drawing/2014/main" id="{7CF15A99-2981-4923-9B5F-433F7D319136}"/>
              </a:ext>
            </a:extLst>
          </p:cNvPr>
          <p:cNvSpPr txBox="1"/>
          <p:nvPr/>
        </p:nvSpPr>
        <p:spPr>
          <a:xfrm>
            <a:off x="0" y="6471380"/>
            <a:ext cx="5442516" cy="400110"/>
          </a:xfrm>
          <a:prstGeom prst="rect">
            <a:avLst/>
          </a:prstGeom>
          <a:noFill/>
        </p:spPr>
        <p:txBody>
          <a:bodyPr wrap="none" rtlCol="0">
            <a:spAutoFit/>
          </a:bodyPr>
          <a:lstStyle/>
          <a:p>
            <a:r>
              <a:rPr kumimoji="1" lang="en-US" altLang="ja-JP" sz="1000" dirty="0">
                <a:solidFill>
                  <a:schemeClr val="bg1"/>
                </a:solidFill>
                <a:latin typeface="メイリオ" panose="020B0604030504040204" pitchFamily="50" charset="-128"/>
                <a:ea typeface="メイリオ" panose="020B0604030504040204" pitchFamily="50" charset="-128"/>
              </a:rPr>
              <a:t>※</a:t>
            </a:r>
            <a:r>
              <a:rPr kumimoji="1" lang="ja-JP" altLang="en-US" sz="1000" dirty="0">
                <a:solidFill>
                  <a:schemeClr val="bg1"/>
                </a:solidFill>
                <a:latin typeface="メイリオ" panose="020B0604030504040204" pitchFamily="50" charset="-128"/>
                <a:ea typeface="メイリオ" panose="020B0604030504040204" pitchFamily="50" charset="-128"/>
              </a:rPr>
              <a:t>このご案内で紹介している支援事業は、令和</a:t>
            </a:r>
            <a:r>
              <a:rPr kumimoji="1" lang="en-US" altLang="ja-JP" sz="1000" dirty="0">
                <a:solidFill>
                  <a:schemeClr val="bg1"/>
                </a:solidFill>
                <a:latin typeface="メイリオ" panose="020B0604030504040204" pitchFamily="50" charset="-128"/>
                <a:ea typeface="メイリオ" panose="020B0604030504040204" pitchFamily="50" charset="-128"/>
              </a:rPr>
              <a:t>7</a:t>
            </a:r>
            <a:r>
              <a:rPr kumimoji="1" lang="ja-JP" altLang="en-US" sz="1000">
                <a:solidFill>
                  <a:schemeClr val="bg1"/>
                </a:solidFill>
                <a:latin typeface="メイリオ" panose="020B0604030504040204" pitchFamily="50" charset="-128"/>
                <a:ea typeface="メイリオ" panose="020B0604030504040204" pitchFamily="50" charset="-128"/>
              </a:rPr>
              <a:t>年度</a:t>
            </a:r>
            <a:r>
              <a:rPr kumimoji="1" lang="ja-JP" altLang="en-US" sz="1000" dirty="0">
                <a:solidFill>
                  <a:schemeClr val="bg1"/>
                </a:solidFill>
                <a:latin typeface="メイリオ" panose="020B0604030504040204" pitchFamily="50" charset="-128"/>
                <a:ea typeface="メイリオ" panose="020B0604030504040204" pitchFamily="50" charset="-128"/>
              </a:rPr>
              <a:t>実施のものです。</a:t>
            </a:r>
            <a:endParaRPr kumimoji="1" lang="en-US" altLang="ja-JP" sz="1000" dirty="0">
              <a:solidFill>
                <a:schemeClr val="bg1"/>
              </a:solidFill>
              <a:latin typeface="メイリオ" panose="020B0604030504040204" pitchFamily="50" charset="-128"/>
              <a:ea typeface="メイリオ" panose="020B0604030504040204" pitchFamily="50" charset="-128"/>
            </a:endParaRPr>
          </a:p>
          <a:p>
            <a:r>
              <a:rPr kumimoji="1" lang="ja-JP" altLang="en-US" sz="1000" dirty="0">
                <a:solidFill>
                  <a:schemeClr val="bg1"/>
                </a:solidFill>
                <a:latin typeface="メイリオ" panose="020B0604030504040204" pitchFamily="50" charset="-128"/>
                <a:ea typeface="メイリオ" panose="020B0604030504040204" pitchFamily="50" charset="-128"/>
              </a:rPr>
              <a:t>　次年度以降の支援については現時点で未定となっておりますので、予めご了承願います。</a:t>
            </a:r>
            <a:endParaRPr kumimoji="1" lang="ja-JP" altLang="en-US" sz="3200" dirty="0">
              <a:solidFill>
                <a:schemeClr val="bg1"/>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E403B009-B4BB-4800-8E4A-7169FA366B2B}"/>
              </a:ext>
            </a:extLst>
          </p:cNvPr>
          <p:cNvSpPr txBox="1"/>
          <p:nvPr/>
        </p:nvSpPr>
        <p:spPr>
          <a:xfrm>
            <a:off x="0" y="2539857"/>
            <a:ext cx="9906000" cy="954107"/>
          </a:xfrm>
          <a:prstGeom prst="rect">
            <a:avLst/>
          </a:prstGeom>
          <a:noFill/>
          <a:ln>
            <a:noFill/>
          </a:ln>
        </p:spPr>
        <p:txBody>
          <a:bodyPr wrap="square" rtlCol="0">
            <a:spAutoFit/>
          </a:bodyPr>
          <a:lstStyle/>
          <a:p>
            <a:pPr algn="ctr"/>
            <a:r>
              <a:rPr kumimoji="1" lang="ja-JP" altLang="en-US" sz="2800" b="1" dirty="0">
                <a:solidFill>
                  <a:srgbClr val="002060"/>
                </a:solidFill>
                <a:latin typeface="メイリオ" panose="020B0604030504040204" pitchFamily="50" charset="-128"/>
                <a:ea typeface="メイリオ" panose="020B0604030504040204" pitchFamily="50" charset="-128"/>
              </a:rPr>
              <a:t>修学旅行需要分散・時期平準化促進事業</a:t>
            </a:r>
            <a:endParaRPr kumimoji="1" lang="en-US" altLang="ja-JP" sz="2800" b="1" dirty="0">
              <a:solidFill>
                <a:srgbClr val="002060"/>
              </a:solidFill>
              <a:latin typeface="メイリオ" panose="020B0604030504040204" pitchFamily="50" charset="-128"/>
              <a:ea typeface="メイリオ" panose="020B0604030504040204" pitchFamily="50" charset="-128"/>
            </a:endParaRPr>
          </a:p>
          <a:p>
            <a:pPr algn="ctr"/>
            <a:r>
              <a:rPr kumimoji="1" lang="ja-JP" altLang="en-US" sz="2800" b="1" dirty="0">
                <a:solidFill>
                  <a:srgbClr val="002060"/>
                </a:solidFill>
                <a:latin typeface="メイリオ" panose="020B0604030504040204" pitchFamily="50" charset="-128"/>
                <a:ea typeface="メイリオ" panose="020B0604030504040204" pitchFamily="50" charset="-128"/>
              </a:rPr>
              <a:t>支援内容・手続きのご案内</a:t>
            </a:r>
            <a:r>
              <a:rPr kumimoji="1" lang="en-US" altLang="ja-JP" sz="2800" b="1" dirty="0">
                <a:solidFill>
                  <a:srgbClr val="FF0000"/>
                </a:solidFill>
                <a:latin typeface="メイリオ" panose="020B0604030504040204" pitchFamily="50" charset="-128"/>
                <a:ea typeface="メイリオ" panose="020B0604030504040204" pitchFamily="50" charset="-128"/>
              </a:rPr>
              <a:t>【</a:t>
            </a:r>
            <a:r>
              <a:rPr kumimoji="1" lang="ja-JP" altLang="en-US" sz="2800" b="1" dirty="0">
                <a:solidFill>
                  <a:srgbClr val="FF0000"/>
                </a:solidFill>
                <a:latin typeface="メイリオ" panose="020B0604030504040204" pitchFamily="50" charset="-128"/>
                <a:ea typeface="メイリオ" panose="020B0604030504040204" pitchFamily="50" charset="-128"/>
              </a:rPr>
              <a:t>第</a:t>
            </a:r>
            <a:r>
              <a:rPr kumimoji="1" lang="en-US" altLang="ja-JP" sz="2800" b="1" dirty="0">
                <a:solidFill>
                  <a:srgbClr val="FF0000"/>
                </a:solidFill>
                <a:latin typeface="メイリオ" panose="020B0604030504040204" pitchFamily="50" charset="-128"/>
                <a:ea typeface="メイリオ" panose="020B0604030504040204" pitchFamily="50" charset="-128"/>
              </a:rPr>
              <a:t>1</a:t>
            </a:r>
            <a:r>
              <a:rPr kumimoji="1" lang="ja-JP" altLang="en-US" sz="2800" b="1" dirty="0">
                <a:solidFill>
                  <a:srgbClr val="FF0000"/>
                </a:solidFill>
                <a:latin typeface="メイリオ" panose="020B0604030504040204" pitchFamily="50" charset="-128"/>
                <a:ea typeface="メイリオ" panose="020B0604030504040204" pitchFamily="50" charset="-128"/>
              </a:rPr>
              <a:t>期</a:t>
            </a:r>
            <a:r>
              <a:rPr kumimoji="1" lang="en-US" altLang="ja-JP" sz="2800" b="1" dirty="0">
                <a:solidFill>
                  <a:srgbClr val="FF0000"/>
                </a:solidFill>
                <a:latin typeface="メイリオ" panose="020B0604030504040204" pitchFamily="50" charset="-128"/>
                <a:ea typeface="メイリオ" panose="020B0604030504040204" pitchFamily="50" charset="-128"/>
              </a:rPr>
              <a:t>】</a:t>
            </a:r>
          </a:p>
        </p:txBody>
      </p:sp>
      <p:sp>
        <p:nvSpPr>
          <p:cNvPr id="7" name="テキスト ボックス 6">
            <a:extLst>
              <a:ext uri="{FF2B5EF4-FFF2-40B4-BE49-F238E27FC236}">
                <a16:creationId xmlns:a16="http://schemas.microsoft.com/office/drawing/2014/main" id="{3DA5923A-368F-49AD-A832-ED5C53F38CD6}"/>
              </a:ext>
            </a:extLst>
          </p:cNvPr>
          <p:cNvSpPr txBox="1"/>
          <p:nvPr/>
        </p:nvSpPr>
        <p:spPr>
          <a:xfrm>
            <a:off x="1867860" y="3891240"/>
            <a:ext cx="6170279" cy="307777"/>
          </a:xfrm>
          <a:prstGeom prst="rect">
            <a:avLst/>
          </a:prstGeom>
          <a:noFill/>
        </p:spPr>
        <p:txBody>
          <a:bodyPr wrap="none" rtlCol="0">
            <a:spAutoFit/>
          </a:bodyPr>
          <a:lstStyle/>
          <a:p>
            <a:pPr algn="ctr"/>
            <a:r>
              <a:rPr kumimoji="1" lang="ja-JP" altLang="en-US" sz="1400" dirty="0">
                <a:latin typeface="メイリオ" panose="020B0604030504040204" pitchFamily="50" charset="-128"/>
                <a:ea typeface="メイリオ" panose="020B0604030504040204" pitchFamily="50" charset="-128"/>
              </a:rPr>
              <a:t>一般財団法人沖縄観光コンベンションビューロー　国内事業部 受入推進課</a:t>
            </a:r>
          </a:p>
        </p:txBody>
      </p:sp>
      <p:sp>
        <p:nvSpPr>
          <p:cNvPr id="15" name="スライド番号プレースホルダー 14">
            <a:extLst>
              <a:ext uri="{FF2B5EF4-FFF2-40B4-BE49-F238E27FC236}">
                <a16:creationId xmlns:a16="http://schemas.microsoft.com/office/drawing/2014/main" id="{A7985B61-6F1C-28F0-1AFA-821A5A549644}"/>
              </a:ext>
            </a:extLst>
          </p:cNvPr>
          <p:cNvSpPr>
            <a:spLocks noGrp="1"/>
          </p:cNvSpPr>
          <p:nvPr>
            <p:ph type="sldNum" sz="quarter" idx="12"/>
          </p:nvPr>
        </p:nvSpPr>
        <p:spPr/>
        <p:txBody>
          <a:bodyPr/>
          <a:lstStyle/>
          <a:p>
            <a:fld id="{48F63A3B-78C7-47BE-AE5E-E10140E04643}" type="slidenum">
              <a:rPr lang="en-US" smtClean="0"/>
              <a:pPr/>
              <a:t>1</a:t>
            </a:fld>
            <a:endParaRPr lang="en-US" dirty="0"/>
          </a:p>
        </p:txBody>
      </p:sp>
    </p:spTree>
    <p:extLst>
      <p:ext uri="{BB962C8B-B14F-4D97-AF65-F5344CB8AC3E}">
        <p14:creationId xmlns:p14="http://schemas.microsoft.com/office/powerpoint/2010/main" val="3977180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四角形: 角を丸くする 14">
            <a:extLst>
              <a:ext uri="{FF2B5EF4-FFF2-40B4-BE49-F238E27FC236}">
                <a16:creationId xmlns:a16="http://schemas.microsoft.com/office/drawing/2014/main" id="{F7FB60D0-9C71-4737-861C-35C4C706CF53}"/>
              </a:ext>
            </a:extLst>
          </p:cNvPr>
          <p:cNvSpPr>
            <a:spLocks/>
          </p:cNvSpPr>
          <p:nvPr/>
        </p:nvSpPr>
        <p:spPr>
          <a:xfrm>
            <a:off x="127547" y="956279"/>
            <a:ext cx="2173978" cy="360000"/>
          </a:xfrm>
          <a:prstGeom prst="roundRect">
            <a:avLst>
              <a:gd name="adj" fmla="val 50000"/>
            </a:avLst>
          </a:prstGeom>
          <a:solidFill>
            <a:srgbClr val="00B0F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chorCtr="0">
            <a:noAutofit/>
          </a:bodyPr>
          <a:lstStyle/>
          <a:p>
            <a:r>
              <a:rPr kumimoji="1" lang="en-US" altLang="ja-JP" b="1" dirty="0">
                <a:solidFill>
                  <a:schemeClr val="bg1"/>
                </a:solidFill>
                <a:latin typeface="メイリオ" panose="020B0604030504040204" pitchFamily="50" charset="-128"/>
                <a:ea typeface="メイリオ" panose="020B0604030504040204" pitchFamily="50" charset="-128"/>
              </a:rPr>
              <a:t>3.</a:t>
            </a:r>
            <a:r>
              <a:rPr kumimoji="1" lang="ja-JP" altLang="en-US" b="1" dirty="0">
                <a:solidFill>
                  <a:schemeClr val="bg1"/>
                </a:solidFill>
                <a:latin typeface="メイリオ" panose="020B0604030504040204" pitchFamily="50" charset="-128"/>
                <a:ea typeface="メイリオ" panose="020B0604030504040204" pitchFamily="50" charset="-128"/>
              </a:rPr>
              <a:t>実施前の手続き</a:t>
            </a:r>
          </a:p>
        </p:txBody>
      </p:sp>
      <p:sp>
        <p:nvSpPr>
          <p:cNvPr id="14" name="フッター プレースホルダー 13">
            <a:extLst>
              <a:ext uri="{FF2B5EF4-FFF2-40B4-BE49-F238E27FC236}">
                <a16:creationId xmlns:a16="http://schemas.microsoft.com/office/drawing/2014/main" id="{0E36FB1F-11DB-3943-00F2-CBFF5F1EF4D3}"/>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5" name="スライド番号プレースホルダー 14">
            <a:extLst>
              <a:ext uri="{FF2B5EF4-FFF2-40B4-BE49-F238E27FC236}">
                <a16:creationId xmlns:a16="http://schemas.microsoft.com/office/drawing/2014/main" id="{27DD92DC-36EC-7059-564B-1A0B2ECD1EBE}"/>
              </a:ext>
            </a:extLst>
          </p:cNvPr>
          <p:cNvSpPr>
            <a:spLocks noGrp="1"/>
          </p:cNvSpPr>
          <p:nvPr>
            <p:ph type="sldNum" sz="quarter" idx="12"/>
          </p:nvPr>
        </p:nvSpPr>
        <p:spPr/>
        <p:txBody>
          <a:bodyPr/>
          <a:lstStyle/>
          <a:p>
            <a:fld id="{48F63A3B-78C7-47BE-AE5E-E10140E04643}" type="slidenum">
              <a:rPr lang="en-US" smtClean="0"/>
              <a:pPr/>
              <a:t>10</a:t>
            </a:fld>
            <a:endParaRPr lang="en-US" dirty="0"/>
          </a:p>
        </p:txBody>
      </p:sp>
      <p:sp>
        <p:nvSpPr>
          <p:cNvPr id="31" name="テキスト ボックス 30">
            <a:extLst>
              <a:ext uri="{FF2B5EF4-FFF2-40B4-BE49-F238E27FC236}">
                <a16:creationId xmlns:a16="http://schemas.microsoft.com/office/drawing/2014/main" id="{449973A0-655F-744C-9C8A-D32178BA2694}"/>
              </a:ext>
            </a:extLst>
          </p:cNvPr>
          <p:cNvSpPr txBox="1"/>
          <p:nvPr/>
        </p:nvSpPr>
        <p:spPr>
          <a:xfrm>
            <a:off x="0" y="357257"/>
            <a:ext cx="3416321" cy="477054"/>
          </a:xfrm>
          <a:prstGeom prst="rect">
            <a:avLst/>
          </a:prstGeom>
          <a:noFill/>
          <a:ln>
            <a:noFill/>
          </a:ln>
        </p:spPr>
        <p:txBody>
          <a:bodyPr wrap="none" bIns="0" rtlCol="0" anchor="b" anchorCtr="0">
            <a:spAutoFit/>
          </a:bodyPr>
          <a:lstStyle/>
          <a:p>
            <a:pPr algn="ctr"/>
            <a:r>
              <a:rPr kumimoji="1" lang="ja-JP" altLang="en-US" sz="2800" b="1" i="1" dirty="0">
                <a:solidFill>
                  <a:srgbClr val="002060"/>
                </a:solidFill>
                <a:latin typeface="メイリオ" panose="020B0604030504040204" pitchFamily="50" charset="-128"/>
                <a:ea typeface="メイリオ" panose="020B0604030504040204" pitchFamily="50" charset="-128"/>
              </a:rPr>
              <a:t>２．手続きのご案内</a:t>
            </a:r>
            <a:endParaRPr kumimoji="1" lang="en-US" altLang="ja-JP" sz="2800" b="1" i="1" dirty="0">
              <a:solidFill>
                <a:srgbClr val="002060"/>
              </a:solidFill>
              <a:latin typeface="メイリオ" panose="020B0604030504040204" pitchFamily="50" charset="-128"/>
              <a:ea typeface="メイリオ" panose="020B0604030504040204" pitchFamily="50" charset="-128"/>
            </a:endParaRPr>
          </a:p>
        </p:txBody>
      </p:sp>
      <p:sp>
        <p:nvSpPr>
          <p:cNvPr id="2" name="四角形: 角を丸くする 14">
            <a:extLst>
              <a:ext uri="{FF2B5EF4-FFF2-40B4-BE49-F238E27FC236}">
                <a16:creationId xmlns:a16="http://schemas.microsoft.com/office/drawing/2014/main" id="{1FD9D50B-B1D8-D65E-9EEC-39D84D8AFEF1}"/>
              </a:ext>
            </a:extLst>
          </p:cNvPr>
          <p:cNvSpPr>
            <a:spLocks/>
          </p:cNvSpPr>
          <p:nvPr/>
        </p:nvSpPr>
        <p:spPr>
          <a:xfrm>
            <a:off x="380" y="1447871"/>
            <a:ext cx="5211683" cy="3077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t" anchorCtr="0">
            <a:spAutoFit/>
          </a:bodyPr>
          <a:lstStyle/>
          <a:p>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rPr>
              <a:t>提出が必要な書類一覧</a:t>
            </a:r>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hlinkClick r:id="rId2"/>
              </a:rPr>
              <a:t>こちらからダウンロードできます。</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graphicFrame>
        <p:nvGraphicFramePr>
          <p:cNvPr id="38" name="表 37">
            <a:extLst>
              <a:ext uri="{FF2B5EF4-FFF2-40B4-BE49-F238E27FC236}">
                <a16:creationId xmlns:a16="http://schemas.microsoft.com/office/drawing/2014/main" id="{F9D4A55B-F694-67E8-6D45-89CF4C565ED5}"/>
              </a:ext>
            </a:extLst>
          </p:cNvPr>
          <p:cNvGraphicFramePr>
            <a:graphicFrameLocks noGrp="1"/>
          </p:cNvGraphicFramePr>
          <p:nvPr>
            <p:extLst>
              <p:ext uri="{D42A27DB-BD31-4B8C-83A1-F6EECF244321}">
                <p14:modId xmlns:p14="http://schemas.microsoft.com/office/powerpoint/2010/main" val="1896642397"/>
              </p:ext>
            </p:extLst>
          </p:nvPr>
        </p:nvGraphicFramePr>
        <p:xfrm>
          <a:off x="204279" y="1762479"/>
          <a:ext cx="9504000" cy="1950720"/>
        </p:xfrm>
        <a:graphic>
          <a:graphicData uri="http://schemas.openxmlformats.org/drawingml/2006/table">
            <a:tbl>
              <a:tblPr firstRow="1" bandRow="1">
                <a:tableStyleId>{93296810-A885-4BE3-A3E7-6D5BEEA58F35}</a:tableStyleId>
              </a:tblPr>
              <a:tblGrid>
                <a:gridCol w="2128374">
                  <a:extLst>
                    <a:ext uri="{9D8B030D-6E8A-4147-A177-3AD203B41FA5}">
                      <a16:colId xmlns:a16="http://schemas.microsoft.com/office/drawing/2014/main" val="305728752"/>
                    </a:ext>
                  </a:extLst>
                </a:gridCol>
                <a:gridCol w="1642188">
                  <a:extLst>
                    <a:ext uri="{9D8B030D-6E8A-4147-A177-3AD203B41FA5}">
                      <a16:colId xmlns:a16="http://schemas.microsoft.com/office/drawing/2014/main" val="3147889703"/>
                    </a:ext>
                  </a:extLst>
                </a:gridCol>
                <a:gridCol w="5733438">
                  <a:extLst>
                    <a:ext uri="{9D8B030D-6E8A-4147-A177-3AD203B41FA5}">
                      <a16:colId xmlns:a16="http://schemas.microsoft.com/office/drawing/2014/main" val="783140651"/>
                    </a:ext>
                  </a:extLst>
                </a:gridCol>
              </a:tblGrid>
              <a:tr h="280678">
                <a:tc>
                  <a:txBody>
                    <a:bodyPr/>
                    <a:lstStyle/>
                    <a:p>
                      <a:pPr algn="ctr"/>
                      <a:r>
                        <a:rPr kumimoji="1" lang="ja-JP" altLang="en-US" sz="1400" b="1" dirty="0"/>
                        <a:t>様　式</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a:t>提出部数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a:t>備　考</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27682"/>
                  </a:ext>
                </a:extLst>
              </a:tr>
              <a:tr h="421017">
                <a:tc>
                  <a:txBody>
                    <a:bodyPr/>
                    <a:lstStyle/>
                    <a:p>
                      <a:pPr algn="ctr"/>
                      <a:r>
                        <a:rPr kumimoji="1" lang="ja-JP" altLang="en-US" sz="1200" b="1" dirty="0"/>
                        <a:t>第１号</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b="0" dirty="0"/>
                        <a:t>１案件につき１部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1200" b="0" u="sng" dirty="0"/>
                        <a:t>代表者印または社印の</a:t>
                      </a:r>
                      <a:r>
                        <a:rPr kumimoji="1" lang="ja-JP" altLang="en-US" sz="1200" b="1" u="none" dirty="0">
                          <a:solidFill>
                            <a:srgbClr val="FF0000"/>
                          </a:solidFill>
                        </a:rPr>
                        <a:t>押印が必要</a:t>
                      </a:r>
                      <a:r>
                        <a:rPr kumimoji="1" lang="ja-JP" altLang="en-US" sz="1200" b="0" dirty="0"/>
                        <a:t>です。押印後のスキャンデータを提出してください。</a:t>
                      </a:r>
                      <a:endParaRPr kumimoji="1" lang="en-US" altLang="ja-JP" sz="1200" b="0" dirty="0"/>
                    </a:p>
                    <a:p>
                      <a:r>
                        <a:rPr kumimoji="1" lang="en-US" altLang="ja-JP" sz="1200" b="0" dirty="0"/>
                        <a:t>※</a:t>
                      </a:r>
                      <a:r>
                        <a:rPr kumimoji="1" lang="ja-JP" altLang="en-US" sz="1200" b="0" dirty="0"/>
                        <a:t>旅行会社の場合は、支店長印などで</a:t>
                      </a:r>
                      <a:r>
                        <a:rPr kumimoji="1" lang="en-US" altLang="ja-JP" sz="1200" b="0" dirty="0"/>
                        <a:t>OK</a:t>
                      </a:r>
                      <a:r>
                        <a:rPr kumimoji="1" lang="ja-JP" altLang="en-US" sz="1200" b="0" dirty="0"/>
                        <a:t>です。</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2403925"/>
                  </a:ext>
                </a:extLst>
              </a:tr>
              <a:tr h="252610">
                <a:tc>
                  <a:txBody>
                    <a:bodyPr/>
                    <a:lstStyle/>
                    <a:p>
                      <a:pPr algn="ctr"/>
                      <a:r>
                        <a:rPr kumimoji="1" lang="ja-JP" altLang="en-US" sz="1200" b="1" dirty="0"/>
                        <a:t>第２号</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a:t>１案件につき１部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1200" b="0" u="sng" dirty="0"/>
                        <a:t>学校長印または学校印の</a:t>
                      </a:r>
                      <a:r>
                        <a:rPr kumimoji="1" lang="ja-JP" altLang="en-US" sz="1200" b="1" u="none" dirty="0">
                          <a:solidFill>
                            <a:srgbClr val="FF0000"/>
                          </a:solidFill>
                        </a:rPr>
                        <a:t>押印が必要</a:t>
                      </a:r>
                      <a:r>
                        <a:rPr kumimoji="1" lang="ja-JP" altLang="en-US" sz="1200" b="0" dirty="0"/>
                        <a:t>です。押印後のスキャンデータを提出してください。</a:t>
                      </a:r>
                      <a:endParaRPr kumimoji="1" lang="en-US" altLang="ja-JP" sz="1200" b="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5529576"/>
                  </a:ext>
                </a:extLst>
              </a:tr>
              <a:tr h="421017">
                <a:tc>
                  <a:txBody>
                    <a:bodyPr/>
                    <a:lstStyle/>
                    <a:p>
                      <a:pPr algn="ctr"/>
                      <a:r>
                        <a:rPr kumimoji="1" lang="ja-JP" altLang="en-US" sz="1200" b="1" dirty="0">
                          <a:solidFill>
                            <a:schemeClr val="tx1"/>
                          </a:solidFill>
                        </a:rPr>
                        <a:t>行程表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b="0" dirty="0"/>
                        <a:t>１案件につき２部</a:t>
                      </a:r>
                      <a:endParaRPr kumimoji="1" lang="en-US" altLang="ja-JP" sz="1200" b="0" dirty="0"/>
                    </a:p>
                    <a:p>
                      <a:pPr algn="ctr"/>
                      <a:r>
                        <a:rPr kumimoji="1" lang="en-US" altLang="ja-JP" sz="1200" b="0" dirty="0"/>
                        <a:t>※</a:t>
                      </a:r>
                      <a:r>
                        <a:rPr kumimoji="1" lang="ja-JP" altLang="en-US" sz="1200" b="0" dirty="0"/>
                        <a:t>変更前と後</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ja-JP" altLang="en-US" sz="1200" dirty="0"/>
                        <a:t>①変更する前（オリジナル）の行程表</a:t>
                      </a:r>
                      <a:endParaRPr lang="en-US" altLang="ja-JP" sz="1200" dirty="0"/>
                    </a:p>
                    <a:p>
                      <a:r>
                        <a:rPr lang="ja-JP" altLang="en-US" sz="1200" dirty="0"/>
                        <a:t>②申請にあたって変更を施した行程表</a:t>
                      </a:r>
                      <a:endParaRPr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2605889"/>
                  </a:ext>
                </a:extLst>
              </a:tr>
              <a:tr h="280678">
                <a:tc>
                  <a:txBody>
                    <a:bodyPr/>
                    <a:lstStyle/>
                    <a:p>
                      <a:pPr algn="ctr"/>
                      <a:r>
                        <a:rPr kumimoji="1" lang="ja-JP" altLang="en-US" sz="1200" b="1" dirty="0"/>
                        <a:t>その他</a:t>
                      </a:r>
                      <a:endParaRPr kumimoji="1" lang="en-US" altLang="ja-JP" sz="1200" b="1" dirty="0"/>
                    </a:p>
                    <a:p>
                      <a:pPr algn="ctr"/>
                      <a:r>
                        <a:rPr kumimoji="1" lang="ja-JP" altLang="en-US" sz="1200" b="1" dirty="0"/>
                        <a:t>ＯＣＶＢが必要と認める書類</a:t>
                      </a:r>
                      <a:endParaRPr kumimoji="1" lang="en-US" altLang="ja-JP" sz="12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n-lt"/>
                          <a:ea typeface="+mn-ea"/>
                          <a:cs typeface="+mn-cs"/>
                        </a:rPr>
                        <a:t>１案件につき１部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1200" b="0" dirty="0"/>
                        <a:t>上記書類での審査が難しい場合、追加の資料を提出頂く場合がございます。</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0722156"/>
                  </a:ext>
                </a:extLst>
              </a:tr>
            </a:tbl>
          </a:graphicData>
        </a:graphic>
      </p:graphicFrame>
      <p:sp>
        <p:nvSpPr>
          <p:cNvPr id="3" name="四角形: 角を丸くする 14">
            <a:extLst>
              <a:ext uri="{FF2B5EF4-FFF2-40B4-BE49-F238E27FC236}">
                <a16:creationId xmlns:a16="http://schemas.microsoft.com/office/drawing/2014/main" id="{4187E2A9-BD88-4C57-BE65-059E498BCFBD}"/>
              </a:ext>
            </a:extLst>
          </p:cNvPr>
          <p:cNvSpPr>
            <a:spLocks/>
          </p:cNvSpPr>
          <p:nvPr/>
        </p:nvSpPr>
        <p:spPr>
          <a:xfrm>
            <a:off x="133128" y="3832457"/>
            <a:ext cx="1261884" cy="3077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t" anchorCtr="0">
            <a:spAutoFit/>
          </a:bodyPr>
          <a:lstStyle/>
          <a:p>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rPr>
              <a:t>提出方法</a:t>
            </a:r>
            <a:r>
              <a:rPr kumimoji="1" lang="en-US" altLang="ja-JP" sz="1400" dirty="0">
                <a:solidFill>
                  <a:schemeClr val="tx1"/>
                </a:solidFill>
                <a:latin typeface="メイリオ" panose="020B0604030504040204" pitchFamily="50" charset="-128"/>
                <a:ea typeface="メイリオ" panose="020B0604030504040204" pitchFamily="50" charset="-128"/>
              </a:rPr>
              <a:t>】</a:t>
            </a:r>
          </a:p>
        </p:txBody>
      </p:sp>
      <p:sp>
        <p:nvSpPr>
          <p:cNvPr id="16" name="四角形: 角を丸くする 14">
            <a:extLst>
              <a:ext uri="{FF2B5EF4-FFF2-40B4-BE49-F238E27FC236}">
                <a16:creationId xmlns:a16="http://schemas.microsoft.com/office/drawing/2014/main" id="{2408E402-FDA1-FDE1-E1C0-75E1E4E36892}"/>
              </a:ext>
            </a:extLst>
          </p:cNvPr>
          <p:cNvSpPr>
            <a:spLocks/>
          </p:cNvSpPr>
          <p:nvPr/>
        </p:nvSpPr>
        <p:spPr>
          <a:xfrm>
            <a:off x="6831948" y="4057132"/>
            <a:ext cx="2989921" cy="44627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t" anchorCtr="0">
            <a:spAutoFit/>
          </a:bodyPr>
          <a:lstStyle/>
          <a:p>
            <a:r>
              <a:rPr lang="ja-JP" altLang="en-US" sz="1200" dirty="0">
                <a:solidFill>
                  <a:schemeClr val="tx1"/>
                </a:solidFill>
                <a:latin typeface="メイリオ" panose="020B0604030504040204" pitchFamily="50" charset="-128"/>
                <a:ea typeface="メイリオ" panose="020B0604030504040204" pitchFamily="50" charset="-128"/>
              </a:rPr>
              <a:t>支援申請専用フォーム</a:t>
            </a:r>
            <a:endParaRPr lang="en-US" altLang="ja-JP" sz="1200" dirty="0">
              <a:solidFill>
                <a:schemeClr val="tx1"/>
              </a:solidFill>
              <a:latin typeface="メイリオ" panose="020B0604030504040204" pitchFamily="50" charset="-128"/>
              <a:ea typeface="メイリオ" panose="020B0604030504040204" pitchFamily="50" charset="-128"/>
            </a:endParaRPr>
          </a:p>
          <a:p>
            <a:r>
              <a:rPr kumimoji="1" lang="en-US" altLang="ja-JP" sz="1100" dirty="0">
                <a:solidFill>
                  <a:schemeClr val="tx1"/>
                </a:solidFill>
                <a:latin typeface="メイリオ" panose="020B0604030504040204" pitchFamily="50" charset="-128"/>
                <a:ea typeface="メイリオ" panose="020B0604030504040204" pitchFamily="50" charset="-128"/>
                <a:hlinkClick r:id="rId3"/>
              </a:rPr>
              <a:t>https://forms.office.com/r/m6U8q37Pv1</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17" name="四角形: 角を丸くする 14">
            <a:extLst>
              <a:ext uri="{FF2B5EF4-FFF2-40B4-BE49-F238E27FC236}">
                <a16:creationId xmlns:a16="http://schemas.microsoft.com/office/drawing/2014/main" id="{A3DEC0A1-288D-3F4A-3255-8D513FEA1816}"/>
              </a:ext>
            </a:extLst>
          </p:cNvPr>
          <p:cNvSpPr>
            <a:spLocks/>
          </p:cNvSpPr>
          <p:nvPr/>
        </p:nvSpPr>
        <p:spPr>
          <a:xfrm>
            <a:off x="6831948" y="4600449"/>
            <a:ext cx="3007426" cy="6463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chorCtr="0">
            <a:spAutoFit/>
          </a:bodyPr>
          <a:lstStyle/>
          <a:p>
            <a:r>
              <a:rPr kumimoji="1" lang="en-US" altLang="ja-JP" sz="1200" dirty="0">
                <a:solidFill>
                  <a:schemeClr val="tx1"/>
                </a:solidFill>
                <a:latin typeface="メイリオ" panose="020B0604030504040204" pitchFamily="50" charset="-128"/>
                <a:ea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rPr>
              <a:t>主なオンラインストレージはこちら</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・ギガファイル便　</a:t>
            </a:r>
            <a:r>
              <a:rPr lang="en-CA" altLang="ja-JP" sz="1200" dirty="0">
                <a:solidFill>
                  <a:schemeClr val="tx1"/>
                </a:solidFill>
                <a:latin typeface="メイリオ" panose="020B0604030504040204" pitchFamily="50" charset="-128"/>
                <a:ea typeface="メイリオ" panose="020B0604030504040204" pitchFamily="50" charset="-128"/>
                <a:hlinkClick r:id="rId4"/>
              </a:rPr>
              <a:t>https://gigafile.nu/</a:t>
            </a:r>
            <a:br>
              <a:rPr lang="en-CA" altLang="ja-JP" sz="1200" dirty="0">
                <a:solidFill>
                  <a:schemeClr val="tx1"/>
                </a:solidFill>
                <a:latin typeface="メイリオ" panose="020B0604030504040204" pitchFamily="50" charset="-128"/>
                <a:ea typeface="メイリオ" panose="020B0604030504040204" pitchFamily="50" charset="-128"/>
                <a:hlinkClick r:id="rId4"/>
              </a:rPr>
            </a:br>
            <a:r>
              <a:rPr lang="ja-JP" altLang="en-CA"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データ便　</a:t>
            </a:r>
            <a:r>
              <a:rPr lang="en-CA" altLang="ja-JP" sz="1200" dirty="0">
                <a:solidFill>
                  <a:schemeClr val="tx1"/>
                </a:solidFill>
                <a:latin typeface="メイリオ" panose="020B0604030504040204" pitchFamily="50" charset="-128"/>
                <a:ea typeface="メイリオ" panose="020B0604030504040204" pitchFamily="50" charset="-128"/>
                <a:hlinkClick r:id="rId5"/>
              </a:rPr>
              <a:t>https://datadeliver.net/</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18" name="四角形: 角を丸くする 14">
            <a:extLst>
              <a:ext uri="{FF2B5EF4-FFF2-40B4-BE49-F238E27FC236}">
                <a16:creationId xmlns:a16="http://schemas.microsoft.com/office/drawing/2014/main" id="{5B0EAF6B-CF81-C6B2-3357-8A05A1C0DB82}"/>
              </a:ext>
            </a:extLst>
          </p:cNvPr>
          <p:cNvSpPr>
            <a:spLocks/>
          </p:cNvSpPr>
          <p:nvPr/>
        </p:nvSpPr>
        <p:spPr>
          <a:xfrm>
            <a:off x="250213" y="4074668"/>
            <a:ext cx="4936938" cy="4616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149225" indent="-149225"/>
            <a:r>
              <a:rPr kumimoji="1" lang="ja-JP" altLang="en-US" sz="1200" b="1" dirty="0">
                <a:solidFill>
                  <a:srgbClr val="FF0000"/>
                </a:solidFill>
                <a:latin typeface="メイリオ" panose="020B0604030504040204" pitchFamily="50" charset="-128"/>
                <a:ea typeface="メイリオ" panose="020B0604030504040204" pitchFamily="50" charset="-128"/>
              </a:rPr>
              <a:t>①</a:t>
            </a:r>
            <a:r>
              <a:rPr kumimoji="1" lang="ja-JP" altLang="en-US" sz="1200" dirty="0">
                <a:solidFill>
                  <a:schemeClr val="tx1"/>
                </a:solidFill>
                <a:latin typeface="メイリオ" panose="020B0604030504040204" pitchFamily="50" charset="-128"/>
                <a:ea typeface="メイリオ" panose="020B0604030504040204" pitchFamily="50" charset="-128"/>
              </a:rPr>
              <a:t>提出が必要な書類を</a:t>
            </a:r>
            <a:r>
              <a:rPr kumimoji="1" lang="ja-JP" altLang="en-US" sz="1200" u="sng" dirty="0">
                <a:solidFill>
                  <a:schemeClr val="tx1"/>
                </a:solidFill>
                <a:latin typeface="メイリオ" panose="020B0604030504040204" pitchFamily="50" charset="-128"/>
                <a:ea typeface="メイリオ" panose="020B0604030504040204" pitchFamily="50" charset="-128"/>
              </a:rPr>
              <a:t>オンラインストレージへアップロード</a:t>
            </a:r>
            <a:r>
              <a:rPr kumimoji="1" lang="ja-JP" altLang="en-US" sz="1200" dirty="0">
                <a:solidFill>
                  <a:schemeClr val="tx1"/>
                </a:solidFill>
                <a:latin typeface="メイリオ" panose="020B0604030504040204" pitchFamily="50" charset="-128"/>
                <a:ea typeface="メイリオ" panose="020B0604030504040204" pitchFamily="50" charset="-128"/>
              </a:rPr>
              <a:t>します。</a:t>
            </a:r>
            <a:br>
              <a:rPr kumimoji="1" lang="en-US" altLang="ja-JP" sz="1200" dirty="0">
                <a:solidFill>
                  <a:schemeClr val="tx1"/>
                </a:solidFill>
                <a:latin typeface="メイリオ" panose="020B0604030504040204" pitchFamily="50" charset="-128"/>
                <a:ea typeface="メイリオ" panose="020B0604030504040204" pitchFamily="50" charset="-128"/>
              </a:rPr>
            </a:br>
            <a:r>
              <a:rPr kumimoji="1" lang="ja-JP" altLang="en-US" sz="1200" dirty="0">
                <a:solidFill>
                  <a:schemeClr val="tx1"/>
                </a:solidFill>
                <a:latin typeface="メイリオ" panose="020B0604030504040204" pitchFamily="50" charset="-128"/>
                <a:ea typeface="メイリオ" panose="020B0604030504040204" pitchFamily="50" charset="-128"/>
              </a:rPr>
              <a:t>自社で利用しているファイル転送サービスがある場合はそちらも可</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19" name="四角形: 角を丸くする 14">
            <a:extLst>
              <a:ext uri="{FF2B5EF4-FFF2-40B4-BE49-F238E27FC236}">
                <a16:creationId xmlns:a16="http://schemas.microsoft.com/office/drawing/2014/main" id="{8720E6B8-4201-00AF-B0F9-FA091A74F7F2}"/>
              </a:ext>
            </a:extLst>
          </p:cNvPr>
          <p:cNvSpPr>
            <a:spLocks/>
          </p:cNvSpPr>
          <p:nvPr/>
        </p:nvSpPr>
        <p:spPr>
          <a:xfrm>
            <a:off x="250212" y="5103541"/>
            <a:ext cx="4936937" cy="4616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149225" indent="-149225"/>
            <a:r>
              <a:rPr kumimoji="1" lang="ja-JP" altLang="en-US" sz="1200" b="1" dirty="0">
                <a:solidFill>
                  <a:srgbClr val="FF0000"/>
                </a:solidFill>
                <a:latin typeface="メイリオ" panose="020B0604030504040204" pitchFamily="50" charset="-128"/>
                <a:ea typeface="メイリオ" panose="020B0604030504040204" pitchFamily="50" charset="-128"/>
              </a:rPr>
              <a:t>②</a:t>
            </a:r>
            <a:r>
              <a:rPr kumimoji="1" lang="ja-JP" altLang="en-US" sz="1200" dirty="0">
                <a:solidFill>
                  <a:schemeClr val="tx1"/>
                </a:solidFill>
                <a:latin typeface="メイリオ" panose="020B0604030504040204" pitchFamily="50" charset="-128"/>
                <a:ea typeface="メイリオ" panose="020B0604030504040204" pitchFamily="50" charset="-128"/>
              </a:rPr>
              <a:t>支援申請専用フォームへ、必要事項と、アップロードした書類の</a:t>
            </a:r>
            <a:br>
              <a:rPr kumimoji="1" lang="en-US" altLang="ja-JP" sz="1200" dirty="0">
                <a:solidFill>
                  <a:schemeClr val="tx1"/>
                </a:solidFill>
                <a:latin typeface="メイリオ" panose="020B0604030504040204" pitchFamily="50" charset="-128"/>
                <a:ea typeface="メイリオ" panose="020B0604030504040204" pitchFamily="50" charset="-128"/>
              </a:rPr>
            </a:br>
            <a:r>
              <a:rPr kumimoji="1" lang="ja-JP" altLang="en-US" sz="1200" dirty="0">
                <a:solidFill>
                  <a:schemeClr val="tx1"/>
                </a:solidFill>
                <a:latin typeface="メイリオ" panose="020B0604030504040204" pitchFamily="50" charset="-128"/>
                <a:ea typeface="メイリオ" panose="020B0604030504040204" pitchFamily="50" charset="-128"/>
              </a:rPr>
              <a:t>ダウンロード用</a:t>
            </a:r>
            <a:r>
              <a:rPr kumimoji="1" lang="en-US" altLang="ja-JP" sz="1200" dirty="0">
                <a:solidFill>
                  <a:schemeClr val="tx1"/>
                </a:solidFill>
                <a:latin typeface="メイリオ" panose="020B0604030504040204" pitchFamily="50" charset="-128"/>
                <a:ea typeface="メイリオ" panose="020B0604030504040204" pitchFamily="50" charset="-128"/>
              </a:rPr>
              <a:t>URL</a:t>
            </a:r>
            <a:r>
              <a:rPr kumimoji="1" lang="ja-JP" altLang="en-US" sz="1200" dirty="0">
                <a:solidFill>
                  <a:schemeClr val="tx1"/>
                </a:solidFill>
                <a:latin typeface="メイリオ" panose="020B0604030504040204" pitchFamily="50" charset="-128"/>
                <a:ea typeface="メイリオ" panose="020B0604030504040204" pitchFamily="50" charset="-128"/>
              </a:rPr>
              <a:t>を入力、送信します。</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20" name="四角形: 角を丸くする 14">
            <a:extLst>
              <a:ext uri="{FF2B5EF4-FFF2-40B4-BE49-F238E27FC236}">
                <a16:creationId xmlns:a16="http://schemas.microsoft.com/office/drawing/2014/main" id="{971B3DB4-9DE4-5767-F46F-BEEF5595ECBF}"/>
              </a:ext>
            </a:extLst>
          </p:cNvPr>
          <p:cNvSpPr>
            <a:spLocks/>
          </p:cNvSpPr>
          <p:nvPr/>
        </p:nvSpPr>
        <p:spPr>
          <a:xfrm>
            <a:off x="250213" y="5551266"/>
            <a:ext cx="4936936" cy="4616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149225" indent="-149225"/>
            <a:r>
              <a:rPr kumimoji="1" lang="ja-JP" altLang="en-US" sz="1200" b="1" dirty="0">
                <a:solidFill>
                  <a:srgbClr val="FF0000"/>
                </a:solidFill>
                <a:latin typeface="メイリオ" panose="020B0604030504040204" pitchFamily="50" charset="-128"/>
                <a:ea typeface="メイリオ" panose="020B0604030504040204" pitchFamily="50" charset="-128"/>
              </a:rPr>
              <a:t>③</a:t>
            </a:r>
            <a:r>
              <a:rPr kumimoji="1" lang="ja-JP" altLang="en-US" sz="1200" dirty="0">
                <a:solidFill>
                  <a:schemeClr val="tx1"/>
                </a:solidFill>
                <a:latin typeface="メイリオ" panose="020B0604030504040204" pitchFamily="50" charset="-128"/>
                <a:ea typeface="メイリオ" panose="020B0604030504040204" pitchFamily="50" charset="-128"/>
              </a:rPr>
              <a:t>提出いただいた書類を審査後、条件を満たしている場合は、</a:t>
            </a:r>
            <a:r>
              <a:rPr kumimoji="1" lang="en-US" altLang="ja-JP" sz="1200" dirty="0">
                <a:solidFill>
                  <a:schemeClr val="tx1"/>
                </a:solidFill>
                <a:latin typeface="メイリオ" panose="020B0604030504040204" pitchFamily="50" charset="-128"/>
                <a:ea typeface="メイリオ" panose="020B0604030504040204" pitchFamily="50" charset="-128"/>
              </a:rPr>
              <a:t>OCVB</a:t>
            </a:r>
            <a:r>
              <a:rPr kumimoji="1" lang="ja-JP" altLang="en-US" sz="1200" dirty="0">
                <a:solidFill>
                  <a:schemeClr val="tx1"/>
                </a:solidFill>
                <a:latin typeface="メイリオ" panose="020B0604030504040204" pitchFamily="50" charset="-128"/>
                <a:ea typeface="メイリオ" panose="020B0604030504040204" pitchFamily="50" charset="-128"/>
              </a:rPr>
              <a:t>から支払予定通知書をメールでお送りします。</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grpSp>
        <p:nvGrpSpPr>
          <p:cNvPr id="32" name="グループ化 31">
            <a:extLst>
              <a:ext uri="{FF2B5EF4-FFF2-40B4-BE49-F238E27FC236}">
                <a16:creationId xmlns:a16="http://schemas.microsoft.com/office/drawing/2014/main" id="{C802300B-3356-AD09-7EE2-0A9865CF773D}"/>
              </a:ext>
            </a:extLst>
          </p:cNvPr>
          <p:cNvGrpSpPr/>
          <p:nvPr/>
        </p:nvGrpSpPr>
        <p:grpSpPr>
          <a:xfrm>
            <a:off x="2064448" y="4529537"/>
            <a:ext cx="2972248" cy="540001"/>
            <a:chOff x="517833" y="4529537"/>
            <a:chExt cx="2972248" cy="540001"/>
          </a:xfrm>
        </p:grpSpPr>
        <p:grpSp>
          <p:nvGrpSpPr>
            <p:cNvPr id="26" name="グループ化 25">
              <a:extLst>
                <a:ext uri="{FF2B5EF4-FFF2-40B4-BE49-F238E27FC236}">
                  <a16:creationId xmlns:a16="http://schemas.microsoft.com/office/drawing/2014/main" id="{3410032D-48A0-FE5A-5073-92AA9FD59A84}"/>
                </a:ext>
              </a:extLst>
            </p:cNvPr>
            <p:cNvGrpSpPr/>
            <p:nvPr/>
          </p:nvGrpSpPr>
          <p:grpSpPr>
            <a:xfrm>
              <a:off x="517833" y="4529538"/>
              <a:ext cx="1393405" cy="540000"/>
              <a:chOff x="647282" y="4529538"/>
              <a:chExt cx="1393405" cy="540000"/>
            </a:xfrm>
          </p:grpSpPr>
          <p:sp>
            <p:nvSpPr>
              <p:cNvPr id="5" name="四角形: 角を丸くする 14">
                <a:extLst>
                  <a:ext uri="{FF2B5EF4-FFF2-40B4-BE49-F238E27FC236}">
                    <a16:creationId xmlns:a16="http://schemas.microsoft.com/office/drawing/2014/main" id="{F3D3F3C5-923D-CB40-4D96-136A75A34FE9}"/>
                  </a:ext>
                </a:extLst>
              </p:cNvPr>
              <p:cNvSpPr>
                <a:spLocks/>
              </p:cNvSpPr>
              <p:nvPr/>
            </p:nvSpPr>
            <p:spPr>
              <a:xfrm>
                <a:off x="647282" y="4529538"/>
                <a:ext cx="252000" cy="54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第</a:t>
                </a:r>
                <a:r>
                  <a:rPr kumimoji="1" lang="en-US" altLang="ja-JP" sz="900" dirty="0">
                    <a:solidFill>
                      <a:schemeClr val="tx1"/>
                    </a:solidFill>
                    <a:latin typeface="メイリオ" panose="020B0604030504040204" pitchFamily="50" charset="-128"/>
                    <a:ea typeface="メイリオ" panose="020B0604030504040204" pitchFamily="50" charset="-128"/>
                  </a:rPr>
                  <a:t>1</a:t>
                </a:r>
                <a:r>
                  <a:rPr kumimoji="1" lang="ja-JP" altLang="en-US" sz="900" dirty="0">
                    <a:solidFill>
                      <a:schemeClr val="tx1"/>
                    </a:solidFill>
                    <a:latin typeface="メイリオ" panose="020B0604030504040204" pitchFamily="50" charset="-128"/>
                    <a:ea typeface="メイリオ" panose="020B0604030504040204" pitchFamily="50" charset="-128"/>
                  </a:rPr>
                  <a:t>号</a:t>
                </a:r>
                <a:endParaRPr kumimoji="1"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23" name="四角形: 角を丸くする 14">
                <a:extLst>
                  <a:ext uri="{FF2B5EF4-FFF2-40B4-BE49-F238E27FC236}">
                    <a16:creationId xmlns:a16="http://schemas.microsoft.com/office/drawing/2014/main" id="{C7FE4EDE-110F-28B2-45F1-FC42C5F25B9E}"/>
                  </a:ext>
                </a:extLst>
              </p:cNvPr>
              <p:cNvSpPr>
                <a:spLocks/>
              </p:cNvSpPr>
              <p:nvPr/>
            </p:nvSpPr>
            <p:spPr>
              <a:xfrm>
                <a:off x="1028247" y="4529538"/>
                <a:ext cx="252000" cy="54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第２号</a:t>
                </a:r>
                <a:endParaRPr kumimoji="1"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24" name="四角形: 角を丸くする 14">
                <a:extLst>
                  <a:ext uri="{FF2B5EF4-FFF2-40B4-BE49-F238E27FC236}">
                    <a16:creationId xmlns:a16="http://schemas.microsoft.com/office/drawing/2014/main" id="{5EE79947-FD45-0867-0AFF-DA89211F4DCF}"/>
                  </a:ext>
                </a:extLst>
              </p:cNvPr>
              <p:cNvSpPr>
                <a:spLocks/>
              </p:cNvSpPr>
              <p:nvPr/>
            </p:nvSpPr>
            <p:spPr>
              <a:xfrm>
                <a:off x="1409212" y="4529538"/>
                <a:ext cx="252000" cy="54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行程表①</a:t>
                </a:r>
                <a:endParaRPr kumimoji="1"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25" name="四角形: 角を丸くする 14">
                <a:extLst>
                  <a:ext uri="{FF2B5EF4-FFF2-40B4-BE49-F238E27FC236}">
                    <a16:creationId xmlns:a16="http://schemas.microsoft.com/office/drawing/2014/main" id="{6A07BDAE-0CE9-1C72-BAC9-8D1105D53C9E}"/>
                  </a:ext>
                </a:extLst>
              </p:cNvPr>
              <p:cNvSpPr>
                <a:spLocks/>
              </p:cNvSpPr>
              <p:nvPr/>
            </p:nvSpPr>
            <p:spPr>
              <a:xfrm>
                <a:off x="1788687" y="4529538"/>
                <a:ext cx="252000" cy="54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行程表②</a:t>
                </a:r>
                <a:endParaRPr kumimoji="1" lang="en-US" altLang="ja-JP" sz="900" dirty="0">
                  <a:solidFill>
                    <a:schemeClr val="tx1"/>
                  </a:solidFill>
                  <a:latin typeface="メイリオ" panose="020B0604030504040204" pitchFamily="50" charset="-128"/>
                  <a:ea typeface="メイリオ" panose="020B0604030504040204" pitchFamily="50" charset="-128"/>
                </a:endParaRPr>
              </a:p>
            </p:txBody>
          </p:sp>
        </p:grpSp>
        <p:sp>
          <p:nvSpPr>
            <p:cNvPr id="27" name="矢印: 左 26">
              <a:extLst>
                <a:ext uri="{FF2B5EF4-FFF2-40B4-BE49-F238E27FC236}">
                  <a16:creationId xmlns:a16="http://schemas.microsoft.com/office/drawing/2014/main" id="{49A06115-C41F-F051-C46D-911318E56097}"/>
                </a:ext>
              </a:extLst>
            </p:cNvPr>
            <p:cNvSpPr/>
            <p:nvPr/>
          </p:nvSpPr>
          <p:spPr>
            <a:xfrm rot="10800000">
              <a:off x="2038713" y="4659867"/>
              <a:ext cx="329857"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9" name="グラフィックス 28" descr="同期中のクラウド 枠線">
              <a:extLst>
                <a:ext uri="{FF2B5EF4-FFF2-40B4-BE49-F238E27FC236}">
                  <a16:creationId xmlns:a16="http://schemas.microsoft.com/office/drawing/2014/main" id="{92E52BE3-6499-CB14-B9E8-5324BF7BD5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96044" y="4529537"/>
              <a:ext cx="540001" cy="540001"/>
            </a:xfrm>
            <a:prstGeom prst="rect">
              <a:avLst/>
            </a:prstGeom>
          </p:spPr>
        </p:pic>
        <p:sp>
          <p:nvSpPr>
            <p:cNvPr id="30" name="矢印: 左 29">
              <a:extLst>
                <a:ext uri="{FF2B5EF4-FFF2-40B4-BE49-F238E27FC236}">
                  <a16:creationId xmlns:a16="http://schemas.microsoft.com/office/drawing/2014/main" id="{34710089-BCF7-D890-7EF3-7922F9091479}"/>
                </a:ext>
              </a:extLst>
            </p:cNvPr>
            <p:cNvSpPr/>
            <p:nvPr/>
          </p:nvSpPr>
          <p:spPr>
            <a:xfrm rot="10800000">
              <a:off x="3160224" y="4659867"/>
              <a:ext cx="329857"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3" name="四角形: 角を丸くする 14">
            <a:extLst>
              <a:ext uri="{FF2B5EF4-FFF2-40B4-BE49-F238E27FC236}">
                <a16:creationId xmlns:a16="http://schemas.microsoft.com/office/drawing/2014/main" id="{57FCB270-24B5-12BC-0D76-27A5E3DAFF1F}"/>
              </a:ext>
            </a:extLst>
          </p:cNvPr>
          <p:cNvSpPr>
            <a:spLocks/>
          </p:cNvSpPr>
          <p:nvPr/>
        </p:nvSpPr>
        <p:spPr>
          <a:xfrm>
            <a:off x="832163" y="6052722"/>
            <a:ext cx="8268636" cy="27699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149225" indent="-149225"/>
            <a:r>
              <a:rPr kumimoji="1" lang="ja-JP" altLang="en-US" sz="1200" b="1" u="sng" dirty="0">
                <a:solidFill>
                  <a:srgbClr val="FF0000"/>
                </a:solidFill>
                <a:latin typeface="メイリオ" panose="020B0604030504040204" pitchFamily="50" charset="-128"/>
                <a:ea typeface="メイリオ" panose="020B0604030504040204" pitchFamily="50" charset="-128"/>
              </a:rPr>
              <a:t>！</a:t>
            </a:r>
            <a:r>
              <a:rPr kumimoji="1" lang="ja-JP" altLang="en-US" sz="1200" u="sng" dirty="0">
                <a:solidFill>
                  <a:schemeClr val="tx1"/>
                </a:solidFill>
                <a:latin typeface="メイリオ" panose="020B0604030504040204" pitchFamily="50" charset="-128"/>
                <a:ea typeface="メイリオ" panose="020B0604030504040204" pitchFamily="50" charset="-128"/>
              </a:rPr>
              <a:t>提出書類が揃っていない場合は受け付けられず、審査段階へも進みませんので、予めご了承願います。</a:t>
            </a:r>
            <a:endParaRPr kumimoji="1" lang="en-US" altLang="ja-JP" sz="1200" u="sng" dirty="0">
              <a:solidFill>
                <a:schemeClr val="tx1"/>
              </a:solidFill>
              <a:latin typeface="メイリオ" panose="020B0604030504040204" pitchFamily="50" charset="-128"/>
              <a:ea typeface="メイリオ" panose="020B0604030504040204" pitchFamily="50" charset="-128"/>
            </a:endParaRPr>
          </a:p>
        </p:txBody>
      </p:sp>
      <p:pic>
        <p:nvPicPr>
          <p:cNvPr id="6" name="図 5" descr="QR コード&#10;&#10;AI によって生成されたコンテンツは間違っている可能性があります。">
            <a:extLst>
              <a:ext uri="{FF2B5EF4-FFF2-40B4-BE49-F238E27FC236}">
                <a16:creationId xmlns:a16="http://schemas.microsoft.com/office/drawing/2014/main" id="{1D6D3901-2B8C-557F-BEDA-4BB0E645FF9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4064" y="3986345"/>
            <a:ext cx="1529087" cy="1529087"/>
          </a:xfrm>
          <a:prstGeom prst="rect">
            <a:avLst/>
          </a:prstGeom>
        </p:spPr>
      </p:pic>
    </p:spTree>
    <p:extLst>
      <p:ext uri="{BB962C8B-B14F-4D97-AF65-F5344CB8AC3E}">
        <p14:creationId xmlns:p14="http://schemas.microsoft.com/office/powerpoint/2010/main" val="865984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四角形: 角を丸くする 14">
            <a:extLst>
              <a:ext uri="{FF2B5EF4-FFF2-40B4-BE49-F238E27FC236}">
                <a16:creationId xmlns:a16="http://schemas.microsoft.com/office/drawing/2014/main" id="{F7FB60D0-9C71-4737-861C-35C4C706CF53}"/>
              </a:ext>
            </a:extLst>
          </p:cNvPr>
          <p:cNvSpPr>
            <a:spLocks/>
          </p:cNvSpPr>
          <p:nvPr/>
        </p:nvSpPr>
        <p:spPr>
          <a:xfrm>
            <a:off x="127547" y="952748"/>
            <a:ext cx="2254419" cy="396000"/>
          </a:xfrm>
          <a:prstGeom prst="roundRect">
            <a:avLst>
              <a:gd name="adj" fmla="val 50000"/>
            </a:avLst>
          </a:prstGeom>
          <a:solidFill>
            <a:srgbClr val="7030A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chorCtr="0">
            <a:noAutofit/>
          </a:bodyPr>
          <a:lstStyle/>
          <a:p>
            <a:r>
              <a:rPr kumimoji="1" lang="ja-JP" altLang="en-US" b="1" dirty="0">
                <a:solidFill>
                  <a:schemeClr val="bg1"/>
                </a:solidFill>
                <a:latin typeface="メイリオ" panose="020B0604030504040204" pitchFamily="50" charset="-128"/>
                <a:ea typeface="メイリオ" panose="020B0604030504040204" pitchFamily="50" charset="-128"/>
              </a:rPr>
              <a:t>４</a:t>
            </a:r>
            <a:r>
              <a:rPr kumimoji="1" lang="en-US" altLang="ja-JP" b="1" dirty="0">
                <a:solidFill>
                  <a:schemeClr val="bg1"/>
                </a:solidFill>
                <a:latin typeface="メイリオ" panose="020B0604030504040204" pitchFamily="50" charset="-128"/>
                <a:ea typeface="メイリオ" panose="020B0604030504040204" pitchFamily="50" charset="-128"/>
              </a:rPr>
              <a:t>.</a:t>
            </a:r>
            <a:r>
              <a:rPr kumimoji="1" lang="ja-JP" altLang="en-US" b="1" dirty="0">
                <a:solidFill>
                  <a:schemeClr val="bg1"/>
                </a:solidFill>
                <a:latin typeface="メイリオ" panose="020B0604030504040204" pitchFamily="50" charset="-128"/>
                <a:ea typeface="メイリオ" panose="020B0604030504040204" pitchFamily="50" charset="-128"/>
              </a:rPr>
              <a:t>実施後の手続き</a:t>
            </a:r>
          </a:p>
        </p:txBody>
      </p:sp>
      <p:sp>
        <p:nvSpPr>
          <p:cNvPr id="14" name="フッター プレースホルダー 13">
            <a:extLst>
              <a:ext uri="{FF2B5EF4-FFF2-40B4-BE49-F238E27FC236}">
                <a16:creationId xmlns:a16="http://schemas.microsoft.com/office/drawing/2014/main" id="{0E36FB1F-11DB-3943-00F2-CBFF5F1EF4D3}"/>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5" name="スライド番号プレースホルダー 14">
            <a:extLst>
              <a:ext uri="{FF2B5EF4-FFF2-40B4-BE49-F238E27FC236}">
                <a16:creationId xmlns:a16="http://schemas.microsoft.com/office/drawing/2014/main" id="{27DD92DC-36EC-7059-564B-1A0B2ECD1EBE}"/>
              </a:ext>
            </a:extLst>
          </p:cNvPr>
          <p:cNvSpPr>
            <a:spLocks noGrp="1"/>
          </p:cNvSpPr>
          <p:nvPr>
            <p:ph type="sldNum" sz="quarter" idx="12"/>
          </p:nvPr>
        </p:nvSpPr>
        <p:spPr/>
        <p:txBody>
          <a:bodyPr/>
          <a:lstStyle/>
          <a:p>
            <a:fld id="{48F63A3B-78C7-47BE-AE5E-E10140E04643}" type="slidenum">
              <a:rPr lang="en-US" smtClean="0"/>
              <a:pPr/>
              <a:t>11</a:t>
            </a:fld>
            <a:endParaRPr lang="en-US" dirty="0"/>
          </a:p>
        </p:txBody>
      </p:sp>
      <p:sp>
        <p:nvSpPr>
          <p:cNvPr id="31" name="テキスト ボックス 30">
            <a:extLst>
              <a:ext uri="{FF2B5EF4-FFF2-40B4-BE49-F238E27FC236}">
                <a16:creationId xmlns:a16="http://schemas.microsoft.com/office/drawing/2014/main" id="{449973A0-655F-744C-9C8A-D32178BA2694}"/>
              </a:ext>
            </a:extLst>
          </p:cNvPr>
          <p:cNvSpPr txBox="1"/>
          <p:nvPr/>
        </p:nvSpPr>
        <p:spPr>
          <a:xfrm>
            <a:off x="0" y="357257"/>
            <a:ext cx="3416321" cy="477054"/>
          </a:xfrm>
          <a:prstGeom prst="rect">
            <a:avLst/>
          </a:prstGeom>
          <a:noFill/>
          <a:ln>
            <a:noFill/>
          </a:ln>
        </p:spPr>
        <p:txBody>
          <a:bodyPr wrap="none" bIns="0" rtlCol="0" anchor="b" anchorCtr="0">
            <a:spAutoFit/>
          </a:bodyPr>
          <a:lstStyle/>
          <a:p>
            <a:pPr algn="ctr"/>
            <a:r>
              <a:rPr kumimoji="1" lang="ja-JP" altLang="en-US" sz="2800" b="1" i="1" dirty="0">
                <a:solidFill>
                  <a:srgbClr val="002060"/>
                </a:solidFill>
                <a:latin typeface="メイリオ" panose="020B0604030504040204" pitchFamily="50" charset="-128"/>
                <a:ea typeface="メイリオ" panose="020B0604030504040204" pitchFamily="50" charset="-128"/>
              </a:rPr>
              <a:t>２．手続きのご案内</a:t>
            </a:r>
            <a:endParaRPr kumimoji="1" lang="en-US" altLang="ja-JP" sz="2800" b="1" i="1" dirty="0">
              <a:solidFill>
                <a:srgbClr val="002060"/>
              </a:solidFill>
              <a:latin typeface="メイリオ" panose="020B0604030504040204" pitchFamily="50" charset="-128"/>
              <a:ea typeface="メイリオ" panose="020B0604030504040204" pitchFamily="50" charset="-128"/>
            </a:endParaRPr>
          </a:p>
        </p:txBody>
      </p:sp>
      <p:sp>
        <p:nvSpPr>
          <p:cNvPr id="2" name="四角形: 角を丸くする 14">
            <a:extLst>
              <a:ext uri="{FF2B5EF4-FFF2-40B4-BE49-F238E27FC236}">
                <a16:creationId xmlns:a16="http://schemas.microsoft.com/office/drawing/2014/main" id="{1FD9D50B-B1D8-D65E-9EEC-39D84D8AFEF1}"/>
              </a:ext>
            </a:extLst>
          </p:cNvPr>
          <p:cNvSpPr>
            <a:spLocks/>
          </p:cNvSpPr>
          <p:nvPr/>
        </p:nvSpPr>
        <p:spPr>
          <a:xfrm>
            <a:off x="2347158" y="1002193"/>
            <a:ext cx="5211683" cy="3077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t" anchorCtr="0">
            <a:spAutoFit/>
          </a:bodyPr>
          <a:lstStyle/>
          <a:p>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rPr>
              <a:t>提出が必要な書類一覧</a:t>
            </a:r>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hlinkClick r:id="rId2"/>
              </a:rPr>
              <a:t>こちらからダウンロードできます。</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graphicFrame>
        <p:nvGraphicFramePr>
          <p:cNvPr id="38" name="表 37">
            <a:extLst>
              <a:ext uri="{FF2B5EF4-FFF2-40B4-BE49-F238E27FC236}">
                <a16:creationId xmlns:a16="http://schemas.microsoft.com/office/drawing/2014/main" id="{F9D4A55B-F694-67E8-6D45-89CF4C565ED5}"/>
              </a:ext>
            </a:extLst>
          </p:cNvPr>
          <p:cNvGraphicFramePr>
            <a:graphicFrameLocks noGrp="1"/>
          </p:cNvGraphicFramePr>
          <p:nvPr>
            <p:extLst>
              <p:ext uri="{D42A27DB-BD31-4B8C-83A1-F6EECF244321}">
                <p14:modId xmlns:p14="http://schemas.microsoft.com/office/powerpoint/2010/main" val="2693699410"/>
              </p:ext>
            </p:extLst>
          </p:nvPr>
        </p:nvGraphicFramePr>
        <p:xfrm>
          <a:off x="200999" y="1462618"/>
          <a:ext cx="9504000" cy="2328446"/>
        </p:xfrm>
        <a:graphic>
          <a:graphicData uri="http://schemas.openxmlformats.org/drawingml/2006/table">
            <a:tbl>
              <a:tblPr firstRow="1" bandRow="1">
                <a:tableStyleId>{93296810-A885-4BE3-A3E7-6D5BEEA58F35}</a:tableStyleId>
              </a:tblPr>
              <a:tblGrid>
                <a:gridCol w="2128374">
                  <a:extLst>
                    <a:ext uri="{9D8B030D-6E8A-4147-A177-3AD203B41FA5}">
                      <a16:colId xmlns:a16="http://schemas.microsoft.com/office/drawing/2014/main" val="305728752"/>
                    </a:ext>
                  </a:extLst>
                </a:gridCol>
                <a:gridCol w="1642188">
                  <a:extLst>
                    <a:ext uri="{9D8B030D-6E8A-4147-A177-3AD203B41FA5}">
                      <a16:colId xmlns:a16="http://schemas.microsoft.com/office/drawing/2014/main" val="3147889703"/>
                    </a:ext>
                  </a:extLst>
                </a:gridCol>
                <a:gridCol w="5733438">
                  <a:extLst>
                    <a:ext uri="{9D8B030D-6E8A-4147-A177-3AD203B41FA5}">
                      <a16:colId xmlns:a16="http://schemas.microsoft.com/office/drawing/2014/main" val="783140651"/>
                    </a:ext>
                  </a:extLst>
                </a:gridCol>
              </a:tblGrid>
              <a:tr h="280678">
                <a:tc>
                  <a:txBody>
                    <a:bodyPr/>
                    <a:lstStyle/>
                    <a:p>
                      <a:pPr algn="ctr"/>
                      <a:r>
                        <a:rPr kumimoji="1" lang="ja-JP" altLang="en-US" sz="1400" b="1" dirty="0"/>
                        <a:t>様　式</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a:t>提出部数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a:t>備　考</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27682"/>
                  </a:ext>
                </a:extLst>
              </a:tr>
              <a:tr h="421017">
                <a:tc>
                  <a:txBody>
                    <a:bodyPr/>
                    <a:lstStyle/>
                    <a:p>
                      <a:pPr algn="ctr"/>
                      <a:r>
                        <a:rPr kumimoji="1" lang="ja-JP" altLang="en-US" sz="1200" b="1" dirty="0"/>
                        <a:t>第６号</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b="0" dirty="0"/>
                        <a:t>１案件につき１部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1200" b="0" u="sng" dirty="0"/>
                        <a:t>代表者印または社印の</a:t>
                      </a:r>
                      <a:r>
                        <a:rPr kumimoji="1" lang="ja-JP" altLang="en-US" sz="1200" b="1" u="none" dirty="0">
                          <a:solidFill>
                            <a:srgbClr val="FF0000"/>
                          </a:solidFill>
                        </a:rPr>
                        <a:t>押印が必要</a:t>
                      </a:r>
                      <a:r>
                        <a:rPr kumimoji="1" lang="ja-JP" altLang="en-US" sz="1200" b="0" dirty="0"/>
                        <a:t>です。押印後のスキャンデータを提出してください。</a:t>
                      </a:r>
                      <a:endParaRPr kumimoji="1" lang="en-US" altLang="ja-JP" sz="1200" b="0" dirty="0"/>
                    </a:p>
                    <a:p>
                      <a:r>
                        <a:rPr kumimoji="1" lang="en-US" altLang="ja-JP" sz="1200" b="0" dirty="0"/>
                        <a:t>※</a:t>
                      </a:r>
                      <a:r>
                        <a:rPr kumimoji="1" lang="ja-JP" altLang="en-US" sz="1200" b="0" dirty="0"/>
                        <a:t>旅行会社の場合は、支店長印などで</a:t>
                      </a:r>
                      <a:r>
                        <a:rPr kumimoji="1" lang="en-US" altLang="ja-JP" sz="1200" b="0" dirty="0"/>
                        <a:t>OK</a:t>
                      </a:r>
                      <a:r>
                        <a:rPr kumimoji="1" lang="ja-JP" altLang="en-US" sz="1200" b="0" dirty="0"/>
                        <a:t>です。</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2403925"/>
                  </a:ext>
                </a:extLst>
              </a:tr>
              <a:tr h="252610">
                <a:tc>
                  <a:txBody>
                    <a:bodyPr/>
                    <a:lstStyle/>
                    <a:p>
                      <a:pPr algn="ctr"/>
                      <a:r>
                        <a:rPr kumimoji="1" lang="ja-JP" altLang="en-US" sz="1200" b="1" dirty="0"/>
                        <a:t>支払を証明する書類の写し</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a:t>１案件につき１部</a:t>
                      </a:r>
                      <a:r>
                        <a:rPr kumimoji="1" lang="ja-JP" altLang="en-US" sz="1200" b="0" u="sng" dirty="0"/>
                        <a:t>ずつ</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1200" b="0" u="sng" dirty="0"/>
                        <a:t>支払クーポン、領収証、振込控えのいずれか</a:t>
                      </a:r>
                      <a:r>
                        <a:rPr kumimoji="1" lang="ja-JP" altLang="en-US" sz="1200" b="0" u="none" dirty="0"/>
                        <a:t>の</a:t>
                      </a:r>
                      <a:r>
                        <a:rPr kumimoji="1" lang="ja-JP" altLang="en-US" sz="1200" b="0" dirty="0"/>
                        <a:t>スキャンデータを提出してください。</a:t>
                      </a:r>
                      <a:endParaRPr kumimoji="1" lang="en-US" altLang="ja-JP" sz="1200" b="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5529576"/>
                  </a:ext>
                </a:extLst>
              </a:tr>
              <a:tr h="271947">
                <a:tc>
                  <a:txBody>
                    <a:bodyPr/>
                    <a:lstStyle/>
                    <a:p>
                      <a:pPr algn="ctr"/>
                      <a:r>
                        <a:rPr kumimoji="1" lang="ja-JP" altLang="en-US" sz="1200" b="1" dirty="0">
                          <a:solidFill>
                            <a:schemeClr val="tx1"/>
                          </a:solidFill>
                          <a:highlight>
                            <a:srgbClr val="FFFF00"/>
                          </a:highlight>
                        </a:rPr>
                        <a:t>事業者発行の請求書の写し</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b="0" dirty="0">
                          <a:highlight>
                            <a:srgbClr val="FFFF00"/>
                          </a:highlight>
                        </a:rPr>
                        <a:t>１案件につき</a:t>
                      </a:r>
                      <a:r>
                        <a:rPr kumimoji="1" lang="en-US" altLang="ja-JP" sz="1200" b="0" dirty="0">
                          <a:highlight>
                            <a:srgbClr val="FFFF00"/>
                          </a:highlight>
                        </a:rPr>
                        <a:t>1</a:t>
                      </a:r>
                      <a:r>
                        <a:rPr kumimoji="1" lang="ja-JP" altLang="en-US" sz="1200" b="0" dirty="0">
                          <a:highlight>
                            <a:srgbClr val="FFFF00"/>
                          </a:highlight>
                        </a:rPr>
                        <a:t>部</a:t>
                      </a:r>
                      <a:endParaRPr kumimoji="1" lang="en-US" altLang="ja-JP" sz="1200" b="0" dirty="0">
                        <a:highlight>
                          <a:srgbClr val="FFFF00"/>
                        </a:highligh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1" lang="ja-JP" altLang="ja-JP" sz="1200" kern="1200" dirty="0">
                          <a:solidFill>
                            <a:schemeClr val="dk1"/>
                          </a:solidFill>
                          <a:effectLst/>
                          <a:highlight>
                            <a:srgbClr val="FFFF00"/>
                          </a:highlight>
                          <a:latin typeface="+mn-lt"/>
                          <a:ea typeface="+mn-ea"/>
                          <a:cs typeface="+mn-cs"/>
                        </a:rPr>
                        <a:t>事業者が旅行会社へ提出する請求書</a:t>
                      </a:r>
                      <a:r>
                        <a:rPr kumimoji="1" lang="ja-JP" altLang="ja-JP" sz="1200" kern="1200" dirty="0">
                          <a:solidFill>
                            <a:srgbClr val="FF0000"/>
                          </a:solidFill>
                          <a:effectLst/>
                          <a:highlight>
                            <a:srgbClr val="FFFF00"/>
                          </a:highlight>
                          <a:latin typeface="+mn-lt"/>
                          <a:ea typeface="+mn-ea"/>
                          <a:cs typeface="+mn-cs"/>
                        </a:rPr>
                        <a:t>※請求書内に「分散化支援適用分」の記載必須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1632474"/>
                  </a:ext>
                </a:extLst>
              </a:tr>
              <a:tr h="280303">
                <a:tc>
                  <a:txBody>
                    <a:bodyPr/>
                    <a:lstStyle/>
                    <a:p>
                      <a:pPr algn="ctr"/>
                      <a:r>
                        <a:rPr kumimoji="1" lang="ja-JP" altLang="en-US" sz="1200" b="1" dirty="0">
                          <a:solidFill>
                            <a:schemeClr val="tx1"/>
                          </a:solidFill>
                        </a:rPr>
                        <a:t>支援に関する実施報告書</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b="0" dirty="0"/>
                        <a:t>１案件につき１部</a:t>
                      </a:r>
                      <a:endParaRPr kumimoji="1" lang="en-US" altLang="ja-JP" sz="1200" b="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ja-JP" altLang="en-US" sz="1200" dirty="0"/>
                        <a:t>学校に作成いただく書類です。（</a:t>
                      </a:r>
                      <a:r>
                        <a:rPr lang="en-US" altLang="ja-JP" sz="1200" dirty="0"/>
                        <a:t>PPTX</a:t>
                      </a:r>
                      <a:r>
                        <a:rPr lang="ja-JP" altLang="en-US" sz="1200" dirty="0"/>
                        <a:t>形式）</a:t>
                      </a:r>
                      <a:endParaRPr lang="en-US" altLang="ja-JP"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2605889"/>
                  </a:ext>
                </a:extLst>
              </a:tr>
              <a:tr h="280303">
                <a:tc>
                  <a:txBody>
                    <a:bodyPr/>
                    <a:lstStyle/>
                    <a:p>
                      <a:pPr algn="ctr"/>
                      <a:r>
                        <a:rPr kumimoji="1" lang="ja-JP" altLang="en-US" sz="1200" b="1" dirty="0">
                          <a:solidFill>
                            <a:schemeClr val="tx1"/>
                          </a:solidFill>
                        </a:rPr>
                        <a:t>支援に関するアンケート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b="0" dirty="0"/>
                        <a:t>１案件につき１回</a:t>
                      </a:r>
                      <a:endParaRPr kumimoji="1" lang="en-US" altLang="ja-JP" sz="1200" b="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ja-JP" altLang="en-US" sz="1200" dirty="0"/>
                        <a:t>学校に回答いただくアンケートです。（</a:t>
                      </a:r>
                      <a:r>
                        <a:rPr lang="ja-JP" altLang="en-US" sz="1200" u="sng" dirty="0">
                          <a:hlinkClick r:id="rId3"/>
                        </a:rPr>
                        <a:t>アンケートフォームにそのまま記入</a:t>
                      </a:r>
                      <a:r>
                        <a:rPr lang="ja-JP" altLang="en-US" sz="1200" dirty="0"/>
                        <a:t>）</a:t>
                      </a:r>
                      <a:endParaRPr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4298961"/>
                  </a:ext>
                </a:extLst>
              </a:tr>
              <a:tr h="140334">
                <a:tc>
                  <a:txBody>
                    <a:bodyPr/>
                    <a:lstStyle/>
                    <a:p>
                      <a:pPr algn="ctr"/>
                      <a:r>
                        <a:rPr kumimoji="1" lang="ja-JP" altLang="en-US" sz="1200" b="1" dirty="0"/>
                        <a:t>その他</a:t>
                      </a:r>
                      <a:endParaRPr kumimoji="1" lang="en-US" altLang="ja-JP" sz="1200" b="1" dirty="0"/>
                    </a:p>
                    <a:p>
                      <a:pPr algn="ctr"/>
                      <a:r>
                        <a:rPr kumimoji="1" lang="ja-JP" altLang="en-US" sz="1200" b="1" dirty="0"/>
                        <a:t>ＯＣＶＢが必要と認める書類</a:t>
                      </a:r>
                      <a:endParaRPr kumimoji="1" lang="en-US" altLang="ja-JP" sz="12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n-lt"/>
                          <a:ea typeface="+mn-ea"/>
                          <a:cs typeface="+mn-cs"/>
                        </a:rPr>
                        <a:t>１案件につき１部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1200" b="0" dirty="0"/>
                        <a:t>上記書類での審査が難しい場合、追加の資料を提出頂く場合がございます。</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0722156"/>
                  </a:ext>
                </a:extLst>
              </a:tr>
            </a:tbl>
          </a:graphicData>
        </a:graphic>
      </p:graphicFrame>
      <p:sp>
        <p:nvSpPr>
          <p:cNvPr id="3" name="四角形: 角を丸くする 14">
            <a:extLst>
              <a:ext uri="{FF2B5EF4-FFF2-40B4-BE49-F238E27FC236}">
                <a16:creationId xmlns:a16="http://schemas.microsoft.com/office/drawing/2014/main" id="{4187E2A9-BD88-4C57-BE65-059E498BCFBD}"/>
              </a:ext>
            </a:extLst>
          </p:cNvPr>
          <p:cNvSpPr>
            <a:spLocks/>
          </p:cNvSpPr>
          <p:nvPr/>
        </p:nvSpPr>
        <p:spPr>
          <a:xfrm>
            <a:off x="133128" y="3832457"/>
            <a:ext cx="1261884" cy="3077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t" anchorCtr="0">
            <a:spAutoFit/>
          </a:bodyPr>
          <a:lstStyle/>
          <a:p>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rPr>
              <a:t>提出方法</a:t>
            </a:r>
            <a:r>
              <a:rPr kumimoji="1" lang="en-US" altLang="ja-JP" sz="1400" dirty="0">
                <a:solidFill>
                  <a:schemeClr val="tx1"/>
                </a:solidFill>
                <a:latin typeface="メイリオ" panose="020B0604030504040204" pitchFamily="50" charset="-128"/>
                <a:ea typeface="メイリオ" panose="020B0604030504040204" pitchFamily="50" charset="-128"/>
              </a:rPr>
              <a:t>】</a:t>
            </a:r>
          </a:p>
        </p:txBody>
      </p:sp>
      <p:sp>
        <p:nvSpPr>
          <p:cNvPr id="16" name="四角形: 角を丸くする 14">
            <a:extLst>
              <a:ext uri="{FF2B5EF4-FFF2-40B4-BE49-F238E27FC236}">
                <a16:creationId xmlns:a16="http://schemas.microsoft.com/office/drawing/2014/main" id="{2408E402-FDA1-FDE1-E1C0-75E1E4E36892}"/>
              </a:ext>
            </a:extLst>
          </p:cNvPr>
          <p:cNvSpPr>
            <a:spLocks/>
          </p:cNvSpPr>
          <p:nvPr/>
        </p:nvSpPr>
        <p:spPr>
          <a:xfrm>
            <a:off x="6831948" y="4057132"/>
            <a:ext cx="2909771" cy="44627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t" anchorCtr="0">
            <a:spAutoFit/>
          </a:bodyPr>
          <a:lstStyle/>
          <a:p>
            <a:r>
              <a:rPr lang="ja-JP" altLang="en-US" sz="1200" dirty="0">
                <a:solidFill>
                  <a:schemeClr val="tx1"/>
                </a:solidFill>
                <a:latin typeface="メイリオ" panose="020B0604030504040204" pitchFamily="50" charset="-128"/>
                <a:ea typeface="メイリオ" panose="020B0604030504040204" pitchFamily="50" charset="-128"/>
              </a:rPr>
              <a:t>実施後報告専用フォーム</a:t>
            </a:r>
            <a:endParaRPr lang="en-US" altLang="ja-JP" sz="1200" dirty="0">
              <a:solidFill>
                <a:schemeClr val="tx1"/>
              </a:solidFill>
              <a:latin typeface="メイリオ" panose="020B0604030504040204" pitchFamily="50" charset="-128"/>
              <a:ea typeface="メイリオ" panose="020B0604030504040204" pitchFamily="50" charset="-128"/>
            </a:endParaRPr>
          </a:p>
          <a:p>
            <a:r>
              <a:rPr kumimoji="1" lang="en-US" altLang="ja-JP" sz="1100" dirty="0">
                <a:solidFill>
                  <a:schemeClr val="tx1"/>
                </a:solidFill>
                <a:latin typeface="メイリオ" panose="020B0604030504040204" pitchFamily="50" charset="-128"/>
                <a:ea typeface="メイリオ" panose="020B0604030504040204" pitchFamily="50" charset="-128"/>
                <a:hlinkClick r:id="rId4"/>
              </a:rPr>
              <a:t>https://forms.office.com/r/PDjbZKcCxV</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17" name="四角形: 角を丸くする 14">
            <a:extLst>
              <a:ext uri="{FF2B5EF4-FFF2-40B4-BE49-F238E27FC236}">
                <a16:creationId xmlns:a16="http://schemas.microsoft.com/office/drawing/2014/main" id="{A3DEC0A1-288D-3F4A-3255-8D513FEA1816}"/>
              </a:ext>
            </a:extLst>
          </p:cNvPr>
          <p:cNvSpPr>
            <a:spLocks/>
          </p:cNvSpPr>
          <p:nvPr/>
        </p:nvSpPr>
        <p:spPr>
          <a:xfrm>
            <a:off x="6831948" y="4600449"/>
            <a:ext cx="3007426" cy="6463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chorCtr="0">
            <a:spAutoFit/>
          </a:bodyPr>
          <a:lstStyle/>
          <a:p>
            <a:r>
              <a:rPr kumimoji="1" lang="en-US" altLang="ja-JP" sz="1200" dirty="0">
                <a:solidFill>
                  <a:schemeClr val="tx1"/>
                </a:solidFill>
                <a:latin typeface="メイリオ" panose="020B0604030504040204" pitchFamily="50" charset="-128"/>
                <a:ea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rPr>
              <a:t>主なオンラインストレージはこちら</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・ギガファイル便　</a:t>
            </a:r>
            <a:r>
              <a:rPr lang="en-CA" altLang="ja-JP" sz="1200" dirty="0">
                <a:solidFill>
                  <a:schemeClr val="tx1"/>
                </a:solidFill>
                <a:latin typeface="メイリオ" panose="020B0604030504040204" pitchFamily="50" charset="-128"/>
                <a:ea typeface="メイリオ" panose="020B0604030504040204" pitchFamily="50" charset="-128"/>
                <a:hlinkClick r:id="rId5"/>
              </a:rPr>
              <a:t>https://gigafile.nu/</a:t>
            </a:r>
            <a:br>
              <a:rPr lang="en-CA" altLang="ja-JP" sz="1200" dirty="0">
                <a:solidFill>
                  <a:schemeClr val="tx1"/>
                </a:solidFill>
                <a:latin typeface="メイリオ" panose="020B0604030504040204" pitchFamily="50" charset="-128"/>
                <a:ea typeface="メイリオ" panose="020B0604030504040204" pitchFamily="50" charset="-128"/>
                <a:hlinkClick r:id="rId5"/>
              </a:rPr>
            </a:br>
            <a:r>
              <a:rPr lang="ja-JP" altLang="en-CA"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データ便　</a:t>
            </a:r>
            <a:r>
              <a:rPr lang="en-CA" altLang="ja-JP" sz="1200" dirty="0">
                <a:solidFill>
                  <a:schemeClr val="tx1"/>
                </a:solidFill>
                <a:latin typeface="メイリオ" panose="020B0604030504040204" pitchFamily="50" charset="-128"/>
                <a:ea typeface="メイリオ" panose="020B0604030504040204" pitchFamily="50" charset="-128"/>
                <a:hlinkClick r:id="rId6"/>
              </a:rPr>
              <a:t>https://datadeliver.net/</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18" name="四角形: 角を丸くする 14">
            <a:extLst>
              <a:ext uri="{FF2B5EF4-FFF2-40B4-BE49-F238E27FC236}">
                <a16:creationId xmlns:a16="http://schemas.microsoft.com/office/drawing/2014/main" id="{5B0EAF6B-CF81-C6B2-3357-8A05A1C0DB82}"/>
              </a:ext>
            </a:extLst>
          </p:cNvPr>
          <p:cNvSpPr>
            <a:spLocks/>
          </p:cNvSpPr>
          <p:nvPr/>
        </p:nvSpPr>
        <p:spPr>
          <a:xfrm>
            <a:off x="250213" y="4074668"/>
            <a:ext cx="4936938" cy="4616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149225" indent="-149225"/>
            <a:r>
              <a:rPr kumimoji="1" lang="ja-JP" altLang="en-US" sz="1200" b="1" dirty="0">
                <a:solidFill>
                  <a:srgbClr val="FF0000"/>
                </a:solidFill>
                <a:latin typeface="メイリオ" panose="020B0604030504040204" pitchFamily="50" charset="-128"/>
                <a:ea typeface="メイリオ" panose="020B0604030504040204" pitchFamily="50" charset="-128"/>
              </a:rPr>
              <a:t>①</a:t>
            </a:r>
            <a:r>
              <a:rPr kumimoji="1" lang="ja-JP" altLang="en-US" sz="1200" dirty="0">
                <a:solidFill>
                  <a:schemeClr val="tx1"/>
                </a:solidFill>
                <a:latin typeface="メイリオ" panose="020B0604030504040204" pitchFamily="50" charset="-128"/>
                <a:ea typeface="メイリオ" panose="020B0604030504040204" pitchFamily="50" charset="-128"/>
              </a:rPr>
              <a:t>提出が必要な書類を</a:t>
            </a:r>
            <a:r>
              <a:rPr kumimoji="1" lang="ja-JP" altLang="en-US" sz="1200" u="sng" dirty="0">
                <a:solidFill>
                  <a:schemeClr val="tx1"/>
                </a:solidFill>
                <a:latin typeface="メイリオ" panose="020B0604030504040204" pitchFamily="50" charset="-128"/>
                <a:ea typeface="メイリオ" panose="020B0604030504040204" pitchFamily="50" charset="-128"/>
              </a:rPr>
              <a:t>オンラインストレージへアップロード</a:t>
            </a:r>
            <a:r>
              <a:rPr kumimoji="1" lang="ja-JP" altLang="en-US" sz="1200" dirty="0">
                <a:solidFill>
                  <a:schemeClr val="tx1"/>
                </a:solidFill>
                <a:latin typeface="メイリオ" panose="020B0604030504040204" pitchFamily="50" charset="-128"/>
                <a:ea typeface="メイリオ" panose="020B0604030504040204" pitchFamily="50" charset="-128"/>
              </a:rPr>
              <a:t>します。</a:t>
            </a:r>
            <a:br>
              <a:rPr kumimoji="1" lang="en-US" altLang="ja-JP" sz="1200" dirty="0">
                <a:solidFill>
                  <a:schemeClr val="tx1"/>
                </a:solidFill>
                <a:latin typeface="メイリオ" panose="020B0604030504040204" pitchFamily="50" charset="-128"/>
                <a:ea typeface="メイリオ" panose="020B0604030504040204" pitchFamily="50" charset="-128"/>
              </a:rPr>
            </a:br>
            <a:r>
              <a:rPr kumimoji="1" lang="ja-JP" altLang="en-US" sz="1200" dirty="0">
                <a:solidFill>
                  <a:schemeClr val="tx1"/>
                </a:solidFill>
                <a:latin typeface="メイリオ" panose="020B0604030504040204" pitchFamily="50" charset="-128"/>
                <a:ea typeface="メイリオ" panose="020B0604030504040204" pitchFamily="50" charset="-128"/>
              </a:rPr>
              <a:t>自社で利用しているファイル転送サービスがある場合はそちらも可</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19" name="四角形: 角を丸くする 14">
            <a:extLst>
              <a:ext uri="{FF2B5EF4-FFF2-40B4-BE49-F238E27FC236}">
                <a16:creationId xmlns:a16="http://schemas.microsoft.com/office/drawing/2014/main" id="{8720E6B8-4201-00AF-B0F9-FA091A74F7F2}"/>
              </a:ext>
            </a:extLst>
          </p:cNvPr>
          <p:cNvSpPr>
            <a:spLocks/>
          </p:cNvSpPr>
          <p:nvPr/>
        </p:nvSpPr>
        <p:spPr>
          <a:xfrm>
            <a:off x="250212" y="5103541"/>
            <a:ext cx="4936937" cy="4616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149225" indent="-149225"/>
            <a:r>
              <a:rPr kumimoji="1" lang="ja-JP" altLang="en-US" sz="1200" b="1" dirty="0">
                <a:solidFill>
                  <a:srgbClr val="FF0000"/>
                </a:solidFill>
                <a:latin typeface="メイリオ" panose="020B0604030504040204" pitchFamily="50" charset="-128"/>
                <a:ea typeface="メイリオ" panose="020B0604030504040204" pitchFamily="50" charset="-128"/>
              </a:rPr>
              <a:t>②</a:t>
            </a:r>
            <a:r>
              <a:rPr kumimoji="1" lang="ja-JP" altLang="en-US" sz="1200" dirty="0">
                <a:solidFill>
                  <a:schemeClr val="tx1"/>
                </a:solidFill>
                <a:latin typeface="メイリオ" panose="020B0604030504040204" pitchFamily="50" charset="-128"/>
                <a:ea typeface="メイリオ" panose="020B0604030504040204" pitchFamily="50" charset="-128"/>
              </a:rPr>
              <a:t>実施後報告専用フォームへ、必要事項と、アップロードした書類の</a:t>
            </a:r>
            <a:br>
              <a:rPr kumimoji="1" lang="en-US" altLang="ja-JP" sz="1200" dirty="0">
                <a:solidFill>
                  <a:schemeClr val="tx1"/>
                </a:solidFill>
                <a:latin typeface="メイリオ" panose="020B0604030504040204" pitchFamily="50" charset="-128"/>
                <a:ea typeface="メイリオ" panose="020B0604030504040204" pitchFamily="50" charset="-128"/>
              </a:rPr>
            </a:br>
            <a:r>
              <a:rPr kumimoji="1" lang="ja-JP" altLang="en-US" sz="1200" dirty="0">
                <a:solidFill>
                  <a:schemeClr val="tx1"/>
                </a:solidFill>
                <a:latin typeface="メイリオ" panose="020B0604030504040204" pitchFamily="50" charset="-128"/>
                <a:ea typeface="メイリオ" panose="020B0604030504040204" pitchFamily="50" charset="-128"/>
              </a:rPr>
              <a:t>ダウンロード用</a:t>
            </a:r>
            <a:r>
              <a:rPr kumimoji="1" lang="en-US" altLang="ja-JP" sz="1200" dirty="0">
                <a:solidFill>
                  <a:schemeClr val="tx1"/>
                </a:solidFill>
                <a:latin typeface="メイリオ" panose="020B0604030504040204" pitchFamily="50" charset="-128"/>
                <a:ea typeface="メイリオ" panose="020B0604030504040204" pitchFamily="50" charset="-128"/>
              </a:rPr>
              <a:t>URL</a:t>
            </a:r>
            <a:r>
              <a:rPr kumimoji="1" lang="ja-JP" altLang="en-US" sz="1200" dirty="0">
                <a:solidFill>
                  <a:schemeClr val="tx1"/>
                </a:solidFill>
                <a:latin typeface="メイリオ" panose="020B0604030504040204" pitchFamily="50" charset="-128"/>
                <a:ea typeface="メイリオ" panose="020B0604030504040204" pitchFamily="50" charset="-128"/>
              </a:rPr>
              <a:t>を入力、送信します。</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20" name="四角形: 角を丸くする 14">
            <a:extLst>
              <a:ext uri="{FF2B5EF4-FFF2-40B4-BE49-F238E27FC236}">
                <a16:creationId xmlns:a16="http://schemas.microsoft.com/office/drawing/2014/main" id="{971B3DB4-9DE4-5767-F46F-BEEF5595ECBF}"/>
              </a:ext>
            </a:extLst>
          </p:cNvPr>
          <p:cNvSpPr>
            <a:spLocks/>
          </p:cNvSpPr>
          <p:nvPr/>
        </p:nvSpPr>
        <p:spPr>
          <a:xfrm>
            <a:off x="250213" y="5551266"/>
            <a:ext cx="4936936" cy="4616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149225" indent="-149225"/>
            <a:r>
              <a:rPr kumimoji="1" lang="ja-JP" altLang="en-US" sz="1200" b="1" dirty="0">
                <a:solidFill>
                  <a:srgbClr val="FF0000"/>
                </a:solidFill>
                <a:latin typeface="メイリオ" panose="020B0604030504040204" pitchFamily="50" charset="-128"/>
                <a:ea typeface="メイリオ" panose="020B0604030504040204" pitchFamily="50" charset="-128"/>
              </a:rPr>
              <a:t>③</a:t>
            </a:r>
            <a:r>
              <a:rPr kumimoji="1" lang="ja-JP" altLang="en-US" sz="1200" dirty="0">
                <a:solidFill>
                  <a:schemeClr val="tx1"/>
                </a:solidFill>
                <a:latin typeface="メイリオ" panose="020B0604030504040204" pitchFamily="50" charset="-128"/>
                <a:ea typeface="メイリオ" panose="020B0604030504040204" pitchFamily="50" charset="-128"/>
              </a:rPr>
              <a:t>提出いただいた書類を審査後、条件を満たしている場合は、</a:t>
            </a:r>
            <a:r>
              <a:rPr kumimoji="1" lang="en-US" altLang="ja-JP" sz="1200" dirty="0">
                <a:solidFill>
                  <a:schemeClr val="tx1"/>
                </a:solidFill>
                <a:latin typeface="メイリオ" panose="020B0604030504040204" pitchFamily="50" charset="-128"/>
                <a:ea typeface="メイリオ" panose="020B0604030504040204" pitchFamily="50" charset="-128"/>
              </a:rPr>
              <a:t>OCVB</a:t>
            </a:r>
            <a:r>
              <a:rPr kumimoji="1" lang="ja-JP" altLang="en-US" sz="1200" dirty="0">
                <a:solidFill>
                  <a:schemeClr val="tx1"/>
                </a:solidFill>
                <a:latin typeface="メイリオ" panose="020B0604030504040204" pitchFamily="50" charset="-128"/>
                <a:ea typeface="メイリオ" panose="020B0604030504040204" pitchFamily="50" charset="-128"/>
              </a:rPr>
              <a:t>から支払決定通知書をメールでお送りします。</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grpSp>
        <p:nvGrpSpPr>
          <p:cNvPr id="32" name="グループ化 31">
            <a:extLst>
              <a:ext uri="{FF2B5EF4-FFF2-40B4-BE49-F238E27FC236}">
                <a16:creationId xmlns:a16="http://schemas.microsoft.com/office/drawing/2014/main" id="{C802300B-3356-AD09-7EE2-0A9865CF773D}"/>
              </a:ext>
            </a:extLst>
          </p:cNvPr>
          <p:cNvGrpSpPr/>
          <p:nvPr/>
        </p:nvGrpSpPr>
        <p:grpSpPr>
          <a:xfrm>
            <a:off x="2090003" y="4529537"/>
            <a:ext cx="2946693" cy="540001"/>
            <a:chOff x="543388" y="4529537"/>
            <a:chExt cx="2946693" cy="540001"/>
          </a:xfrm>
        </p:grpSpPr>
        <p:grpSp>
          <p:nvGrpSpPr>
            <p:cNvPr id="26" name="グループ化 25">
              <a:extLst>
                <a:ext uri="{FF2B5EF4-FFF2-40B4-BE49-F238E27FC236}">
                  <a16:creationId xmlns:a16="http://schemas.microsoft.com/office/drawing/2014/main" id="{3410032D-48A0-FE5A-5073-92AA9FD59A84}"/>
                </a:ext>
              </a:extLst>
            </p:cNvPr>
            <p:cNvGrpSpPr/>
            <p:nvPr/>
          </p:nvGrpSpPr>
          <p:grpSpPr>
            <a:xfrm>
              <a:off x="543388" y="4529537"/>
              <a:ext cx="1367850" cy="540001"/>
              <a:chOff x="672837" y="4529537"/>
              <a:chExt cx="1367850" cy="540001"/>
            </a:xfrm>
          </p:grpSpPr>
          <p:sp>
            <p:nvSpPr>
              <p:cNvPr id="5" name="四角形: 角を丸くする 14">
                <a:extLst>
                  <a:ext uri="{FF2B5EF4-FFF2-40B4-BE49-F238E27FC236}">
                    <a16:creationId xmlns:a16="http://schemas.microsoft.com/office/drawing/2014/main" id="{F3D3F3C5-923D-CB40-4D96-136A75A34FE9}"/>
                  </a:ext>
                </a:extLst>
              </p:cNvPr>
              <p:cNvSpPr>
                <a:spLocks/>
              </p:cNvSpPr>
              <p:nvPr/>
            </p:nvSpPr>
            <p:spPr>
              <a:xfrm>
                <a:off x="672837" y="4529537"/>
                <a:ext cx="252000" cy="54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第６号</a:t>
                </a:r>
                <a:endParaRPr kumimoji="1"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23" name="四角形: 角を丸くする 14">
                <a:extLst>
                  <a:ext uri="{FF2B5EF4-FFF2-40B4-BE49-F238E27FC236}">
                    <a16:creationId xmlns:a16="http://schemas.microsoft.com/office/drawing/2014/main" id="{C7FE4EDE-110F-28B2-45F1-FC42C5F25B9E}"/>
                  </a:ext>
                </a:extLst>
              </p:cNvPr>
              <p:cNvSpPr>
                <a:spLocks/>
              </p:cNvSpPr>
              <p:nvPr/>
            </p:nvSpPr>
            <p:spPr>
              <a:xfrm>
                <a:off x="1407722" y="4529538"/>
                <a:ext cx="252000" cy="54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支払証明</a:t>
                </a:r>
                <a:endParaRPr kumimoji="1"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24" name="四角形: 角を丸くする 14">
                <a:extLst>
                  <a:ext uri="{FF2B5EF4-FFF2-40B4-BE49-F238E27FC236}">
                    <a16:creationId xmlns:a16="http://schemas.microsoft.com/office/drawing/2014/main" id="{5EE79947-FD45-0867-0AFF-DA89211F4DCF}"/>
                  </a:ext>
                </a:extLst>
              </p:cNvPr>
              <p:cNvSpPr>
                <a:spLocks/>
              </p:cNvSpPr>
              <p:nvPr/>
            </p:nvSpPr>
            <p:spPr>
              <a:xfrm>
                <a:off x="1788687" y="4529538"/>
                <a:ext cx="252000" cy="54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報告書</a:t>
                </a:r>
                <a:endParaRPr kumimoji="1" lang="en-US" altLang="ja-JP" sz="900" dirty="0">
                  <a:solidFill>
                    <a:schemeClr val="tx1"/>
                  </a:solidFill>
                  <a:latin typeface="メイリオ" panose="020B0604030504040204" pitchFamily="50" charset="-128"/>
                  <a:ea typeface="メイリオ" panose="020B0604030504040204" pitchFamily="50" charset="-128"/>
                </a:endParaRPr>
              </a:p>
            </p:txBody>
          </p:sp>
        </p:grpSp>
        <p:sp>
          <p:nvSpPr>
            <p:cNvPr id="27" name="矢印: 左 26">
              <a:extLst>
                <a:ext uri="{FF2B5EF4-FFF2-40B4-BE49-F238E27FC236}">
                  <a16:creationId xmlns:a16="http://schemas.microsoft.com/office/drawing/2014/main" id="{49A06115-C41F-F051-C46D-911318E56097}"/>
                </a:ext>
              </a:extLst>
            </p:cNvPr>
            <p:cNvSpPr/>
            <p:nvPr/>
          </p:nvSpPr>
          <p:spPr>
            <a:xfrm rot="10800000">
              <a:off x="2038713" y="4659867"/>
              <a:ext cx="329857"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9" name="グラフィックス 28" descr="同期中のクラウド 枠線">
              <a:extLst>
                <a:ext uri="{FF2B5EF4-FFF2-40B4-BE49-F238E27FC236}">
                  <a16:creationId xmlns:a16="http://schemas.microsoft.com/office/drawing/2014/main" id="{92E52BE3-6499-CB14-B9E8-5324BF7BD5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96044" y="4529537"/>
              <a:ext cx="540001" cy="540001"/>
            </a:xfrm>
            <a:prstGeom prst="rect">
              <a:avLst/>
            </a:prstGeom>
          </p:spPr>
        </p:pic>
        <p:sp>
          <p:nvSpPr>
            <p:cNvPr id="30" name="矢印: 左 29">
              <a:extLst>
                <a:ext uri="{FF2B5EF4-FFF2-40B4-BE49-F238E27FC236}">
                  <a16:creationId xmlns:a16="http://schemas.microsoft.com/office/drawing/2014/main" id="{34710089-BCF7-D890-7EF3-7922F9091479}"/>
                </a:ext>
              </a:extLst>
            </p:cNvPr>
            <p:cNvSpPr/>
            <p:nvPr/>
          </p:nvSpPr>
          <p:spPr>
            <a:xfrm rot="10800000">
              <a:off x="3160224" y="4659867"/>
              <a:ext cx="329857"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3" name="四角形: 角を丸くする 14">
            <a:extLst>
              <a:ext uri="{FF2B5EF4-FFF2-40B4-BE49-F238E27FC236}">
                <a16:creationId xmlns:a16="http://schemas.microsoft.com/office/drawing/2014/main" id="{57FCB270-24B5-12BC-0D76-27A5E3DAFF1F}"/>
              </a:ext>
            </a:extLst>
          </p:cNvPr>
          <p:cNvSpPr>
            <a:spLocks/>
          </p:cNvSpPr>
          <p:nvPr/>
        </p:nvSpPr>
        <p:spPr>
          <a:xfrm>
            <a:off x="5187149" y="5789291"/>
            <a:ext cx="4589738" cy="4616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149225" indent="-149225"/>
            <a:r>
              <a:rPr kumimoji="1" lang="ja-JP" altLang="en-US" sz="1200" b="1" u="sng" dirty="0">
                <a:solidFill>
                  <a:srgbClr val="FF0000"/>
                </a:solidFill>
                <a:latin typeface="メイリオ" panose="020B0604030504040204" pitchFamily="50" charset="-128"/>
                <a:ea typeface="メイリオ" panose="020B0604030504040204" pitchFamily="50" charset="-128"/>
              </a:rPr>
              <a:t>！</a:t>
            </a:r>
            <a:r>
              <a:rPr kumimoji="1" lang="ja-JP" altLang="en-US" sz="1200" u="sng" dirty="0">
                <a:solidFill>
                  <a:schemeClr val="tx1"/>
                </a:solidFill>
                <a:latin typeface="メイリオ" panose="020B0604030504040204" pitchFamily="50" charset="-128"/>
                <a:ea typeface="メイリオ" panose="020B0604030504040204" pitchFamily="50" charset="-128"/>
              </a:rPr>
              <a:t>提出書類が揃っていない場合は受け付けられず、審査段階へも進みませんので、予めご了承願います。</a:t>
            </a:r>
            <a:endParaRPr kumimoji="1" lang="en-US" altLang="ja-JP" sz="1200" u="sng" dirty="0">
              <a:solidFill>
                <a:schemeClr val="tx1"/>
              </a:solidFill>
              <a:latin typeface="メイリオ" panose="020B0604030504040204" pitchFamily="50" charset="-128"/>
              <a:ea typeface="メイリオ" panose="020B0604030504040204" pitchFamily="50" charset="-128"/>
            </a:endParaRPr>
          </a:p>
        </p:txBody>
      </p:sp>
      <p:sp>
        <p:nvSpPr>
          <p:cNvPr id="4" name="四角形: 角を丸くする 14">
            <a:extLst>
              <a:ext uri="{FF2B5EF4-FFF2-40B4-BE49-F238E27FC236}">
                <a16:creationId xmlns:a16="http://schemas.microsoft.com/office/drawing/2014/main" id="{CEAC6570-6222-1CA4-5B40-E7549E91D665}"/>
              </a:ext>
            </a:extLst>
          </p:cNvPr>
          <p:cNvSpPr>
            <a:spLocks/>
          </p:cNvSpPr>
          <p:nvPr/>
        </p:nvSpPr>
        <p:spPr>
          <a:xfrm>
            <a:off x="250213" y="5993914"/>
            <a:ext cx="5030914" cy="4616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149225" indent="-149225"/>
            <a:r>
              <a:rPr kumimoji="1" lang="ja-JP" altLang="en-US" sz="1200" b="1" dirty="0">
                <a:solidFill>
                  <a:srgbClr val="FF0000"/>
                </a:solidFill>
                <a:latin typeface="メイリオ" panose="020B0604030504040204" pitchFamily="50" charset="-128"/>
                <a:ea typeface="メイリオ" panose="020B0604030504040204" pitchFamily="50" charset="-128"/>
              </a:rPr>
              <a:t>④</a:t>
            </a:r>
            <a:r>
              <a:rPr kumimoji="1" lang="ja-JP" altLang="en-US" sz="1200" dirty="0">
                <a:solidFill>
                  <a:schemeClr val="tx1"/>
                </a:solidFill>
                <a:latin typeface="メイリオ" panose="020B0604030504040204" pitchFamily="50" charset="-128"/>
                <a:ea typeface="メイリオ" panose="020B0604030504040204" pitchFamily="50" charset="-128"/>
              </a:rPr>
              <a:t>支払決定通知書を受領後、請求書（様式第８号）をお送りください。</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6" name="四角形: 角を丸くする 14">
            <a:extLst>
              <a:ext uri="{FF2B5EF4-FFF2-40B4-BE49-F238E27FC236}">
                <a16:creationId xmlns:a16="http://schemas.microsoft.com/office/drawing/2014/main" id="{2ED43D76-8B12-CBD2-832C-4F148DCA5EB8}"/>
              </a:ext>
            </a:extLst>
          </p:cNvPr>
          <p:cNvSpPr>
            <a:spLocks/>
          </p:cNvSpPr>
          <p:nvPr/>
        </p:nvSpPr>
        <p:spPr>
          <a:xfrm>
            <a:off x="6831947" y="5293086"/>
            <a:ext cx="2831223" cy="4308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177800" indent="-177800"/>
            <a:r>
              <a:rPr kumimoji="1" lang="en-US" altLang="ja-JP" sz="1100" dirty="0">
                <a:solidFill>
                  <a:srgbClr val="FF0000"/>
                </a:solidFill>
                <a:latin typeface="メイリオ" panose="020B0604030504040204" pitchFamily="50" charset="-128"/>
                <a:ea typeface="メイリオ" panose="020B0604030504040204" pitchFamily="50" charset="-128"/>
              </a:rPr>
              <a:t>※</a:t>
            </a:r>
            <a:r>
              <a:rPr kumimoji="1" lang="ja-JP" altLang="en-US" sz="1100" u="sng" dirty="0">
                <a:solidFill>
                  <a:srgbClr val="FF0000"/>
                </a:solidFill>
                <a:latin typeface="メイリオ" panose="020B0604030504040204" pitchFamily="50" charset="-128"/>
                <a:ea typeface="メイリオ" panose="020B0604030504040204" pitchFamily="50" charset="-128"/>
              </a:rPr>
              <a:t>アンケートは別途オンラインアンケートフォームへご記入ください。</a:t>
            </a:r>
            <a:endParaRPr kumimoji="1" lang="en-US" altLang="ja-JP" sz="1100" u="sng" dirty="0">
              <a:solidFill>
                <a:srgbClr val="FF0000"/>
              </a:solidFill>
              <a:latin typeface="メイリオ" panose="020B0604030504040204" pitchFamily="50" charset="-128"/>
              <a:ea typeface="メイリオ" panose="020B0604030504040204" pitchFamily="50" charset="-128"/>
            </a:endParaRPr>
          </a:p>
        </p:txBody>
      </p:sp>
      <p:pic>
        <p:nvPicPr>
          <p:cNvPr id="21" name="図 20">
            <a:extLst>
              <a:ext uri="{FF2B5EF4-FFF2-40B4-BE49-F238E27FC236}">
                <a16:creationId xmlns:a16="http://schemas.microsoft.com/office/drawing/2014/main" id="{6C3BDB5C-4022-5E3E-480A-7F8D6951E618}"/>
              </a:ext>
            </a:extLst>
          </p:cNvPr>
          <p:cNvPicPr>
            <a:picLocks noChangeAspect="1"/>
          </p:cNvPicPr>
          <p:nvPr/>
        </p:nvPicPr>
        <p:blipFill>
          <a:blip r:embed="rId9"/>
          <a:stretch>
            <a:fillRect/>
          </a:stretch>
        </p:blipFill>
        <p:spPr>
          <a:xfrm>
            <a:off x="2364132" y="4446034"/>
            <a:ext cx="396274" cy="725487"/>
          </a:xfrm>
          <a:prstGeom prst="rect">
            <a:avLst/>
          </a:prstGeom>
        </p:spPr>
      </p:pic>
      <p:pic>
        <p:nvPicPr>
          <p:cNvPr id="8" name="図 7" descr="QR コード&#10;&#10;AI によって生成されたコンテンツは間違っている可能性があります。">
            <a:extLst>
              <a:ext uri="{FF2B5EF4-FFF2-40B4-BE49-F238E27FC236}">
                <a16:creationId xmlns:a16="http://schemas.microsoft.com/office/drawing/2014/main" id="{FD43ED37-02BD-6B69-8CAB-AA41A3FAAE1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67466" y="4053227"/>
            <a:ext cx="1530383" cy="1530383"/>
          </a:xfrm>
          <a:prstGeom prst="rect">
            <a:avLst/>
          </a:prstGeom>
        </p:spPr>
      </p:pic>
    </p:spTree>
    <p:extLst>
      <p:ext uri="{BB962C8B-B14F-4D97-AF65-F5344CB8AC3E}">
        <p14:creationId xmlns:p14="http://schemas.microsoft.com/office/powerpoint/2010/main" val="1472093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15684AD-51FC-4AD3-AF0F-B555BB6B84FF}"/>
              </a:ext>
            </a:extLst>
          </p:cNvPr>
          <p:cNvSpPr txBox="1"/>
          <p:nvPr/>
        </p:nvSpPr>
        <p:spPr>
          <a:xfrm>
            <a:off x="261257" y="976357"/>
            <a:ext cx="9526555" cy="954107"/>
          </a:xfrm>
          <a:prstGeom prst="rect">
            <a:avLst/>
          </a:prstGeom>
          <a:noFill/>
          <a:ln>
            <a:noFill/>
          </a:ln>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申請の前には、</a:t>
            </a:r>
            <a:r>
              <a:rPr kumimoji="1" lang="ja-JP" altLang="en-US" sz="2000" b="1" u="sng" dirty="0">
                <a:solidFill>
                  <a:srgbClr val="FF0000"/>
                </a:solidFill>
                <a:latin typeface="メイリオ" panose="020B0604030504040204" pitchFamily="50" charset="-128"/>
                <a:ea typeface="メイリオ" panose="020B0604030504040204" pitchFamily="50" charset="-128"/>
              </a:rPr>
              <a:t>「支援金支払要綱」「各種申請様式」に記載の内容を</a:t>
            </a:r>
            <a:endParaRPr kumimoji="1" lang="en-US" altLang="ja-JP" sz="2000" b="1" u="sng" dirty="0">
              <a:solidFill>
                <a:srgbClr val="FF0000"/>
              </a:solidFill>
              <a:latin typeface="メイリオ" panose="020B0604030504040204" pitchFamily="50" charset="-128"/>
              <a:ea typeface="メイリオ" panose="020B0604030504040204" pitchFamily="50" charset="-128"/>
            </a:endParaRPr>
          </a:p>
          <a:p>
            <a:r>
              <a:rPr kumimoji="1" lang="ja-JP" altLang="en-US" sz="2000" b="1" u="sng" dirty="0">
                <a:solidFill>
                  <a:srgbClr val="FF0000"/>
                </a:solidFill>
                <a:latin typeface="メイリオ" panose="020B0604030504040204" pitchFamily="50" charset="-128"/>
                <a:ea typeface="メイリオ" panose="020B0604030504040204" pitchFamily="50" charset="-128"/>
              </a:rPr>
              <a:t>必ずご確認ください</a:t>
            </a:r>
            <a:r>
              <a:rPr kumimoji="1" lang="ja-JP" altLang="en-US" sz="2000" b="1" dirty="0">
                <a:latin typeface="メイリオ" panose="020B0604030504040204" pitchFamily="50" charset="-128"/>
                <a:ea typeface="メイリオ" panose="020B0604030504040204" pitchFamily="50" charset="-128"/>
              </a:rPr>
              <a:t>。</a:t>
            </a:r>
            <a:endParaRPr kumimoji="1" lang="en-US" altLang="ja-JP" sz="2000" b="1" dirty="0">
              <a:latin typeface="メイリオ" panose="020B0604030504040204" pitchFamily="50" charset="-128"/>
              <a:ea typeface="メイリオ" panose="020B0604030504040204" pitchFamily="50" charset="-128"/>
            </a:endParaRPr>
          </a:p>
          <a:p>
            <a:pPr algn="ct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要綱のほか、各種申請様式は「おきなわ修学旅行ナビ」に掲載しています。</a:t>
            </a:r>
            <a:endParaRPr kumimoji="1" lang="en-US" altLang="ja-JP" sz="1600"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A32DA03A-5E64-44CE-B103-36C390CA0AAC}"/>
              </a:ext>
            </a:extLst>
          </p:cNvPr>
          <p:cNvSpPr txBox="1"/>
          <p:nvPr/>
        </p:nvSpPr>
        <p:spPr>
          <a:xfrm>
            <a:off x="0" y="296297"/>
            <a:ext cx="1261884" cy="477054"/>
          </a:xfrm>
          <a:prstGeom prst="rect">
            <a:avLst/>
          </a:prstGeom>
          <a:noFill/>
          <a:ln>
            <a:noFill/>
          </a:ln>
        </p:spPr>
        <p:txBody>
          <a:bodyPr wrap="none" bIns="0" rtlCol="0" anchor="b" anchorCtr="0">
            <a:spAutoFit/>
          </a:bodyPr>
          <a:lstStyle/>
          <a:p>
            <a:r>
              <a:rPr kumimoji="1" lang="ja-JP" altLang="en-US" sz="2800" b="1" dirty="0">
                <a:solidFill>
                  <a:srgbClr val="002060"/>
                </a:solidFill>
                <a:latin typeface="メイリオ" panose="020B0604030504040204" pitchFamily="50" charset="-128"/>
                <a:ea typeface="メイリオ" panose="020B0604030504040204" pitchFamily="50" charset="-128"/>
              </a:rPr>
              <a:t>最後に</a:t>
            </a:r>
            <a:endParaRPr kumimoji="1" lang="en-US" altLang="ja-JP" sz="2800" dirty="0">
              <a:solidFill>
                <a:srgbClr val="002060"/>
              </a:solidFill>
              <a:latin typeface="メイリオ" panose="020B0604030504040204" pitchFamily="50" charset="-128"/>
              <a:ea typeface="メイリオ" panose="020B0604030504040204" pitchFamily="50" charset="-128"/>
            </a:endParaRPr>
          </a:p>
        </p:txBody>
      </p:sp>
      <p:sp>
        <p:nvSpPr>
          <p:cNvPr id="15" name="フッター プレースホルダー 14">
            <a:extLst>
              <a:ext uri="{FF2B5EF4-FFF2-40B4-BE49-F238E27FC236}">
                <a16:creationId xmlns:a16="http://schemas.microsoft.com/office/drawing/2014/main" id="{ECAFE5FA-26C3-FD7A-43A6-E4718A9F686E}"/>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6" name="スライド番号プレースホルダー 15">
            <a:extLst>
              <a:ext uri="{FF2B5EF4-FFF2-40B4-BE49-F238E27FC236}">
                <a16:creationId xmlns:a16="http://schemas.microsoft.com/office/drawing/2014/main" id="{9905EAE0-2AA9-713E-680F-7ABFDF0F2CB5}"/>
              </a:ext>
            </a:extLst>
          </p:cNvPr>
          <p:cNvSpPr>
            <a:spLocks noGrp="1"/>
          </p:cNvSpPr>
          <p:nvPr>
            <p:ph type="sldNum" sz="quarter" idx="12"/>
          </p:nvPr>
        </p:nvSpPr>
        <p:spPr/>
        <p:txBody>
          <a:bodyPr/>
          <a:lstStyle/>
          <a:p>
            <a:fld id="{48F63A3B-78C7-47BE-AE5E-E10140E04643}" type="slidenum">
              <a:rPr lang="en-US" smtClean="0"/>
              <a:pPr/>
              <a:t>12</a:t>
            </a:fld>
            <a:endParaRPr lang="en-US" dirty="0"/>
          </a:p>
        </p:txBody>
      </p:sp>
      <p:pic>
        <p:nvPicPr>
          <p:cNvPr id="17" name="図 16">
            <a:hlinkClick r:id="rId2"/>
            <a:extLst>
              <a:ext uri="{FF2B5EF4-FFF2-40B4-BE49-F238E27FC236}">
                <a16:creationId xmlns:a16="http://schemas.microsoft.com/office/drawing/2014/main" id="{291B9B07-06E0-8DF9-DC3D-53DBA4637D3C}"/>
              </a:ext>
            </a:extLst>
          </p:cNvPr>
          <p:cNvPicPr>
            <a:picLocks noChangeAspect="1"/>
          </p:cNvPicPr>
          <p:nvPr/>
        </p:nvPicPr>
        <p:blipFill rotWithShape="1">
          <a:blip r:embed="rId3"/>
          <a:srcRect t="-1812" r="373" b="1"/>
          <a:stretch/>
        </p:blipFill>
        <p:spPr>
          <a:xfrm>
            <a:off x="3581726" y="2252532"/>
            <a:ext cx="4064862" cy="879541"/>
          </a:xfrm>
          <a:prstGeom prst="rect">
            <a:avLst/>
          </a:prstGeom>
        </p:spPr>
      </p:pic>
      <p:sp>
        <p:nvSpPr>
          <p:cNvPr id="22" name="テキスト ボックス 21">
            <a:extLst>
              <a:ext uri="{FF2B5EF4-FFF2-40B4-BE49-F238E27FC236}">
                <a16:creationId xmlns:a16="http://schemas.microsoft.com/office/drawing/2014/main" id="{3904442F-60A0-52F8-EE2D-10555AA5ACA2}"/>
              </a:ext>
            </a:extLst>
          </p:cNvPr>
          <p:cNvSpPr txBox="1"/>
          <p:nvPr/>
        </p:nvSpPr>
        <p:spPr>
          <a:xfrm>
            <a:off x="97440" y="3454143"/>
            <a:ext cx="9805979" cy="830997"/>
          </a:xfrm>
          <a:prstGeom prst="rect">
            <a:avLst/>
          </a:prstGeom>
          <a:noFill/>
        </p:spPr>
        <p:txBody>
          <a:bodyPr wrap="square">
            <a:spAutoFit/>
          </a:bodyPr>
          <a:lstStyle/>
          <a:p>
            <a:r>
              <a:rPr kumimoji="1" lang="ja-JP" altLang="en-US" sz="1600" dirty="0">
                <a:latin typeface="メイリオ" panose="020B0604030504040204" pitchFamily="50" charset="-128"/>
                <a:ea typeface="メイリオ" panose="020B0604030504040204" pitchFamily="50" charset="-128"/>
              </a:rPr>
              <a:t>ご不明な点につきましては、以下の要領でお問い合わせください。</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なお</a:t>
            </a:r>
            <a:r>
              <a:rPr kumimoji="1" lang="ja-JP" altLang="en-US" sz="1600" b="1" u="sng" dirty="0">
                <a:latin typeface="メイリオ" panose="020B0604030504040204" pitchFamily="50" charset="-128"/>
                <a:ea typeface="メイリオ" panose="020B0604030504040204" pitchFamily="50" charset="-128"/>
              </a:rPr>
              <a:t>人員体制の都合上、 </a:t>
            </a:r>
            <a:r>
              <a:rPr kumimoji="1" lang="ja-JP" altLang="en-US" sz="1600" b="1" dirty="0">
                <a:latin typeface="メイリオ" panose="020B0604030504040204" pitchFamily="50" charset="-128"/>
                <a:ea typeface="メイリオ" panose="020B0604030504040204" pitchFamily="50" charset="-128"/>
              </a:rPr>
              <a:t>原則として</a:t>
            </a:r>
            <a:r>
              <a:rPr kumimoji="1" lang="ja-JP" altLang="en-US" sz="1600" b="1" u="sng" dirty="0">
                <a:solidFill>
                  <a:srgbClr val="FF0000"/>
                </a:solidFill>
                <a:latin typeface="メイリオ" panose="020B0604030504040204" pitchFamily="50" charset="-128"/>
                <a:ea typeface="メイリオ" panose="020B0604030504040204" pitchFamily="50" charset="-128"/>
              </a:rPr>
              <a:t>電話、</a:t>
            </a:r>
            <a:r>
              <a:rPr kumimoji="1" lang="en-US" altLang="ja-JP" sz="1600" b="1" u="sng" dirty="0">
                <a:solidFill>
                  <a:srgbClr val="FF0000"/>
                </a:solidFill>
                <a:latin typeface="メイリオ" panose="020B0604030504040204" pitchFamily="50" charset="-128"/>
                <a:ea typeface="メイリオ" panose="020B0604030504040204" pitchFamily="50" charset="-128"/>
              </a:rPr>
              <a:t>FAX</a:t>
            </a:r>
            <a:r>
              <a:rPr kumimoji="1" lang="ja-JP" altLang="en-US" sz="1600" b="1" u="sng" dirty="0">
                <a:solidFill>
                  <a:srgbClr val="FF0000"/>
                </a:solidFill>
                <a:latin typeface="メイリオ" panose="020B0604030504040204" pitchFamily="50" charset="-128"/>
                <a:ea typeface="メイリオ" panose="020B0604030504040204" pitchFamily="50" charset="-128"/>
              </a:rPr>
              <a:t>、</a:t>
            </a:r>
            <a:r>
              <a:rPr kumimoji="1" lang="en-US" altLang="ja-JP" sz="1600" b="1" u="sng" dirty="0">
                <a:solidFill>
                  <a:srgbClr val="FF0000"/>
                </a:solidFill>
                <a:latin typeface="メイリオ" panose="020B0604030504040204" pitchFamily="50" charset="-128"/>
                <a:ea typeface="メイリオ" panose="020B0604030504040204" pitchFamily="50" charset="-128"/>
              </a:rPr>
              <a:t>E-mail</a:t>
            </a:r>
            <a:r>
              <a:rPr kumimoji="1" lang="ja-JP" altLang="en-US" sz="1600" b="1" u="sng" dirty="0">
                <a:solidFill>
                  <a:srgbClr val="FF0000"/>
                </a:solidFill>
                <a:latin typeface="メイリオ" panose="020B0604030504040204" pitchFamily="50" charset="-128"/>
                <a:ea typeface="メイリオ" panose="020B0604030504040204" pitchFamily="50" charset="-128"/>
              </a:rPr>
              <a:t>等直接のお問い合わせは受け付けておりません。</a:t>
            </a:r>
            <a:endParaRPr kumimoji="1" lang="en-US" altLang="ja-JP" sz="1600" b="1" u="sng" dirty="0">
              <a:solidFill>
                <a:srgbClr val="FF0000"/>
              </a:solidFill>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ご理解、ご協力をお願いします。</a:t>
            </a:r>
            <a:endParaRPr kumimoji="1" lang="en-US" altLang="ja-JP" sz="1600" b="1" dirty="0">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6A91A068-B0CD-8AFF-E298-D1BC8AA349B1}"/>
              </a:ext>
            </a:extLst>
          </p:cNvPr>
          <p:cNvSpPr txBox="1"/>
          <p:nvPr/>
        </p:nvSpPr>
        <p:spPr>
          <a:xfrm>
            <a:off x="527256" y="4372943"/>
            <a:ext cx="6745052" cy="1902502"/>
          </a:xfrm>
          <a:prstGeom prst="rect">
            <a:avLst/>
          </a:prstGeom>
          <a:noFill/>
          <a:ln>
            <a:solidFill>
              <a:schemeClr val="tx1"/>
            </a:solidFill>
          </a:ln>
        </p:spPr>
        <p:txBody>
          <a:bodyPr wrap="square">
            <a:noAutofit/>
          </a:bodyPr>
          <a:lstStyle/>
          <a:p>
            <a:pPr algn="ctr"/>
            <a:r>
              <a:rPr kumimoji="1" lang="ja-JP" altLang="en-US" sz="1400" dirty="0">
                <a:latin typeface="メイリオ" panose="020B0604030504040204" pitchFamily="50" charset="-128"/>
                <a:ea typeface="メイリオ" panose="020B0604030504040204" pitchFamily="50" charset="-128"/>
              </a:rPr>
              <a:t>お問い合わせフォームに必要事項と質問を記入、送信</a:t>
            </a:r>
            <a:endParaRPr kumimoji="1" lang="en-US" altLang="ja-JP" sz="1400" dirty="0">
              <a:latin typeface="メイリオ" panose="020B0604030504040204" pitchFamily="50" charset="-128"/>
              <a:ea typeface="メイリオ" panose="020B0604030504040204" pitchFamily="50" charset="-128"/>
            </a:endParaRPr>
          </a:p>
          <a:p>
            <a:pPr algn="ctr"/>
            <a:r>
              <a:rPr kumimoji="1" lang="ja-JP" altLang="en-US" sz="1400" b="1" dirty="0">
                <a:solidFill>
                  <a:srgbClr val="FF0000"/>
                </a:solidFill>
                <a:latin typeface="メイリオ" panose="020B0604030504040204" pitchFamily="50" charset="-128"/>
                <a:ea typeface="メイリオ" panose="020B0604030504040204" pitchFamily="50" charset="-128"/>
              </a:rPr>
              <a:t>↓</a:t>
            </a:r>
            <a:endParaRPr kumimoji="1" lang="en-US" altLang="ja-JP" sz="14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1400" dirty="0">
                <a:latin typeface="メイリオ" panose="020B0604030504040204" pitchFamily="50" charset="-128"/>
                <a:ea typeface="メイリオ" panose="020B0604030504040204" pitchFamily="50" charset="-128"/>
              </a:rPr>
              <a:t>「おきなわ修学旅行ナビ」内に質問と回答の一覧表を掲載</a:t>
            </a:r>
            <a:endParaRPr kumimoji="1" lang="en-US" altLang="ja-JP" sz="1400" dirty="0">
              <a:latin typeface="メイリオ" panose="020B0604030504040204" pitchFamily="50" charset="-128"/>
              <a:ea typeface="メイリオ" panose="020B0604030504040204" pitchFamily="50" charset="-128"/>
            </a:endParaRPr>
          </a:p>
          <a:p>
            <a:pPr algn="ctr"/>
            <a:r>
              <a:rPr kumimoji="1" lang="ja-JP" altLang="en-US" sz="1400" dirty="0">
                <a:latin typeface="メイリオ" panose="020B0604030504040204" pitchFamily="50" charset="-128"/>
                <a:ea typeface="メイリオ" panose="020B0604030504040204" pitchFamily="50" charset="-128"/>
              </a:rPr>
              <a:t>（一覧表は随時アップデートいたします）</a:t>
            </a:r>
            <a:endParaRPr kumimoji="1" lang="en-US" altLang="ja-JP" sz="1400" dirty="0">
              <a:latin typeface="メイリオ" panose="020B0604030504040204" pitchFamily="50" charset="-128"/>
              <a:ea typeface="メイリオ" panose="020B0604030504040204" pitchFamily="50" charset="-128"/>
            </a:endParaRPr>
          </a:p>
          <a:p>
            <a:pPr algn="ctr"/>
            <a:r>
              <a:rPr kumimoji="1" lang="ja-JP" altLang="en-US" sz="1400" b="1" dirty="0">
                <a:solidFill>
                  <a:srgbClr val="FF0000"/>
                </a:solidFill>
                <a:latin typeface="メイリオ" panose="020B0604030504040204" pitchFamily="50" charset="-128"/>
                <a:ea typeface="メイリオ" panose="020B0604030504040204" pitchFamily="50" charset="-128"/>
              </a:rPr>
              <a:t>↓</a:t>
            </a:r>
            <a:endParaRPr kumimoji="1" lang="en-US" altLang="ja-JP" sz="14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1400" dirty="0">
                <a:latin typeface="メイリオ" panose="020B0604030504040204" pitchFamily="50" charset="-128"/>
                <a:ea typeface="メイリオ" panose="020B0604030504040204" pitchFamily="50" charset="-128"/>
              </a:rPr>
              <a:t>お問い合わせを頂いた方へは、メールにて回答掲載の旨をご案内</a:t>
            </a:r>
            <a:endParaRPr kumimoji="1" lang="en-US" altLang="ja-JP" sz="1400" dirty="0">
              <a:latin typeface="メイリオ" panose="020B0604030504040204" pitchFamily="50" charset="-128"/>
              <a:ea typeface="メイリオ" panose="020B0604030504040204" pitchFamily="50" charset="-128"/>
            </a:endParaRPr>
          </a:p>
          <a:p>
            <a:pPr algn="ctr"/>
            <a:r>
              <a:rPr kumimoji="1" lang="ja-JP" altLang="en-US" sz="1400" b="1" dirty="0">
                <a:solidFill>
                  <a:srgbClr val="FF0000"/>
                </a:solidFill>
                <a:latin typeface="メイリオ" panose="020B0604030504040204" pitchFamily="50" charset="-128"/>
                <a:ea typeface="メイリオ" panose="020B0604030504040204" pitchFamily="50" charset="-128"/>
              </a:rPr>
              <a:t>↓</a:t>
            </a:r>
            <a:endParaRPr kumimoji="1" lang="en-US" altLang="ja-JP" sz="14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1400" dirty="0">
                <a:latin typeface="メイリオ" panose="020B0604030504040204" pitchFamily="50" charset="-128"/>
                <a:ea typeface="メイリオ" panose="020B0604030504040204" pitchFamily="50" charset="-128"/>
              </a:rPr>
              <a:t>「おきなわ修学旅行ナビ」にて回答内容をご確認いただく</a:t>
            </a:r>
            <a:endParaRPr kumimoji="1" lang="en-US" altLang="ja-JP" sz="1400" dirty="0">
              <a:latin typeface="メイリオ" panose="020B0604030504040204" pitchFamily="50" charset="-128"/>
              <a:ea typeface="メイリオ" panose="020B0604030504040204" pitchFamily="50" charset="-128"/>
            </a:endParaRPr>
          </a:p>
        </p:txBody>
      </p:sp>
      <p:pic>
        <p:nvPicPr>
          <p:cNvPr id="6" name="図 5" descr="QR コード&#10;&#10;AI によって生成されたコンテンツは間違っている可能性があります。">
            <a:extLst>
              <a:ext uri="{FF2B5EF4-FFF2-40B4-BE49-F238E27FC236}">
                <a16:creationId xmlns:a16="http://schemas.microsoft.com/office/drawing/2014/main" id="{B593CA9A-1F80-42F4-830F-0244515A1D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175" y="2031965"/>
            <a:ext cx="1320673" cy="1320673"/>
          </a:xfrm>
          <a:prstGeom prst="rect">
            <a:avLst/>
          </a:prstGeom>
        </p:spPr>
      </p:pic>
      <p:pic>
        <p:nvPicPr>
          <p:cNvPr id="9" name="図 8" descr="QR コード&#10;&#10;AI によって生成されたコンテンツは間違っている可能性があります。">
            <a:extLst>
              <a:ext uri="{FF2B5EF4-FFF2-40B4-BE49-F238E27FC236}">
                <a16:creationId xmlns:a16="http://schemas.microsoft.com/office/drawing/2014/main" id="{C428F4C9-CF80-DDCF-8DBC-6385257BC9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6588" y="4340458"/>
            <a:ext cx="1967472" cy="1967472"/>
          </a:xfrm>
          <a:prstGeom prst="rect">
            <a:avLst/>
          </a:prstGeom>
        </p:spPr>
      </p:pic>
    </p:spTree>
    <p:extLst>
      <p:ext uri="{BB962C8B-B14F-4D97-AF65-F5344CB8AC3E}">
        <p14:creationId xmlns:p14="http://schemas.microsoft.com/office/powerpoint/2010/main" val="2948404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フッター プレースホルダー 10">
            <a:extLst>
              <a:ext uri="{FF2B5EF4-FFF2-40B4-BE49-F238E27FC236}">
                <a16:creationId xmlns:a16="http://schemas.microsoft.com/office/drawing/2014/main" id="{52AAAC34-2437-5B8F-2E1C-548CE228BBFA}"/>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2" name="スライド番号プレースホルダー 11">
            <a:extLst>
              <a:ext uri="{FF2B5EF4-FFF2-40B4-BE49-F238E27FC236}">
                <a16:creationId xmlns:a16="http://schemas.microsoft.com/office/drawing/2014/main" id="{8DE7C64D-9EEB-BD70-90A5-9C033F64C18B}"/>
              </a:ext>
            </a:extLst>
          </p:cNvPr>
          <p:cNvSpPr>
            <a:spLocks noGrp="1"/>
          </p:cNvSpPr>
          <p:nvPr>
            <p:ph type="sldNum" sz="quarter" idx="12"/>
          </p:nvPr>
        </p:nvSpPr>
        <p:spPr/>
        <p:txBody>
          <a:bodyPr/>
          <a:lstStyle/>
          <a:p>
            <a:fld id="{48F63A3B-78C7-47BE-AE5E-E10140E04643}" type="slidenum">
              <a:rPr lang="en-US" smtClean="0"/>
              <a:pPr/>
              <a:t>2</a:t>
            </a:fld>
            <a:endParaRPr lang="en-US" dirty="0"/>
          </a:p>
        </p:txBody>
      </p:sp>
      <p:sp>
        <p:nvSpPr>
          <p:cNvPr id="2" name="テキスト ボックス 1">
            <a:extLst>
              <a:ext uri="{FF2B5EF4-FFF2-40B4-BE49-F238E27FC236}">
                <a16:creationId xmlns:a16="http://schemas.microsoft.com/office/drawing/2014/main" id="{6D73E92E-C7C0-F21B-4823-47C08AD4755D}"/>
              </a:ext>
            </a:extLst>
          </p:cNvPr>
          <p:cNvSpPr txBox="1"/>
          <p:nvPr/>
        </p:nvSpPr>
        <p:spPr>
          <a:xfrm>
            <a:off x="530927" y="3987956"/>
            <a:ext cx="3416321" cy="523220"/>
          </a:xfrm>
          <a:prstGeom prst="rect">
            <a:avLst/>
          </a:prstGeom>
          <a:noFill/>
          <a:ln>
            <a:noFill/>
          </a:ln>
        </p:spPr>
        <p:txBody>
          <a:bodyPr wrap="none" rtlCol="0">
            <a:spAutoFit/>
          </a:bodyPr>
          <a:lstStyle/>
          <a:p>
            <a:pPr algn="ctr"/>
            <a:r>
              <a:rPr kumimoji="1" lang="ja-JP" altLang="en-US" sz="2800" b="1" i="1" dirty="0">
                <a:solidFill>
                  <a:schemeClr val="bg2">
                    <a:lumMod val="90000"/>
                  </a:schemeClr>
                </a:solidFill>
                <a:latin typeface="メイリオ" panose="020B0604030504040204" pitchFamily="50" charset="-128"/>
                <a:ea typeface="メイリオ" panose="020B0604030504040204" pitchFamily="50" charset="-128"/>
              </a:rPr>
              <a:t>２．手続きのご案内</a:t>
            </a:r>
            <a:endParaRPr kumimoji="1" lang="en-US" altLang="ja-JP" sz="2800" b="1" i="1" dirty="0">
              <a:solidFill>
                <a:schemeClr val="bg2">
                  <a:lumMod val="90000"/>
                </a:schemeClr>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48237A4C-CAF8-748A-DDAD-B2548232D0FF}"/>
              </a:ext>
            </a:extLst>
          </p:cNvPr>
          <p:cNvSpPr txBox="1"/>
          <p:nvPr/>
        </p:nvSpPr>
        <p:spPr>
          <a:xfrm>
            <a:off x="530927" y="2334461"/>
            <a:ext cx="8327921" cy="954107"/>
          </a:xfrm>
          <a:prstGeom prst="rect">
            <a:avLst/>
          </a:prstGeom>
          <a:noFill/>
          <a:ln>
            <a:noFill/>
          </a:ln>
        </p:spPr>
        <p:txBody>
          <a:bodyPr wrap="none" rtlCol="0">
            <a:spAutoFit/>
          </a:bodyPr>
          <a:lstStyle/>
          <a:p>
            <a:r>
              <a:rPr kumimoji="1" lang="ja-JP" altLang="en-US" sz="2800" b="1" dirty="0">
                <a:solidFill>
                  <a:schemeClr val="bg2">
                    <a:lumMod val="25000"/>
                  </a:schemeClr>
                </a:solidFill>
                <a:latin typeface="メイリオ" panose="020B0604030504040204" pitchFamily="50" charset="-128"/>
                <a:ea typeface="メイリオ" panose="020B0604030504040204" pitchFamily="50" charset="-128"/>
              </a:rPr>
              <a:t>１．修学旅行需要分散・時期平準化</a:t>
            </a:r>
            <a:endParaRPr kumimoji="1" lang="en-US" altLang="ja-JP" sz="2800" b="1"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2800" b="1" dirty="0">
                <a:solidFill>
                  <a:schemeClr val="bg2">
                    <a:lumMod val="25000"/>
                  </a:schemeClr>
                </a:solidFill>
                <a:latin typeface="メイリオ" panose="020B0604030504040204" pitchFamily="50" charset="-128"/>
                <a:ea typeface="メイリオ" panose="020B0604030504040204" pitchFamily="50" charset="-128"/>
              </a:rPr>
              <a:t>　　　　　　　　　　　　促進事業</a:t>
            </a:r>
            <a:r>
              <a:rPr kumimoji="1" lang="en-US" altLang="ja-JP" sz="2800" b="1" dirty="0">
                <a:solidFill>
                  <a:srgbClr val="FF0000"/>
                </a:solidFill>
                <a:latin typeface="メイリオ" panose="020B0604030504040204" pitchFamily="50" charset="-128"/>
                <a:ea typeface="メイリオ" panose="020B0604030504040204" pitchFamily="50" charset="-128"/>
              </a:rPr>
              <a:t>【1</a:t>
            </a:r>
            <a:r>
              <a:rPr kumimoji="1" lang="ja-JP" altLang="en-US" sz="2800" b="1" dirty="0">
                <a:solidFill>
                  <a:srgbClr val="FF0000"/>
                </a:solidFill>
                <a:latin typeface="メイリオ" panose="020B0604030504040204" pitchFamily="50" charset="-128"/>
                <a:ea typeface="メイリオ" panose="020B0604030504040204" pitchFamily="50" charset="-128"/>
              </a:rPr>
              <a:t>期</a:t>
            </a:r>
            <a:r>
              <a:rPr kumimoji="1" lang="en-US" altLang="ja-JP" sz="2800" b="1" dirty="0">
                <a:solidFill>
                  <a:srgbClr val="FF0000"/>
                </a:solidFill>
                <a:latin typeface="メイリオ" panose="020B0604030504040204" pitchFamily="50" charset="-128"/>
                <a:ea typeface="メイリオ" panose="020B0604030504040204" pitchFamily="50" charset="-128"/>
              </a:rPr>
              <a:t>】</a:t>
            </a:r>
            <a:r>
              <a:rPr kumimoji="1" lang="ja-JP" altLang="en-US" sz="2800" b="1" dirty="0">
                <a:solidFill>
                  <a:schemeClr val="bg2">
                    <a:lumMod val="25000"/>
                  </a:schemeClr>
                </a:solidFill>
                <a:latin typeface="メイリオ" panose="020B0604030504040204" pitchFamily="50" charset="-128"/>
                <a:ea typeface="メイリオ" panose="020B0604030504040204" pitchFamily="50" charset="-128"/>
              </a:rPr>
              <a:t>の概要</a:t>
            </a:r>
            <a:endParaRPr kumimoji="1" lang="en-US" altLang="ja-JP" sz="2800" b="1" dirty="0">
              <a:solidFill>
                <a:schemeClr val="bg2">
                  <a:lumMod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91471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3B417B4B-7E2B-AA79-1E0E-183737804124}"/>
              </a:ext>
            </a:extLst>
          </p:cNvPr>
          <p:cNvGrpSpPr/>
          <p:nvPr/>
        </p:nvGrpSpPr>
        <p:grpSpPr>
          <a:xfrm>
            <a:off x="127542" y="3866978"/>
            <a:ext cx="9664638" cy="2394484"/>
            <a:chOff x="127542" y="4040809"/>
            <a:chExt cx="9664638" cy="1827418"/>
          </a:xfrm>
        </p:grpSpPr>
        <p:sp>
          <p:nvSpPr>
            <p:cNvPr id="21" name="正方形/長方形 20">
              <a:extLst>
                <a:ext uri="{FF2B5EF4-FFF2-40B4-BE49-F238E27FC236}">
                  <a16:creationId xmlns:a16="http://schemas.microsoft.com/office/drawing/2014/main" id="{F2EB95D3-B48F-4B76-B6BD-0E567A5B1DCA}"/>
                </a:ext>
              </a:extLst>
            </p:cNvPr>
            <p:cNvSpPr/>
            <p:nvPr/>
          </p:nvSpPr>
          <p:spPr>
            <a:xfrm>
              <a:off x="127542" y="4180161"/>
              <a:ext cx="9664638" cy="1688066"/>
            </a:xfrm>
            <a:prstGeom prst="rect">
              <a:avLst/>
            </a:prstGeom>
            <a:solidFill>
              <a:srgbClr val="CCFF99">
                <a:alpha val="50196"/>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14">
              <a:extLst>
                <a:ext uri="{FF2B5EF4-FFF2-40B4-BE49-F238E27FC236}">
                  <a16:creationId xmlns:a16="http://schemas.microsoft.com/office/drawing/2014/main" id="{F7FB60D0-9C71-4737-861C-35C4C706CF53}"/>
                </a:ext>
              </a:extLst>
            </p:cNvPr>
            <p:cNvSpPr>
              <a:spLocks noChangeAspect="1"/>
            </p:cNvSpPr>
            <p:nvPr/>
          </p:nvSpPr>
          <p:spPr>
            <a:xfrm>
              <a:off x="127543" y="4040809"/>
              <a:ext cx="1719918" cy="274744"/>
            </a:xfrm>
            <a:prstGeom prst="roundRect">
              <a:avLst>
                <a:gd name="adj" fmla="val 50000"/>
              </a:avLst>
            </a:prstGeom>
            <a:solidFill>
              <a:srgbClr val="00B05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r>
                <a:rPr kumimoji="1" lang="en-US" altLang="ja-JP" b="1" dirty="0">
                  <a:solidFill>
                    <a:schemeClr val="bg1"/>
                  </a:solidFill>
                  <a:latin typeface="メイリオ" panose="020B0604030504040204" pitchFamily="50" charset="-128"/>
                  <a:ea typeface="メイリオ" panose="020B0604030504040204" pitchFamily="50" charset="-128"/>
                </a:rPr>
                <a:t>2.</a:t>
              </a:r>
              <a:r>
                <a:rPr kumimoji="1" lang="ja-JP" altLang="en-US" b="1" dirty="0">
                  <a:solidFill>
                    <a:schemeClr val="bg1"/>
                  </a:solidFill>
                  <a:latin typeface="メイリオ" panose="020B0604030504040204" pitchFamily="50" charset="-128"/>
                  <a:ea typeface="メイリオ" panose="020B0604030504040204" pitchFamily="50" charset="-128"/>
                </a:rPr>
                <a:t>事業構成</a:t>
              </a:r>
            </a:p>
          </p:txBody>
        </p:sp>
      </p:grpSp>
      <p:grpSp>
        <p:nvGrpSpPr>
          <p:cNvPr id="3" name="グループ化 2">
            <a:extLst>
              <a:ext uri="{FF2B5EF4-FFF2-40B4-BE49-F238E27FC236}">
                <a16:creationId xmlns:a16="http://schemas.microsoft.com/office/drawing/2014/main" id="{C537EAB0-E94E-4E69-9486-8E50BD8C46F2}"/>
              </a:ext>
            </a:extLst>
          </p:cNvPr>
          <p:cNvGrpSpPr/>
          <p:nvPr/>
        </p:nvGrpSpPr>
        <p:grpSpPr>
          <a:xfrm>
            <a:off x="127541" y="896893"/>
            <a:ext cx="9664641" cy="2749934"/>
            <a:chOff x="127541" y="896893"/>
            <a:chExt cx="9664641" cy="2749934"/>
          </a:xfrm>
        </p:grpSpPr>
        <p:sp>
          <p:nvSpPr>
            <p:cNvPr id="33" name="正方形/長方形 32">
              <a:extLst>
                <a:ext uri="{FF2B5EF4-FFF2-40B4-BE49-F238E27FC236}">
                  <a16:creationId xmlns:a16="http://schemas.microsoft.com/office/drawing/2014/main" id="{D477F951-2EF1-41CE-92EF-4ED0C0F35677}"/>
                </a:ext>
              </a:extLst>
            </p:cNvPr>
            <p:cNvSpPr/>
            <p:nvPr/>
          </p:nvSpPr>
          <p:spPr>
            <a:xfrm>
              <a:off x="127544" y="1076893"/>
              <a:ext cx="9664638" cy="2569934"/>
            </a:xfrm>
            <a:prstGeom prst="rect">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92075" algn="l" defTabSz="457200" rtl="0" eaLnBrk="1" fontAlgn="auto" latinLnBrk="0" hangingPunct="1">
                <a:lnSpc>
                  <a:spcPct val="100000"/>
                </a:lnSpc>
                <a:spcBef>
                  <a:spcPts val="0"/>
                </a:spcBef>
                <a:spcAft>
                  <a:spcPts val="60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92075" algn="l" defTabSz="4572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１．沖縄県を訪れる修学旅行の行程における訪問場所や時間帯、交通手段の変更等による</a:t>
              </a:r>
              <a:r>
                <a:rPr kumimoji="1" lang="ja-JP" altLang="en-US" sz="1400" b="1"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需要の分散化</a:t>
              </a:r>
              <a:endParaRPr kumimoji="1" lang="en-US" altLang="ja-JP" sz="1400" b="1"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92075" algn="l" defTabSz="4572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－訪問場所・時間帯の変更（分散）により、機会ロス（滞在時間の短縮など）を減らす</a:t>
              </a: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92075" algn="l" defTabSz="4572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－交通手段の変更（分散）により、需要過多で予約困難となっている貸切バス利用の需給バランスを保つ</a:t>
              </a: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92075" algn="l" defTabSz="4572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－離散</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集合場所・時間帯の変更（分散）により、周辺道路の混雑等といった県民生活への負担を減らす</a:t>
              </a: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92075" algn="l" defTabSz="457200" rtl="0" eaLnBrk="1" fontAlgn="auto" latinLnBrk="0" hangingPunct="1">
                <a:lnSpc>
                  <a:spcPct val="100000"/>
                </a:lnSpc>
                <a:spcBef>
                  <a:spcPts val="0"/>
                </a:spcBef>
                <a:spcAft>
                  <a:spcPts val="60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92075" algn="l" defTabSz="4572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２．県内観光事業者の</a:t>
              </a:r>
              <a:r>
                <a:rPr kumimoji="1" lang="ja-JP" altLang="en-US" sz="1400" b="1"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旅行需要確保</a:t>
              </a:r>
              <a:endParaRPr kumimoji="1" lang="en-US" altLang="ja-JP" sz="1400" b="1"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539750" marR="0" lvl="0" indent="-447675" algn="l" defTabSz="4572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－訪問場所・時間帯の変更（分散）を促すことにより、偏りがちな行程の変更を実現し、新たな修学旅行コンテンツ（探究学習、</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SDGs</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学習対応コンテンツ）の需要を増やす</a:t>
              </a: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37" name="四角形: 角を丸くする 14">
              <a:extLst>
                <a:ext uri="{FF2B5EF4-FFF2-40B4-BE49-F238E27FC236}">
                  <a16:creationId xmlns:a16="http://schemas.microsoft.com/office/drawing/2014/main" id="{B6A73FBD-7B3F-4582-BA33-D2FEFC6863FF}"/>
                </a:ext>
              </a:extLst>
            </p:cNvPr>
            <p:cNvSpPr>
              <a:spLocks noChangeAspect="1"/>
            </p:cNvSpPr>
            <p:nvPr/>
          </p:nvSpPr>
          <p:spPr>
            <a:xfrm>
              <a:off x="127541" y="896893"/>
              <a:ext cx="1719920" cy="360000"/>
            </a:xfrm>
            <a:prstGeom prst="roundRect">
              <a:avLst>
                <a:gd name="adj" fmla="val 50000"/>
              </a:avLst>
            </a:prstGeom>
            <a:solidFill>
              <a:srgbClr val="FF6600"/>
            </a:solidFill>
            <a:ln w="95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noAutofit/>
            </a:bodyPr>
            <a:lstStyle/>
            <a:p>
              <a:r>
                <a:rPr kumimoji="1" lang="en-US" altLang="ja-JP" b="1" dirty="0">
                  <a:solidFill>
                    <a:schemeClr val="bg1"/>
                  </a:solidFill>
                  <a:latin typeface="メイリオ" panose="020B0604030504040204" pitchFamily="50" charset="-128"/>
                  <a:ea typeface="メイリオ" panose="020B0604030504040204" pitchFamily="50" charset="-128"/>
                </a:rPr>
                <a:t>1.</a:t>
              </a:r>
              <a:r>
                <a:rPr kumimoji="1" lang="ja-JP" altLang="en-US" b="1" dirty="0">
                  <a:solidFill>
                    <a:schemeClr val="bg1"/>
                  </a:solidFill>
                  <a:latin typeface="メイリオ" panose="020B0604030504040204" pitchFamily="50" charset="-128"/>
                  <a:ea typeface="メイリオ" panose="020B0604030504040204" pitchFamily="50" charset="-128"/>
                </a:rPr>
                <a:t>支援の目的</a:t>
              </a:r>
            </a:p>
          </p:txBody>
        </p:sp>
      </p:grpSp>
      <p:sp>
        <p:nvSpPr>
          <p:cNvPr id="14" name="フッター プレースホルダー 13">
            <a:extLst>
              <a:ext uri="{FF2B5EF4-FFF2-40B4-BE49-F238E27FC236}">
                <a16:creationId xmlns:a16="http://schemas.microsoft.com/office/drawing/2014/main" id="{0E36FB1F-11DB-3943-00F2-CBFF5F1EF4D3}"/>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5" name="スライド番号プレースホルダー 14">
            <a:extLst>
              <a:ext uri="{FF2B5EF4-FFF2-40B4-BE49-F238E27FC236}">
                <a16:creationId xmlns:a16="http://schemas.microsoft.com/office/drawing/2014/main" id="{27DD92DC-36EC-7059-564B-1A0B2ECD1EBE}"/>
              </a:ext>
            </a:extLst>
          </p:cNvPr>
          <p:cNvSpPr>
            <a:spLocks noGrp="1"/>
          </p:cNvSpPr>
          <p:nvPr>
            <p:ph type="sldNum" sz="quarter" idx="12"/>
          </p:nvPr>
        </p:nvSpPr>
        <p:spPr/>
        <p:txBody>
          <a:bodyPr/>
          <a:lstStyle/>
          <a:p>
            <a:fld id="{48F63A3B-78C7-47BE-AE5E-E10140E04643}" type="slidenum">
              <a:rPr lang="en-US" smtClean="0"/>
              <a:pPr/>
              <a:t>3</a:t>
            </a:fld>
            <a:endParaRPr lang="en-US" dirty="0"/>
          </a:p>
        </p:txBody>
      </p:sp>
      <p:sp>
        <p:nvSpPr>
          <p:cNvPr id="7" name="テキスト ボックス 6">
            <a:extLst>
              <a:ext uri="{FF2B5EF4-FFF2-40B4-BE49-F238E27FC236}">
                <a16:creationId xmlns:a16="http://schemas.microsoft.com/office/drawing/2014/main" id="{E3B79615-EE92-D702-2ACB-EDA325DE61B1}"/>
              </a:ext>
            </a:extLst>
          </p:cNvPr>
          <p:cNvSpPr txBox="1"/>
          <p:nvPr/>
        </p:nvSpPr>
        <p:spPr>
          <a:xfrm>
            <a:off x="903210" y="4763106"/>
            <a:ext cx="461665" cy="784830"/>
          </a:xfrm>
          <a:prstGeom prst="rect">
            <a:avLst/>
          </a:prstGeom>
          <a:noFill/>
          <a:ln>
            <a:solidFill>
              <a:schemeClr val="tx1"/>
            </a:solidFill>
          </a:ln>
        </p:spPr>
        <p:txBody>
          <a:bodyPr vert="eaVert" wrap="none" rtlCol="0">
            <a:spAutoFit/>
          </a:bodyPr>
          <a:lstStyle/>
          <a:p>
            <a:r>
              <a:rPr kumimoji="1" lang="ja-JP" altLang="en-US" dirty="0">
                <a:latin typeface="メイリオ" panose="020B0604030504040204" pitchFamily="50" charset="-128"/>
                <a:ea typeface="メイリオ" panose="020B0604030504040204" pitchFamily="50" charset="-128"/>
              </a:rPr>
              <a:t>沖縄県</a:t>
            </a:r>
          </a:p>
        </p:txBody>
      </p:sp>
      <p:sp>
        <p:nvSpPr>
          <p:cNvPr id="8" name="テキスト ボックス 7">
            <a:extLst>
              <a:ext uri="{FF2B5EF4-FFF2-40B4-BE49-F238E27FC236}">
                <a16:creationId xmlns:a16="http://schemas.microsoft.com/office/drawing/2014/main" id="{21C4CCC8-2B88-158A-F97B-BDD751D638E6}"/>
              </a:ext>
            </a:extLst>
          </p:cNvPr>
          <p:cNvSpPr txBox="1"/>
          <p:nvPr/>
        </p:nvSpPr>
        <p:spPr>
          <a:xfrm>
            <a:off x="2602208" y="4301149"/>
            <a:ext cx="461665" cy="1707916"/>
          </a:xfrm>
          <a:prstGeom prst="rect">
            <a:avLst/>
          </a:prstGeom>
          <a:noFill/>
          <a:ln>
            <a:solidFill>
              <a:schemeClr val="tx1"/>
            </a:solidFill>
          </a:ln>
        </p:spPr>
        <p:txBody>
          <a:bodyPr vert="eaVert" wrap="none" rtlCol="0">
            <a:noAutofit/>
          </a:bodyPr>
          <a:lstStyle/>
          <a:p>
            <a:pPr algn="ctr"/>
            <a:r>
              <a:rPr kumimoji="1" lang="ja-JP" altLang="en-US" dirty="0">
                <a:latin typeface="メイリオ" panose="020B0604030504040204" pitchFamily="50" charset="-128"/>
                <a:ea typeface="メイリオ" panose="020B0604030504040204" pitchFamily="50" charset="-128"/>
              </a:rPr>
              <a:t>ＯＣＶＢ</a:t>
            </a:r>
          </a:p>
        </p:txBody>
      </p:sp>
      <p:sp>
        <p:nvSpPr>
          <p:cNvPr id="11" name="テキスト ボックス 10">
            <a:extLst>
              <a:ext uri="{FF2B5EF4-FFF2-40B4-BE49-F238E27FC236}">
                <a16:creationId xmlns:a16="http://schemas.microsoft.com/office/drawing/2014/main" id="{0C332B2A-9FEE-1AC5-AFA8-BB98BBACC2BD}"/>
              </a:ext>
            </a:extLst>
          </p:cNvPr>
          <p:cNvSpPr txBox="1"/>
          <p:nvPr/>
        </p:nvSpPr>
        <p:spPr>
          <a:xfrm>
            <a:off x="4563182" y="5639733"/>
            <a:ext cx="5173211" cy="369332"/>
          </a:xfrm>
          <a:prstGeom prst="rect">
            <a:avLst/>
          </a:prstGeom>
          <a:noFill/>
          <a:ln>
            <a:solidFill>
              <a:schemeClr val="tx1"/>
            </a:solidFill>
          </a:ln>
        </p:spPr>
        <p:txBody>
          <a:bodyPr vert="horz" wrap="none" rtlCol="0">
            <a:spAutoFit/>
          </a:bodyPr>
          <a:lstStyle/>
          <a:p>
            <a:r>
              <a:rPr kumimoji="1" lang="ja-JP" altLang="en-US" dirty="0">
                <a:latin typeface="メイリオ" panose="020B0604030504040204" pitchFamily="50" charset="-128"/>
                <a:ea typeface="メイリオ" panose="020B0604030504040204" pitchFamily="50" charset="-128"/>
              </a:rPr>
              <a:t>探究学習、</a:t>
            </a:r>
            <a:r>
              <a:rPr kumimoji="1" lang="en-US" altLang="ja-JP" dirty="0">
                <a:latin typeface="メイリオ" panose="020B0604030504040204" pitchFamily="50" charset="-128"/>
                <a:ea typeface="メイリオ" panose="020B0604030504040204" pitchFamily="50" charset="-128"/>
              </a:rPr>
              <a:t>SDGs</a:t>
            </a:r>
            <a:r>
              <a:rPr kumimoji="1" lang="ja-JP" altLang="en-US" dirty="0">
                <a:latin typeface="メイリオ" panose="020B0604030504040204" pitchFamily="50" charset="-128"/>
                <a:ea typeface="メイリオ" panose="020B0604030504040204" pitchFamily="50" charset="-128"/>
              </a:rPr>
              <a:t>学習等のプログラム提供事業者</a:t>
            </a:r>
          </a:p>
        </p:txBody>
      </p:sp>
      <p:sp>
        <p:nvSpPr>
          <p:cNvPr id="16" name="矢印: 左 15">
            <a:extLst>
              <a:ext uri="{FF2B5EF4-FFF2-40B4-BE49-F238E27FC236}">
                <a16:creationId xmlns:a16="http://schemas.microsoft.com/office/drawing/2014/main" id="{87F2630B-7E86-FBB0-7557-353DF4EE469D}"/>
              </a:ext>
            </a:extLst>
          </p:cNvPr>
          <p:cNvSpPr/>
          <p:nvPr/>
        </p:nvSpPr>
        <p:spPr>
          <a:xfrm>
            <a:off x="3202747" y="4307704"/>
            <a:ext cx="1107996" cy="491747"/>
          </a:xfrm>
          <a:prstGeom prst="lef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左 16">
            <a:extLst>
              <a:ext uri="{FF2B5EF4-FFF2-40B4-BE49-F238E27FC236}">
                <a16:creationId xmlns:a16="http://schemas.microsoft.com/office/drawing/2014/main" id="{175ED72C-5A7D-3BEE-1291-E74443D63840}"/>
              </a:ext>
            </a:extLst>
          </p:cNvPr>
          <p:cNvSpPr/>
          <p:nvPr/>
        </p:nvSpPr>
        <p:spPr>
          <a:xfrm rot="10800000">
            <a:off x="3285543" y="4920496"/>
            <a:ext cx="1107996" cy="491747"/>
          </a:xfrm>
          <a:prstGeom prst="lef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a:extLst>
              <a:ext uri="{FF2B5EF4-FFF2-40B4-BE49-F238E27FC236}">
                <a16:creationId xmlns:a16="http://schemas.microsoft.com/office/drawing/2014/main" id="{32D5E4D7-6DFB-DCF0-03DA-919F125663BD}"/>
              </a:ext>
            </a:extLst>
          </p:cNvPr>
          <p:cNvGrpSpPr/>
          <p:nvPr/>
        </p:nvGrpSpPr>
        <p:grpSpPr>
          <a:xfrm>
            <a:off x="4460033" y="4180161"/>
            <a:ext cx="1530220" cy="1232083"/>
            <a:chOff x="4460033" y="4180161"/>
            <a:chExt cx="1530220" cy="1232083"/>
          </a:xfrm>
        </p:grpSpPr>
        <p:sp>
          <p:nvSpPr>
            <p:cNvPr id="10" name="テキスト ボックス 9">
              <a:extLst>
                <a:ext uri="{FF2B5EF4-FFF2-40B4-BE49-F238E27FC236}">
                  <a16:creationId xmlns:a16="http://schemas.microsoft.com/office/drawing/2014/main" id="{3BD54142-9F01-E9DF-4255-2E154EFDC9FB}"/>
                </a:ext>
              </a:extLst>
            </p:cNvPr>
            <p:cNvSpPr txBox="1"/>
            <p:nvPr/>
          </p:nvSpPr>
          <p:spPr>
            <a:xfrm>
              <a:off x="4563182" y="4970441"/>
              <a:ext cx="646331" cy="369332"/>
            </a:xfrm>
            <a:prstGeom prst="rect">
              <a:avLst/>
            </a:prstGeom>
            <a:noFill/>
            <a:ln>
              <a:solidFill>
                <a:schemeClr val="tx1"/>
              </a:solidFill>
            </a:ln>
          </p:spPr>
          <p:txBody>
            <a:bodyPr vert="horz" wrap="none" rtlCol="0">
              <a:spAutoFit/>
            </a:bodyPr>
            <a:lstStyle/>
            <a:p>
              <a:r>
                <a:rPr kumimoji="1" lang="ja-JP" altLang="en-US" dirty="0">
                  <a:latin typeface="メイリオ" panose="020B0604030504040204" pitchFamily="50" charset="-128"/>
                  <a:ea typeface="メイリオ" panose="020B0604030504040204" pitchFamily="50" charset="-128"/>
                </a:rPr>
                <a:t>学校</a:t>
              </a:r>
            </a:p>
          </p:txBody>
        </p:sp>
        <p:sp>
          <p:nvSpPr>
            <p:cNvPr id="12" name="テキスト ボックス 11">
              <a:extLst>
                <a:ext uri="{FF2B5EF4-FFF2-40B4-BE49-F238E27FC236}">
                  <a16:creationId xmlns:a16="http://schemas.microsoft.com/office/drawing/2014/main" id="{B5E6613C-D2F4-40E3-1AE0-68136151873C}"/>
                </a:ext>
              </a:extLst>
            </p:cNvPr>
            <p:cNvSpPr txBox="1"/>
            <p:nvPr/>
          </p:nvSpPr>
          <p:spPr>
            <a:xfrm>
              <a:off x="4563182" y="4301149"/>
              <a:ext cx="1107996" cy="369332"/>
            </a:xfrm>
            <a:prstGeom prst="rect">
              <a:avLst/>
            </a:prstGeom>
            <a:noFill/>
            <a:ln>
              <a:solidFill>
                <a:schemeClr val="tx1"/>
              </a:solidFill>
            </a:ln>
          </p:spPr>
          <p:txBody>
            <a:bodyPr vert="horz" wrap="none" rtlCol="0">
              <a:spAutoFit/>
            </a:bodyPr>
            <a:lstStyle/>
            <a:p>
              <a:r>
                <a:rPr kumimoji="1" lang="ja-JP" altLang="en-US" dirty="0">
                  <a:latin typeface="メイリオ" panose="020B0604030504040204" pitchFamily="50" charset="-128"/>
                  <a:ea typeface="メイリオ" panose="020B0604030504040204" pitchFamily="50" charset="-128"/>
                </a:rPr>
                <a:t>旅行会社</a:t>
              </a:r>
            </a:p>
          </p:txBody>
        </p:sp>
        <p:sp>
          <p:nvSpPr>
            <p:cNvPr id="23" name="正方形/長方形 22">
              <a:extLst>
                <a:ext uri="{FF2B5EF4-FFF2-40B4-BE49-F238E27FC236}">
                  <a16:creationId xmlns:a16="http://schemas.microsoft.com/office/drawing/2014/main" id="{71007170-C60D-D0D3-5C4A-73A59D4567C4}"/>
                </a:ext>
              </a:extLst>
            </p:cNvPr>
            <p:cNvSpPr/>
            <p:nvPr/>
          </p:nvSpPr>
          <p:spPr>
            <a:xfrm>
              <a:off x="4460033" y="4180161"/>
              <a:ext cx="1530220" cy="123208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矢印: 左 24">
            <a:extLst>
              <a:ext uri="{FF2B5EF4-FFF2-40B4-BE49-F238E27FC236}">
                <a16:creationId xmlns:a16="http://schemas.microsoft.com/office/drawing/2014/main" id="{25A0AAC3-DB44-8999-856D-73CF35BABD41}"/>
              </a:ext>
            </a:extLst>
          </p:cNvPr>
          <p:cNvSpPr/>
          <p:nvPr/>
        </p:nvSpPr>
        <p:spPr>
          <a:xfrm>
            <a:off x="3202747" y="5578525"/>
            <a:ext cx="1107996" cy="491747"/>
          </a:xfrm>
          <a:prstGeom prst="leftArrow">
            <a:avLst/>
          </a:prstGeom>
          <a:solidFill>
            <a:srgbClr val="FF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左 25">
            <a:extLst>
              <a:ext uri="{FF2B5EF4-FFF2-40B4-BE49-F238E27FC236}">
                <a16:creationId xmlns:a16="http://schemas.microsoft.com/office/drawing/2014/main" id="{69859CFE-B378-8891-DF1C-C4B9D70E881F}"/>
              </a:ext>
            </a:extLst>
          </p:cNvPr>
          <p:cNvSpPr/>
          <p:nvPr/>
        </p:nvSpPr>
        <p:spPr>
          <a:xfrm>
            <a:off x="1438150" y="5278222"/>
            <a:ext cx="1007989"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左 26">
            <a:extLst>
              <a:ext uri="{FF2B5EF4-FFF2-40B4-BE49-F238E27FC236}">
                <a16:creationId xmlns:a16="http://schemas.microsoft.com/office/drawing/2014/main" id="{8B1818B5-E5B2-525D-63B6-04F94B6D7F65}"/>
              </a:ext>
            </a:extLst>
          </p:cNvPr>
          <p:cNvSpPr/>
          <p:nvPr/>
        </p:nvSpPr>
        <p:spPr>
          <a:xfrm rot="10800000">
            <a:off x="1466959" y="4741826"/>
            <a:ext cx="1007989"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E92FE28E-E16F-0D2B-9FCF-67F26CF6D13F}"/>
              </a:ext>
            </a:extLst>
          </p:cNvPr>
          <p:cNvSpPr txBox="1"/>
          <p:nvPr/>
        </p:nvSpPr>
        <p:spPr>
          <a:xfrm>
            <a:off x="1596492" y="4538635"/>
            <a:ext cx="748923" cy="261610"/>
          </a:xfrm>
          <a:prstGeom prst="rect">
            <a:avLst/>
          </a:prstGeom>
          <a:noFill/>
          <a:ln>
            <a:noFill/>
          </a:ln>
        </p:spPr>
        <p:txBody>
          <a:bodyPr vert="horz" wrap="none" rtlCol="0">
            <a:spAutoFit/>
          </a:bodyPr>
          <a:lstStyle/>
          <a:p>
            <a:r>
              <a:rPr kumimoji="1" lang="ja-JP" altLang="en-US" sz="1100" b="1" dirty="0">
                <a:latin typeface="メイリオ" panose="020B0604030504040204" pitchFamily="50" charset="-128"/>
                <a:ea typeface="メイリオ" panose="020B0604030504040204" pitchFamily="50" charset="-128"/>
              </a:rPr>
              <a:t>業務委託</a:t>
            </a:r>
          </a:p>
        </p:txBody>
      </p:sp>
      <p:sp>
        <p:nvSpPr>
          <p:cNvPr id="31" name="テキスト ボックス 30">
            <a:extLst>
              <a:ext uri="{FF2B5EF4-FFF2-40B4-BE49-F238E27FC236}">
                <a16:creationId xmlns:a16="http://schemas.microsoft.com/office/drawing/2014/main" id="{FA478E83-AF10-FA42-054B-555535234731}"/>
              </a:ext>
            </a:extLst>
          </p:cNvPr>
          <p:cNvSpPr txBox="1"/>
          <p:nvPr/>
        </p:nvSpPr>
        <p:spPr>
          <a:xfrm>
            <a:off x="1525959" y="5557026"/>
            <a:ext cx="889987" cy="261610"/>
          </a:xfrm>
          <a:prstGeom prst="rect">
            <a:avLst/>
          </a:prstGeom>
          <a:noFill/>
          <a:ln>
            <a:noFill/>
          </a:ln>
        </p:spPr>
        <p:txBody>
          <a:bodyPr vert="horz" wrap="none" rtlCol="0">
            <a:spAutoFit/>
          </a:bodyPr>
          <a:lstStyle/>
          <a:p>
            <a:r>
              <a:rPr kumimoji="1" lang="ja-JP" altLang="en-US" sz="1100" b="1" dirty="0">
                <a:latin typeface="メイリオ" panose="020B0604030504040204" pitchFamily="50" charset="-128"/>
                <a:ea typeface="メイリオ" panose="020B0604030504040204" pitchFamily="50" charset="-128"/>
              </a:rPr>
              <a:t>報告・調整</a:t>
            </a:r>
          </a:p>
        </p:txBody>
      </p:sp>
      <p:sp>
        <p:nvSpPr>
          <p:cNvPr id="32" name="テキスト ボックス 31">
            <a:extLst>
              <a:ext uri="{FF2B5EF4-FFF2-40B4-BE49-F238E27FC236}">
                <a16:creationId xmlns:a16="http://schemas.microsoft.com/office/drawing/2014/main" id="{27B2CFCA-5BCA-1FD4-FD7C-8CE1382CE113}"/>
              </a:ext>
            </a:extLst>
          </p:cNvPr>
          <p:cNvSpPr txBox="1"/>
          <p:nvPr/>
        </p:nvSpPr>
        <p:spPr>
          <a:xfrm>
            <a:off x="3360101" y="4435732"/>
            <a:ext cx="889987" cy="261610"/>
          </a:xfrm>
          <a:prstGeom prst="rect">
            <a:avLst/>
          </a:prstGeom>
          <a:noFill/>
          <a:ln>
            <a:noFill/>
          </a:ln>
        </p:spPr>
        <p:txBody>
          <a:bodyPr vert="horz" wrap="none" rtlCol="0">
            <a:spAutoFit/>
          </a:bodyPr>
          <a:lstStyle/>
          <a:p>
            <a:r>
              <a:rPr kumimoji="1" lang="ja-JP" altLang="en-US" sz="1100" b="1" dirty="0">
                <a:latin typeface="メイリオ" panose="020B0604030504040204" pitchFamily="50" charset="-128"/>
                <a:ea typeface="メイリオ" panose="020B0604030504040204" pitchFamily="50" charset="-128"/>
              </a:rPr>
              <a:t>申請・報告</a:t>
            </a:r>
          </a:p>
        </p:txBody>
      </p:sp>
      <p:sp>
        <p:nvSpPr>
          <p:cNvPr id="34" name="テキスト ボックス 33">
            <a:extLst>
              <a:ext uri="{FF2B5EF4-FFF2-40B4-BE49-F238E27FC236}">
                <a16:creationId xmlns:a16="http://schemas.microsoft.com/office/drawing/2014/main" id="{FFAAA482-6ABD-C715-7A8B-AD9E52410F95}"/>
              </a:ext>
            </a:extLst>
          </p:cNvPr>
          <p:cNvSpPr txBox="1"/>
          <p:nvPr/>
        </p:nvSpPr>
        <p:spPr>
          <a:xfrm>
            <a:off x="3285542" y="5035565"/>
            <a:ext cx="1031051" cy="261610"/>
          </a:xfrm>
          <a:prstGeom prst="rect">
            <a:avLst/>
          </a:prstGeom>
          <a:noFill/>
          <a:ln>
            <a:noFill/>
          </a:ln>
        </p:spPr>
        <p:txBody>
          <a:bodyPr vert="horz" wrap="none" rtlCol="0">
            <a:spAutoFit/>
          </a:bodyPr>
          <a:lstStyle/>
          <a:p>
            <a:r>
              <a:rPr kumimoji="1" lang="ja-JP" altLang="en-US" sz="1100" b="1" dirty="0">
                <a:latin typeface="メイリオ" panose="020B0604030504040204" pitchFamily="50" charset="-128"/>
                <a:ea typeface="メイリオ" panose="020B0604030504040204" pitchFamily="50" charset="-128"/>
              </a:rPr>
              <a:t>手続き・支払</a:t>
            </a:r>
          </a:p>
        </p:txBody>
      </p:sp>
      <p:sp>
        <p:nvSpPr>
          <p:cNvPr id="35" name="矢印: 上下 34">
            <a:extLst>
              <a:ext uri="{FF2B5EF4-FFF2-40B4-BE49-F238E27FC236}">
                <a16:creationId xmlns:a16="http://schemas.microsoft.com/office/drawing/2014/main" id="{01FED57F-78C8-4F14-3F4B-05AE86217FA8}"/>
              </a:ext>
            </a:extLst>
          </p:cNvPr>
          <p:cNvSpPr/>
          <p:nvPr/>
        </p:nvSpPr>
        <p:spPr>
          <a:xfrm>
            <a:off x="5369273" y="4697341"/>
            <a:ext cx="230610" cy="942391"/>
          </a:xfrm>
          <a:prstGeom prst="up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CB49E077-D3CE-B107-5E3B-99F7A1D13BBC}"/>
              </a:ext>
            </a:extLst>
          </p:cNvPr>
          <p:cNvSpPr txBox="1"/>
          <p:nvPr/>
        </p:nvSpPr>
        <p:spPr>
          <a:xfrm>
            <a:off x="5546913" y="4781769"/>
            <a:ext cx="523220" cy="656590"/>
          </a:xfrm>
          <a:prstGeom prst="rect">
            <a:avLst/>
          </a:prstGeom>
          <a:noFill/>
          <a:ln>
            <a:noFill/>
          </a:ln>
        </p:spPr>
        <p:txBody>
          <a:bodyPr vert="eaVert" wrap="none" rtlCol="0">
            <a:spAutoFit/>
          </a:bodyPr>
          <a:lstStyle/>
          <a:p>
            <a:r>
              <a:rPr kumimoji="1" lang="ja-JP" altLang="en-US" sz="1100" b="1" dirty="0">
                <a:latin typeface="メイリオ" panose="020B0604030504040204" pitchFamily="50" charset="-128"/>
                <a:ea typeface="メイリオ" panose="020B0604030504040204" pitchFamily="50" charset="-128"/>
              </a:rPr>
              <a:t>受発注</a:t>
            </a:r>
            <a:endParaRPr kumimoji="1" lang="en-US" altLang="ja-JP" sz="1100" b="1" dirty="0">
              <a:latin typeface="メイリオ" panose="020B0604030504040204" pitchFamily="50" charset="-128"/>
              <a:ea typeface="メイリオ" panose="020B0604030504040204" pitchFamily="50" charset="-128"/>
            </a:endParaRPr>
          </a:p>
          <a:p>
            <a:r>
              <a:rPr kumimoji="1" lang="ja-JP" altLang="en-US" sz="1100" b="1" dirty="0">
                <a:latin typeface="メイリオ" panose="020B0604030504040204" pitchFamily="50" charset="-128"/>
                <a:ea typeface="メイリオ" panose="020B0604030504040204" pitchFamily="50" charset="-128"/>
              </a:rPr>
              <a:t>詳細調整</a:t>
            </a:r>
          </a:p>
        </p:txBody>
      </p:sp>
      <p:sp>
        <p:nvSpPr>
          <p:cNvPr id="39" name="テキスト ボックス 38">
            <a:extLst>
              <a:ext uri="{FF2B5EF4-FFF2-40B4-BE49-F238E27FC236}">
                <a16:creationId xmlns:a16="http://schemas.microsoft.com/office/drawing/2014/main" id="{71C1E7ED-1A12-6675-22F7-B6BC012E3787}"/>
              </a:ext>
            </a:extLst>
          </p:cNvPr>
          <p:cNvSpPr txBox="1"/>
          <p:nvPr/>
        </p:nvSpPr>
        <p:spPr>
          <a:xfrm>
            <a:off x="3394546" y="5700943"/>
            <a:ext cx="889987" cy="261610"/>
          </a:xfrm>
          <a:prstGeom prst="rect">
            <a:avLst/>
          </a:prstGeom>
          <a:noFill/>
          <a:ln>
            <a:noFill/>
          </a:ln>
        </p:spPr>
        <p:txBody>
          <a:bodyPr vert="horz" wrap="none" rtlCol="0">
            <a:spAutoFit/>
          </a:bodyPr>
          <a:lstStyle/>
          <a:p>
            <a:r>
              <a:rPr kumimoji="1" lang="ja-JP" altLang="en-US" sz="1100" b="1" dirty="0">
                <a:latin typeface="メイリオ" panose="020B0604030504040204" pitchFamily="50" charset="-128"/>
                <a:ea typeface="メイリオ" panose="020B0604030504040204" pitchFamily="50" charset="-128"/>
              </a:rPr>
              <a:t>登録手続き</a:t>
            </a:r>
          </a:p>
        </p:txBody>
      </p:sp>
      <p:sp>
        <p:nvSpPr>
          <p:cNvPr id="2" name="テキスト ボックス 1">
            <a:extLst>
              <a:ext uri="{FF2B5EF4-FFF2-40B4-BE49-F238E27FC236}">
                <a16:creationId xmlns:a16="http://schemas.microsoft.com/office/drawing/2014/main" id="{8E674367-0441-39C3-9369-25D9A377658D}"/>
              </a:ext>
            </a:extLst>
          </p:cNvPr>
          <p:cNvSpPr txBox="1"/>
          <p:nvPr/>
        </p:nvSpPr>
        <p:spPr>
          <a:xfrm>
            <a:off x="0" y="80258"/>
            <a:ext cx="6873998" cy="754053"/>
          </a:xfrm>
          <a:prstGeom prst="rect">
            <a:avLst/>
          </a:prstGeom>
          <a:noFill/>
          <a:ln>
            <a:noFill/>
          </a:ln>
        </p:spPr>
        <p:txBody>
          <a:bodyPr wrap="none" bIns="0" rtlCol="0" anchor="b" anchorCtr="0">
            <a:spAutoFit/>
          </a:bodyPr>
          <a:lstStyle/>
          <a:p>
            <a:r>
              <a:rPr kumimoji="1" lang="ja-JP" altLang="en-US" sz="2300" b="1" dirty="0">
                <a:solidFill>
                  <a:srgbClr val="002060"/>
                </a:solidFill>
                <a:latin typeface="メイリオ" panose="020B0604030504040204" pitchFamily="50" charset="-128"/>
                <a:ea typeface="メイリオ" panose="020B0604030504040204" pitchFamily="50" charset="-128"/>
              </a:rPr>
              <a:t>１．修学旅行需要分散・時期平準化</a:t>
            </a:r>
            <a:endParaRPr kumimoji="1" lang="en-US" altLang="ja-JP" sz="2300" b="1" dirty="0">
              <a:solidFill>
                <a:srgbClr val="002060"/>
              </a:solidFill>
              <a:latin typeface="メイリオ" panose="020B0604030504040204" pitchFamily="50" charset="-128"/>
              <a:ea typeface="メイリオ" panose="020B0604030504040204" pitchFamily="50" charset="-128"/>
            </a:endParaRPr>
          </a:p>
          <a:p>
            <a:r>
              <a:rPr kumimoji="1" lang="ja-JP" altLang="en-US" sz="2300" b="1" dirty="0">
                <a:solidFill>
                  <a:srgbClr val="002060"/>
                </a:solidFill>
                <a:latin typeface="メイリオ" panose="020B0604030504040204" pitchFamily="50" charset="-128"/>
                <a:ea typeface="メイリオ" panose="020B0604030504040204" pitchFamily="50" charset="-128"/>
              </a:rPr>
              <a:t>　　　　　　　　　　　促進事業</a:t>
            </a:r>
            <a:r>
              <a:rPr kumimoji="1" lang="en-US" altLang="ja-JP" sz="2300" b="1" dirty="0">
                <a:solidFill>
                  <a:srgbClr val="FF0000"/>
                </a:solidFill>
                <a:latin typeface="メイリオ" panose="020B0604030504040204" pitchFamily="50" charset="-128"/>
                <a:ea typeface="メイリオ" panose="020B0604030504040204" pitchFamily="50" charset="-128"/>
              </a:rPr>
              <a:t>【</a:t>
            </a:r>
            <a:r>
              <a:rPr kumimoji="1" lang="ja-JP" altLang="en-US" sz="2300" b="1" dirty="0">
                <a:solidFill>
                  <a:srgbClr val="FF0000"/>
                </a:solidFill>
                <a:latin typeface="メイリオ" panose="020B0604030504040204" pitchFamily="50" charset="-128"/>
                <a:ea typeface="メイリオ" panose="020B0604030504040204" pitchFamily="50" charset="-128"/>
              </a:rPr>
              <a:t>第</a:t>
            </a:r>
            <a:r>
              <a:rPr kumimoji="1" lang="en-US" altLang="ja-JP" sz="2300" b="1" dirty="0">
                <a:solidFill>
                  <a:srgbClr val="FF0000"/>
                </a:solidFill>
                <a:latin typeface="メイリオ" panose="020B0604030504040204" pitchFamily="50" charset="-128"/>
                <a:ea typeface="メイリオ" panose="020B0604030504040204" pitchFamily="50" charset="-128"/>
              </a:rPr>
              <a:t>1</a:t>
            </a:r>
            <a:r>
              <a:rPr kumimoji="1" lang="ja-JP" altLang="en-US" sz="2300" b="1" dirty="0">
                <a:solidFill>
                  <a:srgbClr val="FF0000"/>
                </a:solidFill>
                <a:latin typeface="メイリオ" panose="020B0604030504040204" pitchFamily="50" charset="-128"/>
                <a:ea typeface="メイリオ" panose="020B0604030504040204" pitchFamily="50" charset="-128"/>
              </a:rPr>
              <a:t>期</a:t>
            </a:r>
            <a:r>
              <a:rPr kumimoji="1" lang="en-US" altLang="ja-JP" sz="2300" b="1" dirty="0">
                <a:solidFill>
                  <a:srgbClr val="FF0000"/>
                </a:solidFill>
                <a:latin typeface="メイリオ" panose="020B0604030504040204" pitchFamily="50" charset="-128"/>
                <a:ea typeface="メイリオ" panose="020B0604030504040204" pitchFamily="50" charset="-128"/>
              </a:rPr>
              <a:t>】</a:t>
            </a:r>
            <a:r>
              <a:rPr kumimoji="1" lang="ja-JP" altLang="en-US" sz="2300" b="1" dirty="0">
                <a:solidFill>
                  <a:srgbClr val="002060"/>
                </a:solidFill>
                <a:latin typeface="メイリオ" panose="020B0604030504040204" pitchFamily="50" charset="-128"/>
                <a:ea typeface="メイリオ" panose="020B0604030504040204" pitchFamily="50" charset="-128"/>
              </a:rPr>
              <a:t>の概要</a:t>
            </a:r>
            <a:endParaRPr kumimoji="1" lang="en-US" altLang="ja-JP" sz="2300" b="1" dirty="0">
              <a:solidFill>
                <a:srgbClr val="00206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07529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C537EAB0-E94E-4E69-9486-8E50BD8C46F2}"/>
              </a:ext>
            </a:extLst>
          </p:cNvPr>
          <p:cNvGrpSpPr/>
          <p:nvPr/>
        </p:nvGrpSpPr>
        <p:grpSpPr>
          <a:xfrm>
            <a:off x="127541" y="896893"/>
            <a:ext cx="9664641" cy="4812037"/>
            <a:chOff x="127541" y="896893"/>
            <a:chExt cx="9664641" cy="4812037"/>
          </a:xfrm>
        </p:grpSpPr>
        <p:sp>
          <p:nvSpPr>
            <p:cNvPr id="33" name="正方形/長方形 32">
              <a:extLst>
                <a:ext uri="{FF2B5EF4-FFF2-40B4-BE49-F238E27FC236}">
                  <a16:creationId xmlns:a16="http://schemas.microsoft.com/office/drawing/2014/main" id="{D477F951-2EF1-41CE-92EF-4ED0C0F35677}"/>
                </a:ext>
              </a:extLst>
            </p:cNvPr>
            <p:cNvSpPr/>
            <p:nvPr/>
          </p:nvSpPr>
          <p:spPr>
            <a:xfrm>
              <a:off x="127544" y="1076893"/>
              <a:ext cx="9664638" cy="4632037"/>
            </a:xfrm>
            <a:prstGeom prst="rect">
              <a:avLst/>
            </a:prstGeom>
            <a:solidFill>
              <a:srgbClr val="CCF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92075" algn="l" defTabSz="457200" rtl="0" eaLnBrk="1" fontAlgn="auto" latinLnBrk="0" hangingPunct="1">
                <a:lnSpc>
                  <a:spcPct val="100000"/>
                </a:lnSpc>
                <a:spcBef>
                  <a:spcPts val="0"/>
                </a:spcBef>
                <a:spcAft>
                  <a:spcPts val="60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92075" algn="l" defTabSz="457200" rtl="0" eaLnBrk="1" fontAlgn="auto" latinLnBrk="0" hangingPunct="1">
                <a:lnSpc>
                  <a:spcPct val="100000"/>
                </a:lnSpc>
                <a:spcBef>
                  <a:spcPts val="0"/>
                </a:spcBef>
                <a:spcAft>
                  <a:spcPts val="600"/>
                </a:spcAft>
                <a:buClrTx/>
                <a:buSzTx/>
                <a:buFontTx/>
                <a:buNone/>
                <a:tabLst/>
                <a:defRPr/>
              </a:pPr>
              <a:r>
                <a:rPr kumimoji="1" lang="ja-JP" altLang="en-US" sz="1400" dirty="0">
                  <a:solidFill>
                    <a:srgbClr val="000000"/>
                  </a:solidFill>
                  <a:latin typeface="メイリオ" panose="020B0604030504040204" pitchFamily="50" charset="-128"/>
                  <a:ea typeface="メイリオ" panose="020B0604030504040204" pitchFamily="50" charset="-128"/>
                </a:rPr>
                <a:t>支援対象</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：沖縄県内で修学旅行を実施する学校（学校から委託を受けた旅行会社も申請手続きが可能）</a:t>
              </a:r>
            </a:p>
            <a:p>
              <a:pPr marL="969963" marR="0" lvl="0" indent="-877888" algn="l" defTabSz="4572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支援条件：① </a:t>
              </a:r>
              <a:r>
                <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5</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月１日～</a:t>
              </a:r>
              <a:r>
                <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6</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月</a:t>
              </a:r>
              <a:r>
                <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30</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日</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の間で沖縄県を目的地として実施する修学旅行</a:t>
              </a:r>
              <a:br>
                <a:rPr kumimoji="1" lang="en-US" altLang="ja-JP" sz="1400" dirty="0">
                  <a:solidFill>
                    <a:srgbClr val="000000"/>
                  </a:solidFill>
                  <a:latin typeface="メイリオ" panose="020B0604030504040204" pitchFamily="50" charset="-128"/>
                  <a:ea typeface="メイリオ" panose="020B0604030504040204" pitchFamily="50" charset="-128"/>
                </a:rPr>
              </a:br>
              <a:r>
                <a:rPr kumimoji="1" lang="ja-JP" altLang="en-US" sz="1400" dirty="0">
                  <a:solidFill>
                    <a:srgbClr val="000000"/>
                  </a:solidFill>
                  <a:latin typeface="メイリオ" panose="020B0604030504040204" pitchFamily="50" charset="-128"/>
                  <a:ea typeface="メイリオ" panose="020B0604030504040204" pitchFamily="50" charset="-128"/>
                </a:rPr>
                <a:t>②</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本支援事業へ申請する前に策定された行程に、</a:t>
              </a:r>
              <a:r>
                <a:rPr kumimoji="1" lang="en-US" altLang="ja-JP" sz="1400" b="0"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hlinkClick r:id="rId2"/>
                </a:rPr>
                <a:t>OCVB</a:t>
              </a:r>
              <a:r>
                <a:rPr kumimoji="1" lang="ja-JP" altLang="en-US" sz="1400" b="0"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hlinkClick r:id="rId2"/>
                </a:rPr>
                <a:t>が別途提示する一覧表に掲載された</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体験プログラム</a:t>
              </a:r>
              <a:b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を新たに追加していること</a:t>
              </a:r>
              <a:b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③以下のいずれかの内容により訪問・集合・離散場所や時間帯の集中を避けるための分散化を考慮した</a:t>
              </a:r>
              <a:b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行程へ変更</a:t>
              </a:r>
              <a:r>
                <a:rPr kumimoji="1" lang="ja-JP" altLang="en-US" sz="1400" dirty="0">
                  <a:solidFill>
                    <a:srgbClr val="000000"/>
                  </a:solidFill>
                  <a:latin typeface="メイリオ" panose="020B0604030504040204" pitchFamily="50" charset="-128"/>
                  <a:ea typeface="メイリオ" panose="020B0604030504040204" pitchFamily="50" charset="-128"/>
                </a:rPr>
                <a:t>、</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又は</a:t>
              </a:r>
              <a:r>
                <a:rPr kumimoji="1" lang="ja-JP" altLang="en-US" sz="1400" b="0" i="0" u="none" strike="noStrike" kern="1200" cap="none" spc="0" normalizeH="0" baseline="0" noProof="0" dirty="0">
                  <a:ln>
                    <a:noFill/>
                  </a:ln>
                  <a:solidFill>
                    <a:srgbClr val="000000"/>
                  </a:solidFill>
                  <a:effectLst/>
                  <a:highlight>
                    <a:srgbClr val="FFFF00"/>
                  </a:highlight>
                  <a:uLnTx/>
                  <a:uFillTx/>
                  <a:latin typeface="メイリオ" panose="020B0604030504040204" pitchFamily="50" charset="-128"/>
                  <a:ea typeface="メイリオ" panose="020B0604030504040204" pitchFamily="50" charset="-128"/>
                  <a:cs typeface="+mn-cs"/>
                </a:rPr>
                <a:t>申請時において分散化認められること。なお、分散対象は下記表による</a:t>
              </a:r>
              <a:b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・首里城公園、沖縄美ら海水族館、沖縄県平和祈念資料館又は国際通り周辺の混雑が著しい特定　　</a:t>
              </a:r>
              <a:b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エリアへの訪問</a:t>
              </a:r>
              <a:r>
                <a:rPr kumimoji="1" lang="ja-JP" altLang="en-US" sz="1400" dirty="0">
                  <a:solidFill>
                    <a:srgbClr val="000000"/>
                  </a:solidFill>
                  <a:latin typeface="メイリオ" panose="020B0604030504040204" pitchFamily="50" charset="-128"/>
                  <a:ea typeface="メイリオ" panose="020B0604030504040204" pitchFamily="50" charset="-128"/>
                </a:rPr>
                <a:t>、</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集合・離散時間帯の変更</a:t>
              </a: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969963" marR="0" lvl="0" indent="-877888" algn="l" defTabSz="457200" rtl="0" eaLnBrk="1" fontAlgn="auto" latinLnBrk="0" hangingPunct="1">
                <a:lnSpc>
                  <a:spcPct val="100000"/>
                </a:lnSpc>
                <a:spcBef>
                  <a:spcPts val="0"/>
                </a:spcBef>
                <a:spcAft>
                  <a:spcPts val="600"/>
                </a:spcAft>
                <a:buClrTx/>
                <a:buSzTx/>
                <a:buFontTx/>
                <a:buNone/>
                <a:tabLst/>
                <a:defRPr/>
              </a:pPr>
              <a:endParaRPr kumimoji="1" lang="en-US" altLang="ja-JP" sz="1400" dirty="0">
                <a:solidFill>
                  <a:srgbClr val="000000"/>
                </a:solidFill>
                <a:latin typeface="メイリオ" panose="020B0604030504040204" pitchFamily="50" charset="-128"/>
                <a:ea typeface="メイリオ" panose="020B0604030504040204" pitchFamily="50" charset="-128"/>
              </a:endParaRPr>
            </a:p>
            <a:p>
              <a:pPr marL="969963" marR="0" lvl="0" indent="-877888" algn="l" defTabSz="457200" rtl="0" eaLnBrk="1" fontAlgn="auto" latinLnBrk="0" hangingPunct="1">
                <a:lnSpc>
                  <a:spcPct val="100000"/>
                </a:lnSpc>
                <a:spcBef>
                  <a:spcPts val="0"/>
                </a:spcBef>
                <a:spcAft>
                  <a:spcPts val="60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969963" marR="0" lvl="0" indent="-877888" algn="l" defTabSz="457200" rtl="0" eaLnBrk="1" fontAlgn="auto" latinLnBrk="0" hangingPunct="1">
                <a:lnSpc>
                  <a:spcPct val="100000"/>
                </a:lnSpc>
                <a:spcBef>
                  <a:spcPts val="0"/>
                </a:spcBef>
                <a:spcAft>
                  <a:spcPts val="600"/>
                </a:spcAft>
                <a:buClrTx/>
                <a:buSzTx/>
                <a:buFontTx/>
                <a:buNone/>
                <a:tabLst/>
                <a:defRPr/>
              </a:pPr>
              <a:endParaRPr kumimoji="1" lang="en-US" altLang="ja-JP" sz="1400" dirty="0">
                <a:solidFill>
                  <a:srgbClr val="000000"/>
                </a:solidFill>
                <a:latin typeface="メイリオ" panose="020B0604030504040204" pitchFamily="50" charset="-128"/>
                <a:ea typeface="メイリオ" panose="020B0604030504040204" pitchFamily="50" charset="-128"/>
              </a:endParaRPr>
            </a:p>
            <a:p>
              <a:pPr marL="969963" marR="0" lvl="0" indent="-877888" algn="l" defTabSz="457200" rtl="0" eaLnBrk="1" fontAlgn="auto" latinLnBrk="0" hangingPunct="1">
                <a:lnSpc>
                  <a:spcPct val="100000"/>
                </a:lnSpc>
                <a:spcBef>
                  <a:spcPts val="0"/>
                </a:spcBef>
                <a:spcAft>
                  <a:spcPts val="60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969963" marR="0" lvl="0" indent="-877888" algn="l" defTabSz="457200" rtl="0" eaLnBrk="1" fontAlgn="auto" latinLnBrk="0" hangingPunct="1">
                <a:lnSpc>
                  <a:spcPct val="100000"/>
                </a:lnSpc>
                <a:spcBef>
                  <a:spcPts val="0"/>
                </a:spcBef>
                <a:spcAft>
                  <a:spcPts val="600"/>
                </a:spcAft>
                <a:buClrTx/>
                <a:buSzTx/>
                <a:buFontTx/>
                <a:buNone/>
                <a:tabLst/>
                <a:defRPr/>
              </a:pPr>
              <a:endParaRPr kumimoji="1" lang="en-US" altLang="ja-JP" sz="1400" dirty="0">
                <a:solidFill>
                  <a:srgbClr val="000000"/>
                </a:solidFill>
                <a:latin typeface="メイリオ" panose="020B0604030504040204" pitchFamily="50" charset="-128"/>
                <a:ea typeface="メイリオ" panose="020B0604030504040204" pitchFamily="50" charset="-128"/>
              </a:endParaRPr>
            </a:p>
            <a:p>
              <a:pPr marL="969963" marR="0" lvl="0" indent="-877888" algn="l" defTabSz="457200" rtl="0" eaLnBrk="1" fontAlgn="auto" latinLnBrk="0" hangingPunct="1">
                <a:lnSpc>
                  <a:spcPct val="100000"/>
                </a:lnSpc>
                <a:spcBef>
                  <a:spcPts val="0"/>
                </a:spcBef>
                <a:spcAft>
                  <a:spcPts val="60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969963" marR="0" lvl="0" indent="-877888" algn="l" defTabSz="457200" rtl="0" eaLnBrk="1" fontAlgn="auto" latinLnBrk="0" hangingPunct="1">
                <a:lnSpc>
                  <a:spcPct val="100000"/>
                </a:lnSpc>
                <a:spcBef>
                  <a:spcPts val="0"/>
                </a:spcBef>
                <a:spcAft>
                  <a:spcPts val="600"/>
                </a:spcAft>
                <a:buClrTx/>
                <a:buSzTx/>
                <a:buFontTx/>
                <a:buNone/>
                <a:tabLst/>
                <a:defRPr/>
              </a:pPr>
              <a:b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en-US" altLang="ja-JP" sz="14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4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行程の追加・変更に伴い、支援申請を目的として元の行程で組まれていた体験プログラム又は訪問先を</a:t>
              </a:r>
              <a:br>
                <a:rPr kumimoji="1" lang="en-US" altLang="ja-JP" sz="14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400" b="0" i="0"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ja-JP" altLang="en-US" sz="14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削除しているものは対象外となります。</a:t>
              </a:r>
              <a:endParaRPr kumimoji="1" lang="en-US" altLang="ja-JP" sz="14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37" name="四角形: 角を丸くする 14">
              <a:extLst>
                <a:ext uri="{FF2B5EF4-FFF2-40B4-BE49-F238E27FC236}">
                  <a16:creationId xmlns:a16="http://schemas.microsoft.com/office/drawing/2014/main" id="{B6A73FBD-7B3F-4582-BA33-D2FEFC6863FF}"/>
                </a:ext>
              </a:extLst>
            </p:cNvPr>
            <p:cNvSpPr>
              <a:spLocks noChangeAspect="1"/>
            </p:cNvSpPr>
            <p:nvPr/>
          </p:nvSpPr>
          <p:spPr>
            <a:xfrm>
              <a:off x="127541" y="896893"/>
              <a:ext cx="1719920" cy="360000"/>
            </a:xfrm>
            <a:prstGeom prst="roundRect">
              <a:avLst>
                <a:gd name="adj" fmla="val 50000"/>
              </a:avLst>
            </a:prstGeom>
            <a:solidFill>
              <a:srgbClr val="00B0F0"/>
            </a:solidFill>
            <a:ln w="95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noAutofit/>
            </a:bodyPr>
            <a:lstStyle/>
            <a:p>
              <a:r>
                <a:rPr kumimoji="1" lang="en-US" altLang="ja-JP" b="1" dirty="0">
                  <a:solidFill>
                    <a:schemeClr val="bg1"/>
                  </a:solidFill>
                  <a:latin typeface="メイリオ" panose="020B0604030504040204" pitchFamily="50" charset="-128"/>
                  <a:ea typeface="メイリオ" panose="020B0604030504040204" pitchFamily="50" charset="-128"/>
                </a:rPr>
                <a:t>3.</a:t>
              </a:r>
              <a:r>
                <a:rPr kumimoji="1" lang="ja-JP" altLang="en-US" b="1" dirty="0">
                  <a:solidFill>
                    <a:schemeClr val="bg1"/>
                  </a:solidFill>
                  <a:latin typeface="メイリオ" panose="020B0604030504040204" pitchFamily="50" charset="-128"/>
                  <a:ea typeface="メイリオ" panose="020B0604030504040204" pitchFamily="50" charset="-128"/>
                </a:rPr>
                <a:t>支援の条件</a:t>
              </a:r>
            </a:p>
          </p:txBody>
        </p:sp>
      </p:grpSp>
      <p:sp>
        <p:nvSpPr>
          <p:cNvPr id="14" name="フッター プレースホルダー 13">
            <a:extLst>
              <a:ext uri="{FF2B5EF4-FFF2-40B4-BE49-F238E27FC236}">
                <a16:creationId xmlns:a16="http://schemas.microsoft.com/office/drawing/2014/main" id="{0E36FB1F-11DB-3943-00F2-CBFF5F1EF4D3}"/>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5" name="スライド番号プレースホルダー 14">
            <a:extLst>
              <a:ext uri="{FF2B5EF4-FFF2-40B4-BE49-F238E27FC236}">
                <a16:creationId xmlns:a16="http://schemas.microsoft.com/office/drawing/2014/main" id="{27DD92DC-36EC-7059-564B-1A0B2ECD1EBE}"/>
              </a:ext>
            </a:extLst>
          </p:cNvPr>
          <p:cNvSpPr>
            <a:spLocks noGrp="1"/>
          </p:cNvSpPr>
          <p:nvPr>
            <p:ph type="sldNum" sz="quarter" idx="12"/>
          </p:nvPr>
        </p:nvSpPr>
        <p:spPr/>
        <p:txBody>
          <a:bodyPr/>
          <a:lstStyle/>
          <a:p>
            <a:fld id="{48F63A3B-78C7-47BE-AE5E-E10140E04643}" type="slidenum">
              <a:rPr lang="en-US" smtClean="0"/>
              <a:pPr/>
              <a:t>4</a:t>
            </a:fld>
            <a:endParaRPr lang="en-US" dirty="0"/>
          </a:p>
        </p:txBody>
      </p:sp>
      <p:sp>
        <p:nvSpPr>
          <p:cNvPr id="8" name="テキスト ボックス 7">
            <a:extLst>
              <a:ext uri="{FF2B5EF4-FFF2-40B4-BE49-F238E27FC236}">
                <a16:creationId xmlns:a16="http://schemas.microsoft.com/office/drawing/2014/main" id="{1F827644-AB32-93A4-64E0-C3F02690845E}"/>
              </a:ext>
            </a:extLst>
          </p:cNvPr>
          <p:cNvSpPr txBox="1"/>
          <p:nvPr/>
        </p:nvSpPr>
        <p:spPr>
          <a:xfrm>
            <a:off x="0" y="80258"/>
            <a:ext cx="6873998" cy="754053"/>
          </a:xfrm>
          <a:prstGeom prst="rect">
            <a:avLst/>
          </a:prstGeom>
          <a:noFill/>
          <a:ln>
            <a:noFill/>
          </a:ln>
        </p:spPr>
        <p:txBody>
          <a:bodyPr wrap="none" bIns="0" rtlCol="0" anchor="b" anchorCtr="0">
            <a:spAutoFit/>
          </a:bodyPr>
          <a:lstStyle/>
          <a:p>
            <a:r>
              <a:rPr kumimoji="1" lang="ja-JP" altLang="en-US" sz="2300" b="1" dirty="0">
                <a:solidFill>
                  <a:srgbClr val="002060"/>
                </a:solidFill>
                <a:latin typeface="メイリオ" panose="020B0604030504040204" pitchFamily="50" charset="-128"/>
                <a:ea typeface="メイリオ" panose="020B0604030504040204" pitchFamily="50" charset="-128"/>
              </a:rPr>
              <a:t>１．修学旅行需要分散・時期平準化</a:t>
            </a:r>
            <a:endParaRPr kumimoji="1" lang="en-US" altLang="ja-JP" sz="2300" b="1" dirty="0">
              <a:solidFill>
                <a:srgbClr val="002060"/>
              </a:solidFill>
              <a:latin typeface="メイリオ" panose="020B0604030504040204" pitchFamily="50" charset="-128"/>
              <a:ea typeface="メイリオ" panose="020B0604030504040204" pitchFamily="50" charset="-128"/>
            </a:endParaRPr>
          </a:p>
          <a:p>
            <a:r>
              <a:rPr kumimoji="1" lang="ja-JP" altLang="en-US" sz="2300" b="1" dirty="0">
                <a:solidFill>
                  <a:srgbClr val="002060"/>
                </a:solidFill>
                <a:latin typeface="メイリオ" panose="020B0604030504040204" pitchFamily="50" charset="-128"/>
                <a:ea typeface="メイリオ" panose="020B0604030504040204" pitchFamily="50" charset="-128"/>
              </a:rPr>
              <a:t>　　　　　　　　　　　促進事業</a:t>
            </a:r>
            <a:r>
              <a:rPr kumimoji="1" lang="en-US" altLang="ja-JP" sz="2300" b="1" dirty="0">
                <a:solidFill>
                  <a:srgbClr val="FF0000"/>
                </a:solidFill>
                <a:latin typeface="メイリオ" panose="020B0604030504040204" pitchFamily="50" charset="-128"/>
                <a:ea typeface="メイリオ" panose="020B0604030504040204" pitchFamily="50" charset="-128"/>
              </a:rPr>
              <a:t>【</a:t>
            </a:r>
            <a:r>
              <a:rPr kumimoji="1" lang="ja-JP" altLang="en-US" sz="2300" b="1" dirty="0">
                <a:solidFill>
                  <a:srgbClr val="FF0000"/>
                </a:solidFill>
                <a:latin typeface="メイリオ" panose="020B0604030504040204" pitchFamily="50" charset="-128"/>
                <a:ea typeface="メイリオ" panose="020B0604030504040204" pitchFamily="50" charset="-128"/>
              </a:rPr>
              <a:t>第</a:t>
            </a:r>
            <a:r>
              <a:rPr kumimoji="1" lang="en-US" altLang="ja-JP" sz="2300" b="1" dirty="0">
                <a:solidFill>
                  <a:srgbClr val="FF0000"/>
                </a:solidFill>
                <a:latin typeface="メイリオ" panose="020B0604030504040204" pitchFamily="50" charset="-128"/>
                <a:ea typeface="メイリオ" panose="020B0604030504040204" pitchFamily="50" charset="-128"/>
              </a:rPr>
              <a:t>1</a:t>
            </a:r>
            <a:r>
              <a:rPr kumimoji="1" lang="ja-JP" altLang="en-US" sz="2300" b="1" dirty="0">
                <a:solidFill>
                  <a:srgbClr val="FF0000"/>
                </a:solidFill>
                <a:latin typeface="メイリオ" panose="020B0604030504040204" pitchFamily="50" charset="-128"/>
                <a:ea typeface="メイリオ" panose="020B0604030504040204" pitchFamily="50" charset="-128"/>
              </a:rPr>
              <a:t>期</a:t>
            </a:r>
            <a:r>
              <a:rPr kumimoji="1" lang="en-US" altLang="ja-JP" sz="2300" b="1" dirty="0">
                <a:solidFill>
                  <a:srgbClr val="FF0000"/>
                </a:solidFill>
                <a:latin typeface="メイリオ" panose="020B0604030504040204" pitchFamily="50" charset="-128"/>
                <a:ea typeface="メイリオ" panose="020B0604030504040204" pitchFamily="50" charset="-128"/>
              </a:rPr>
              <a:t>】</a:t>
            </a:r>
            <a:r>
              <a:rPr kumimoji="1" lang="ja-JP" altLang="en-US" sz="2300" b="1" dirty="0">
                <a:solidFill>
                  <a:srgbClr val="002060"/>
                </a:solidFill>
                <a:latin typeface="メイリオ" panose="020B0604030504040204" pitchFamily="50" charset="-128"/>
                <a:ea typeface="メイリオ" panose="020B0604030504040204" pitchFamily="50" charset="-128"/>
              </a:rPr>
              <a:t>の概要</a:t>
            </a:r>
            <a:endParaRPr kumimoji="1" lang="en-US" altLang="ja-JP" sz="2300" b="1" dirty="0">
              <a:solidFill>
                <a:srgbClr val="002060"/>
              </a:solidFill>
              <a:latin typeface="メイリオ" panose="020B0604030504040204" pitchFamily="50" charset="-128"/>
              <a:ea typeface="メイリオ" panose="020B0604030504040204" pitchFamily="50" charset="-128"/>
            </a:endParaRPr>
          </a:p>
        </p:txBody>
      </p:sp>
      <p:graphicFrame>
        <p:nvGraphicFramePr>
          <p:cNvPr id="2" name="表 1">
            <a:extLst>
              <a:ext uri="{FF2B5EF4-FFF2-40B4-BE49-F238E27FC236}">
                <a16:creationId xmlns:a16="http://schemas.microsoft.com/office/drawing/2014/main" id="{33AD7413-3657-3E8D-17E6-3882499BCF30}"/>
              </a:ext>
            </a:extLst>
          </p:cNvPr>
          <p:cNvGraphicFramePr>
            <a:graphicFrameLocks noGrp="1"/>
          </p:cNvGraphicFramePr>
          <p:nvPr>
            <p:extLst>
              <p:ext uri="{D42A27DB-BD31-4B8C-83A1-F6EECF244321}">
                <p14:modId xmlns:p14="http://schemas.microsoft.com/office/powerpoint/2010/main" val="3927908936"/>
              </p:ext>
            </p:extLst>
          </p:nvPr>
        </p:nvGraphicFramePr>
        <p:xfrm>
          <a:off x="1688924" y="3202548"/>
          <a:ext cx="7045326" cy="1833837"/>
        </p:xfrm>
        <a:graphic>
          <a:graphicData uri="http://schemas.openxmlformats.org/drawingml/2006/table">
            <a:tbl>
              <a:tblPr firstRow="1" bandRow="1">
                <a:tableStyleId>{5C22544A-7EE6-4342-B048-85BDC9FD1C3A}</a:tableStyleId>
              </a:tblPr>
              <a:tblGrid>
                <a:gridCol w="3522663">
                  <a:extLst>
                    <a:ext uri="{9D8B030D-6E8A-4147-A177-3AD203B41FA5}">
                      <a16:colId xmlns:a16="http://schemas.microsoft.com/office/drawing/2014/main" val="3597674920"/>
                    </a:ext>
                  </a:extLst>
                </a:gridCol>
                <a:gridCol w="3522663">
                  <a:extLst>
                    <a:ext uri="{9D8B030D-6E8A-4147-A177-3AD203B41FA5}">
                      <a16:colId xmlns:a16="http://schemas.microsoft.com/office/drawing/2014/main" val="4163832028"/>
                    </a:ext>
                  </a:extLst>
                </a:gridCol>
              </a:tblGrid>
              <a:tr h="300841">
                <a:tc>
                  <a:txBody>
                    <a:bodyPr/>
                    <a:lstStyle/>
                    <a:p>
                      <a:pPr algn="ctr"/>
                      <a:r>
                        <a:rPr kumimoji="1" lang="ja-JP" altLang="en-US" sz="1200" dirty="0">
                          <a:latin typeface="メイリオ" panose="020B0604030504040204" pitchFamily="50" charset="-128"/>
                          <a:ea typeface="メイリオ" panose="020B0604030504040204" pitchFamily="50" charset="-128"/>
                        </a:rPr>
                        <a:t>対象施設</a:t>
                      </a:r>
                    </a:p>
                  </a:txBody>
                  <a:tcPr/>
                </a:tc>
                <a:tc>
                  <a:txBody>
                    <a:bodyPr/>
                    <a:lstStyle/>
                    <a:p>
                      <a:pPr algn="ctr"/>
                      <a:r>
                        <a:rPr kumimoji="1" lang="ja-JP" altLang="en-US" sz="1200" dirty="0">
                          <a:latin typeface="メイリオ" panose="020B0604030504040204" pitchFamily="50" charset="-128"/>
                          <a:ea typeface="メイリオ" panose="020B0604030504040204" pitchFamily="50" charset="-128"/>
                        </a:rPr>
                        <a:t>分散対象時間（この時間から外れていること）</a:t>
                      </a:r>
                    </a:p>
                  </a:txBody>
                  <a:tcPr/>
                </a:tc>
                <a:extLst>
                  <a:ext uri="{0D108BD9-81ED-4DB2-BD59-A6C34878D82A}">
                    <a16:rowId xmlns:a16="http://schemas.microsoft.com/office/drawing/2014/main" val="2227117405"/>
                  </a:ext>
                </a:extLst>
              </a:tr>
              <a:tr h="300841">
                <a:tc>
                  <a:txBody>
                    <a:bodyPr/>
                    <a:lstStyle/>
                    <a:p>
                      <a:r>
                        <a:rPr kumimoji="1" lang="ja-JP" altLang="en-US" sz="1200" dirty="0">
                          <a:latin typeface="メイリオ" panose="020B0604030504040204" pitchFamily="50" charset="-128"/>
                          <a:ea typeface="メイリオ" panose="020B0604030504040204" pitchFamily="50" charset="-128"/>
                        </a:rPr>
                        <a:t>首里城公園</a:t>
                      </a:r>
                    </a:p>
                  </a:txBody>
                  <a:tcPr/>
                </a:tc>
                <a:tc>
                  <a:txBody>
                    <a:bodyPr/>
                    <a:lstStyle/>
                    <a:p>
                      <a:r>
                        <a:rPr kumimoji="1" lang="en-US" altLang="ja-JP" sz="1200" dirty="0">
                          <a:latin typeface="メイリオ" panose="020B0604030504040204" pitchFamily="50" charset="-128"/>
                          <a:ea typeface="メイリオ" panose="020B0604030504040204" pitchFamily="50" charset="-128"/>
                        </a:rPr>
                        <a:t>08</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30</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11</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00</a:t>
                      </a:r>
                      <a:endParaRPr kumimoji="1" lang="ja-JP" altLang="en-US" sz="12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019448301"/>
                  </a:ext>
                </a:extLst>
              </a:tr>
              <a:tr h="300841">
                <a:tc>
                  <a:txBody>
                    <a:bodyPr/>
                    <a:lstStyle/>
                    <a:p>
                      <a:r>
                        <a:rPr kumimoji="1" lang="ja-JP" altLang="en-US" sz="1200" dirty="0">
                          <a:latin typeface="メイリオ" panose="020B0604030504040204" pitchFamily="50" charset="-128"/>
                          <a:ea typeface="メイリオ" panose="020B0604030504040204" pitchFamily="50" charset="-128"/>
                        </a:rPr>
                        <a:t>沖縄美ら海水族館</a:t>
                      </a:r>
                    </a:p>
                  </a:txBody>
                  <a:tcPr/>
                </a:tc>
                <a:tc>
                  <a:txBody>
                    <a:bodyPr/>
                    <a:lstStyle/>
                    <a:p>
                      <a:r>
                        <a:rPr kumimoji="1" lang="en-US" altLang="ja-JP" sz="1200" dirty="0">
                          <a:latin typeface="メイリオ" panose="020B0604030504040204" pitchFamily="50" charset="-128"/>
                          <a:ea typeface="メイリオ" panose="020B0604030504040204" pitchFamily="50" charset="-128"/>
                        </a:rPr>
                        <a:t>10</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00</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15</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00</a:t>
                      </a:r>
                      <a:endParaRPr kumimoji="1" lang="ja-JP" altLang="en-US" sz="12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969311441"/>
                  </a:ext>
                </a:extLst>
              </a:tr>
              <a:tr h="300841">
                <a:tc>
                  <a:txBody>
                    <a:bodyPr/>
                    <a:lstStyle/>
                    <a:p>
                      <a:r>
                        <a:rPr kumimoji="1" lang="ja-JP" altLang="en-US" sz="1200" dirty="0">
                          <a:latin typeface="メイリオ" panose="020B0604030504040204" pitchFamily="50" charset="-128"/>
                          <a:ea typeface="メイリオ" panose="020B0604030504040204" pitchFamily="50" charset="-128"/>
                        </a:rPr>
                        <a:t>沖縄県平和祈念資料館</a:t>
                      </a:r>
                    </a:p>
                  </a:txBody>
                  <a:tcPr/>
                </a:tc>
                <a:tc>
                  <a:txBody>
                    <a:bodyPr/>
                    <a:lstStyle/>
                    <a:p>
                      <a:r>
                        <a:rPr kumimoji="1" lang="en-US" altLang="ja-JP" sz="1200" dirty="0">
                          <a:latin typeface="メイリオ" panose="020B0604030504040204" pitchFamily="50" charset="-128"/>
                          <a:ea typeface="メイリオ" panose="020B0604030504040204" pitchFamily="50" charset="-128"/>
                        </a:rPr>
                        <a:t>13</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00</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16</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00</a:t>
                      </a:r>
                      <a:endParaRPr kumimoji="1" lang="ja-JP" altLang="en-US" sz="12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16685360"/>
                  </a:ext>
                </a:extLst>
              </a:tr>
              <a:tr h="630473">
                <a:tc>
                  <a:txBody>
                    <a:bodyPr/>
                    <a:lstStyle/>
                    <a:p>
                      <a:r>
                        <a:rPr kumimoji="1" lang="ja-JP" altLang="en-US" sz="1200" dirty="0">
                          <a:latin typeface="メイリオ" panose="020B0604030504040204" pitchFamily="50" charset="-128"/>
                          <a:ea typeface="メイリオ" panose="020B0604030504040204" pitchFamily="50" charset="-128"/>
                        </a:rPr>
                        <a:t>国際通り周辺の混雑が著しい特定エリア（県民広場前・牧志公園前）</a:t>
                      </a:r>
                    </a:p>
                  </a:txBody>
                  <a:tcPr/>
                </a:tc>
                <a:tc>
                  <a:txBody>
                    <a:bodyPr/>
                    <a:lstStyle/>
                    <a:p>
                      <a:r>
                        <a:rPr kumimoji="1" lang="en-US" altLang="ja-JP" sz="1200" dirty="0">
                          <a:latin typeface="メイリオ" panose="020B0604030504040204" pitchFamily="50" charset="-128"/>
                          <a:ea typeface="メイリオ" panose="020B0604030504040204" pitchFamily="50" charset="-128"/>
                        </a:rPr>
                        <a:t>11</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00</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14</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00</a:t>
                      </a:r>
                      <a:endParaRPr kumimoji="1" lang="ja-JP" altLang="en-US" sz="12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4254456414"/>
                  </a:ext>
                </a:extLst>
              </a:tr>
            </a:tbl>
          </a:graphicData>
        </a:graphic>
      </p:graphicFrame>
    </p:spTree>
    <p:extLst>
      <p:ext uri="{BB962C8B-B14F-4D97-AF65-F5344CB8AC3E}">
        <p14:creationId xmlns:p14="http://schemas.microsoft.com/office/powerpoint/2010/main" val="1834894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64294-A93C-6337-F6FC-B30661FDD871}"/>
            </a:ext>
          </a:extLst>
        </p:cNvPr>
        <p:cNvGrpSpPr/>
        <p:nvPr/>
      </p:nvGrpSpPr>
      <p:grpSpPr>
        <a:xfrm>
          <a:off x="0" y="0"/>
          <a:ext cx="0" cy="0"/>
          <a:chOff x="0" y="0"/>
          <a:chExt cx="0" cy="0"/>
        </a:xfrm>
      </p:grpSpPr>
      <p:sp>
        <p:nvSpPr>
          <p:cNvPr id="14" name="フッター プレースホルダー 13">
            <a:extLst>
              <a:ext uri="{FF2B5EF4-FFF2-40B4-BE49-F238E27FC236}">
                <a16:creationId xmlns:a16="http://schemas.microsoft.com/office/drawing/2014/main" id="{1C157638-0C0B-119A-9CEE-474AD254EF0A}"/>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5" name="スライド番号プレースホルダー 14">
            <a:extLst>
              <a:ext uri="{FF2B5EF4-FFF2-40B4-BE49-F238E27FC236}">
                <a16:creationId xmlns:a16="http://schemas.microsoft.com/office/drawing/2014/main" id="{FEAF3D41-0D3C-8DF8-3A09-D9E0942E7F66}"/>
              </a:ext>
            </a:extLst>
          </p:cNvPr>
          <p:cNvSpPr>
            <a:spLocks noGrp="1"/>
          </p:cNvSpPr>
          <p:nvPr>
            <p:ph type="sldNum" sz="quarter" idx="12"/>
          </p:nvPr>
        </p:nvSpPr>
        <p:spPr/>
        <p:txBody>
          <a:bodyPr/>
          <a:lstStyle/>
          <a:p>
            <a:fld id="{48F63A3B-78C7-47BE-AE5E-E10140E04643}" type="slidenum">
              <a:rPr lang="en-US" smtClean="0"/>
              <a:pPr/>
              <a:t>5</a:t>
            </a:fld>
            <a:endParaRPr lang="en-US" dirty="0"/>
          </a:p>
        </p:txBody>
      </p:sp>
      <p:graphicFrame>
        <p:nvGraphicFramePr>
          <p:cNvPr id="2" name="表 1">
            <a:extLst>
              <a:ext uri="{FF2B5EF4-FFF2-40B4-BE49-F238E27FC236}">
                <a16:creationId xmlns:a16="http://schemas.microsoft.com/office/drawing/2014/main" id="{FF0700D4-2364-A1BA-8947-7946745AC6D8}"/>
              </a:ext>
            </a:extLst>
          </p:cNvPr>
          <p:cNvGraphicFramePr>
            <a:graphicFrameLocks noGrp="1"/>
          </p:cNvGraphicFramePr>
          <p:nvPr>
            <p:extLst>
              <p:ext uri="{D42A27DB-BD31-4B8C-83A1-F6EECF244321}">
                <p14:modId xmlns:p14="http://schemas.microsoft.com/office/powerpoint/2010/main" val="3869102284"/>
              </p:ext>
            </p:extLst>
          </p:nvPr>
        </p:nvGraphicFramePr>
        <p:xfrm>
          <a:off x="520913" y="2941118"/>
          <a:ext cx="7759517" cy="3118253"/>
        </p:xfrm>
        <a:graphic>
          <a:graphicData uri="http://schemas.openxmlformats.org/drawingml/2006/table">
            <a:tbl>
              <a:tblPr firstRow="1" bandRow="1">
                <a:tableStyleId>{5C22544A-7EE6-4342-B048-85BDC9FD1C3A}</a:tableStyleId>
              </a:tblPr>
              <a:tblGrid>
                <a:gridCol w="654239">
                  <a:extLst>
                    <a:ext uri="{9D8B030D-6E8A-4147-A177-3AD203B41FA5}">
                      <a16:colId xmlns:a16="http://schemas.microsoft.com/office/drawing/2014/main" val="1898669223"/>
                    </a:ext>
                  </a:extLst>
                </a:gridCol>
                <a:gridCol w="5214979">
                  <a:extLst>
                    <a:ext uri="{9D8B030D-6E8A-4147-A177-3AD203B41FA5}">
                      <a16:colId xmlns:a16="http://schemas.microsoft.com/office/drawing/2014/main" val="12388546"/>
                    </a:ext>
                  </a:extLst>
                </a:gridCol>
                <a:gridCol w="611733">
                  <a:extLst>
                    <a:ext uri="{9D8B030D-6E8A-4147-A177-3AD203B41FA5}">
                      <a16:colId xmlns:a16="http://schemas.microsoft.com/office/drawing/2014/main" val="721790158"/>
                    </a:ext>
                  </a:extLst>
                </a:gridCol>
                <a:gridCol w="639283">
                  <a:extLst>
                    <a:ext uri="{9D8B030D-6E8A-4147-A177-3AD203B41FA5}">
                      <a16:colId xmlns:a16="http://schemas.microsoft.com/office/drawing/2014/main" val="3668102072"/>
                    </a:ext>
                  </a:extLst>
                </a:gridCol>
                <a:gridCol w="639283">
                  <a:extLst>
                    <a:ext uri="{9D8B030D-6E8A-4147-A177-3AD203B41FA5}">
                      <a16:colId xmlns:a16="http://schemas.microsoft.com/office/drawing/2014/main" val="483806534"/>
                    </a:ext>
                  </a:extLst>
                </a:gridCol>
              </a:tblGrid>
              <a:tr h="544938">
                <a:tc>
                  <a:txBody>
                    <a:bodyPr/>
                    <a:lstStyle/>
                    <a:p>
                      <a:pPr algn="ctr"/>
                      <a:endParaRPr kumimoji="1" lang="ja-JP" altLang="en-US" sz="1300" b="1" baseline="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300" b="1" baseline="0" dirty="0">
                          <a:latin typeface="メイリオ" panose="020B0604030504040204" pitchFamily="50" charset="-128"/>
                          <a:ea typeface="メイリオ" panose="020B0604030504040204" pitchFamily="50" charset="-128"/>
                        </a:rPr>
                        <a:t>条　件</a:t>
                      </a:r>
                    </a:p>
                  </a:txBody>
                  <a:tcPr/>
                </a:tc>
                <a:tc gridSpan="3">
                  <a:txBody>
                    <a:bodyPr/>
                    <a:lstStyle/>
                    <a:p>
                      <a:pPr algn="ctr"/>
                      <a:r>
                        <a:rPr kumimoji="1" lang="ja-JP" altLang="en-US" sz="1300" b="1" baseline="0" dirty="0">
                          <a:latin typeface="メイリオ" panose="020B0604030504040204" pitchFamily="50" charset="-128"/>
                          <a:ea typeface="メイリオ" panose="020B0604030504040204" pitchFamily="50" charset="-128"/>
                        </a:rPr>
                        <a:t>パターン</a:t>
                      </a:r>
                    </a:p>
                  </a:txBody>
                  <a:tcPr/>
                </a:tc>
                <a:tc hMerge="1">
                  <a:txBody>
                    <a:bodyPr/>
                    <a:lstStyle/>
                    <a:p>
                      <a:pPr algn="ctr"/>
                      <a:endParaRPr kumimoji="1" lang="ja-JP" altLang="en-US" sz="1100" b="1" dirty="0"/>
                    </a:p>
                  </a:txBody>
                  <a:tcPr/>
                </a:tc>
                <a:tc hMerge="1">
                  <a:txBody>
                    <a:bodyPr/>
                    <a:lstStyle/>
                    <a:p>
                      <a:pPr algn="ctr"/>
                      <a:endParaRPr kumimoji="1" lang="ja-JP" altLang="en-US" sz="1100" b="1" dirty="0"/>
                    </a:p>
                  </a:txBody>
                  <a:tcPr/>
                </a:tc>
                <a:extLst>
                  <a:ext uri="{0D108BD9-81ED-4DB2-BD59-A6C34878D82A}">
                    <a16:rowId xmlns:a16="http://schemas.microsoft.com/office/drawing/2014/main" val="1626756770"/>
                  </a:ext>
                </a:extLst>
              </a:tr>
              <a:tr h="514663">
                <a:tc>
                  <a:txBody>
                    <a:bodyPr/>
                    <a:lstStyle/>
                    <a:p>
                      <a:r>
                        <a:rPr kumimoji="1" lang="ja-JP" altLang="en-US" sz="1300" baseline="0" dirty="0">
                          <a:latin typeface="メイリオ" panose="020B0604030504040204" pitchFamily="50" charset="-128"/>
                          <a:ea typeface="メイリオ" panose="020B0604030504040204" pitchFamily="50" charset="-128"/>
                        </a:rPr>
                        <a:t>①</a:t>
                      </a:r>
                    </a:p>
                  </a:txBody>
                  <a:tcPr/>
                </a:tc>
                <a:tc>
                  <a:txBody>
                    <a:bodyPr/>
                    <a:lstStyle/>
                    <a:p>
                      <a:r>
                        <a:rPr kumimoji="1" lang="ja-JP" altLang="en-US" sz="1300" baseline="0" dirty="0">
                          <a:highlight>
                            <a:srgbClr val="FFFF00"/>
                          </a:highlight>
                          <a:latin typeface="メイリオ" panose="020B0604030504040204" pitchFamily="50" charset="-128"/>
                          <a:ea typeface="メイリオ" panose="020B0604030504040204" pitchFamily="50" charset="-128"/>
                        </a:rPr>
                        <a:t>令和</a:t>
                      </a:r>
                      <a:r>
                        <a:rPr kumimoji="1" lang="en-US" altLang="ja-JP" sz="1300" baseline="0" dirty="0">
                          <a:highlight>
                            <a:srgbClr val="FFFF00"/>
                          </a:highlight>
                          <a:latin typeface="メイリオ" panose="020B0604030504040204" pitchFamily="50" charset="-128"/>
                          <a:ea typeface="メイリオ" panose="020B0604030504040204" pitchFamily="50" charset="-128"/>
                        </a:rPr>
                        <a:t>7</a:t>
                      </a:r>
                      <a:r>
                        <a:rPr kumimoji="1" lang="ja-JP" altLang="en-US" sz="1300" baseline="0" dirty="0">
                          <a:highlight>
                            <a:srgbClr val="FFFF00"/>
                          </a:highlight>
                          <a:latin typeface="メイリオ" panose="020B0604030504040204" pitchFamily="50" charset="-128"/>
                          <a:ea typeface="メイリオ" panose="020B0604030504040204" pitchFamily="50" charset="-128"/>
                        </a:rPr>
                        <a:t>年</a:t>
                      </a:r>
                      <a:r>
                        <a:rPr kumimoji="1" lang="en-US" altLang="ja-JP" sz="1300" baseline="0" dirty="0">
                          <a:highlight>
                            <a:srgbClr val="FFFF00"/>
                          </a:highlight>
                          <a:latin typeface="メイリオ" panose="020B0604030504040204" pitchFamily="50" charset="-128"/>
                          <a:ea typeface="メイリオ" panose="020B0604030504040204" pitchFamily="50" charset="-128"/>
                        </a:rPr>
                        <a:t>5</a:t>
                      </a:r>
                      <a:r>
                        <a:rPr kumimoji="1" lang="ja-JP" altLang="en-US" sz="1300" baseline="0" dirty="0">
                          <a:highlight>
                            <a:srgbClr val="FFFF00"/>
                          </a:highlight>
                          <a:latin typeface="メイリオ" panose="020B0604030504040204" pitchFamily="50" charset="-128"/>
                          <a:ea typeface="メイリオ" panose="020B0604030504040204" pitchFamily="50" charset="-128"/>
                        </a:rPr>
                        <a:t>月</a:t>
                      </a:r>
                      <a:r>
                        <a:rPr kumimoji="1" lang="en-US" altLang="ja-JP" sz="1300" baseline="0" dirty="0">
                          <a:highlight>
                            <a:srgbClr val="FFFF00"/>
                          </a:highlight>
                          <a:latin typeface="メイリオ" panose="020B0604030504040204" pitchFamily="50" charset="-128"/>
                          <a:ea typeface="メイリオ" panose="020B0604030504040204" pitchFamily="50" charset="-128"/>
                        </a:rPr>
                        <a:t>1</a:t>
                      </a:r>
                      <a:r>
                        <a:rPr kumimoji="1" lang="ja-JP" altLang="en-US" sz="1300" baseline="0" dirty="0">
                          <a:highlight>
                            <a:srgbClr val="FFFF00"/>
                          </a:highlight>
                          <a:latin typeface="メイリオ" panose="020B0604030504040204" pitchFamily="50" charset="-128"/>
                          <a:ea typeface="メイリオ" panose="020B0604030504040204" pitchFamily="50" charset="-128"/>
                        </a:rPr>
                        <a:t>日～</a:t>
                      </a:r>
                      <a:r>
                        <a:rPr kumimoji="1" lang="en-US" altLang="ja-JP" sz="1300" baseline="0" dirty="0">
                          <a:highlight>
                            <a:srgbClr val="FFFF00"/>
                          </a:highlight>
                          <a:latin typeface="メイリオ" panose="020B0604030504040204" pitchFamily="50" charset="-128"/>
                          <a:ea typeface="メイリオ" panose="020B0604030504040204" pitchFamily="50" charset="-128"/>
                        </a:rPr>
                        <a:t>6</a:t>
                      </a:r>
                      <a:r>
                        <a:rPr kumimoji="1" lang="ja-JP" altLang="en-US" sz="1300" baseline="0" dirty="0">
                          <a:highlight>
                            <a:srgbClr val="FFFF00"/>
                          </a:highlight>
                          <a:latin typeface="メイリオ" panose="020B0604030504040204" pitchFamily="50" charset="-128"/>
                          <a:ea typeface="メイリオ" panose="020B0604030504040204" pitchFamily="50" charset="-128"/>
                        </a:rPr>
                        <a:t>月</a:t>
                      </a:r>
                      <a:r>
                        <a:rPr kumimoji="1" lang="en-US" altLang="ja-JP" sz="1300" baseline="0" dirty="0">
                          <a:highlight>
                            <a:srgbClr val="FFFF00"/>
                          </a:highlight>
                          <a:latin typeface="メイリオ" panose="020B0604030504040204" pitchFamily="50" charset="-128"/>
                          <a:ea typeface="メイリオ" panose="020B0604030504040204" pitchFamily="50" charset="-128"/>
                        </a:rPr>
                        <a:t>30</a:t>
                      </a:r>
                      <a:r>
                        <a:rPr kumimoji="1" lang="ja-JP" altLang="en-US" sz="1300" baseline="0" dirty="0">
                          <a:highlight>
                            <a:srgbClr val="FFFF00"/>
                          </a:highlight>
                          <a:latin typeface="メイリオ" panose="020B0604030504040204" pitchFamily="50" charset="-128"/>
                          <a:ea typeface="メイリオ" panose="020B0604030504040204" pitchFamily="50" charset="-128"/>
                        </a:rPr>
                        <a:t>日の実施（出発日ベース）</a:t>
                      </a:r>
                    </a:p>
                  </a:txBody>
                  <a:tcPr/>
                </a:tc>
                <a:tc>
                  <a:txBody>
                    <a:bodyPr/>
                    <a:lstStyle/>
                    <a:p>
                      <a:pPr algn="ctr"/>
                      <a:r>
                        <a:rPr kumimoji="1" lang="ja-JP" altLang="en-US" sz="1300" baseline="0" dirty="0">
                          <a:latin typeface="メイリオ" panose="020B0604030504040204" pitchFamily="50" charset="-128"/>
                          <a:ea typeface="メイリオ" panose="020B0604030504040204" pitchFamily="50" charset="-128"/>
                        </a:rPr>
                        <a:t>○</a:t>
                      </a:r>
                    </a:p>
                  </a:txBody>
                  <a:tcPr/>
                </a:tc>
                <a:tc>
                  <a:txBody>
                    <a:bodyPr/>
                    <a:lstStyle/>
                    <a:p>
                      <a:pPr algn="ctr"/>
                      <a:r>
                        <a:rPr kumimoji="1" lang="ja-JP" altLang="en-US" sz="1300" baseline="0" dirty="0">
                          <a:latin typeface="メイリオ" panose="020B0604030504040204" pitchFamily="50" charset="-128"/>
                          <a:ea typeface="メイリオ" panose="020B0604030504040204" pitchFamily="50" charset="-128"/>
                        </a:rPr>
                        <a:t>○</a:t>
                      </a:r>
                    </a:p>
                  </a:txBody>
                  <a:tcPr/>
                </a:tc>
                <a:tc>
                  <a:txBody>
                    <a:bodyPr/>
                    <a:lstStyle/>
                    <a:p>
                      <a:pPr algn="ctr"/>
                      <a:r>
                        <a:rPr kumimoji="1" lang="ja-JP" altLang="en-US" sz="1300" baseline="0" dirty="0">
                          <a:latin typeface="メイリオ" panose="020B0604030504040204" pitchFamily="50" charset="-128"/>
                          <a:ea typeface="メイリオ" panose="020B0604030504040204" pitchFamily="50" charset="-128"/>
                        </a:rPr>
                        <a:t>○</a:t>
                      </a:r>
                    </a:p>
                  </a:txBody>
                  <a:tcPr/>
                </a:tc>
                <a:extLst>
                  <a:ext uri="{0D108BD9-81ED-4DB2-BD59-A6C34878D82A}">
                    <a16:rowId xmlns:a16="http://schemas.microsoft.com/office/drawing/2014/main" val="2414680910"/>
                  </a:ext>
                </a:extLst>
              </a:tr>
              <a:tr h="514663">
                <a:tc>
                  <a:txBody>
                    <a:bodyPr/>
                    <a:lstStyle/>
                    <a:p>
                      <a:r>
                        <a:rPr kumimoji="1" lang="ja-JP" altLang="en-US" sz="1300" baseline="0" dirty="0">
                          <a:latin typeface="メイリオ" panose="020B0604030504040204" pitchFamily="50" charset="-128"/>
                          <a:ea typeface="メイリオ" panose="020B0604030504040204" pitchFamily="50" charset="-128"/>
                        </a:rPr>
                        <a:t>②</a:t>
                      </a:r>
                    </a:p>
                  </a:txBody>
                  <a:tcPr/>
                </a:tc>
                <a:tc>
                  <a:txBody>
                    <a:bodyPr/>
                    <a:lstStyle/>
                    <a:p>
                      <a:r>
                        <a:rPr kumimoji="1" lang="ja-JP" altLang="en-US" sz="1300" baseline="0" dirty="0">
                          <a:latin typeface="メイリオ" panose="020B0604030504040204" pitchFamily="50" charset="-128"/>
                          <a:ea typeface="メイリオ" panose="020B0604030504040204" pitchFamily="50" charset="-128"/>
                        </a:rPr>
                        <a:t>体験プログラムの新規追加</a:t>
                      </a:r>
                    </a:p>
                  </a:txBody>
                  <a:tcPr/>
                </a:tc>
                <a:tc>
                  <a:txBody>
                    <a:bodyPr/>
                    <a:lstStyle/>
                    <a:p>
                      <a:pPr algn="ctr"/>
                      <a:r>
                        <a:rPr kumimoji="1" lang="ja-JP" altLang="en-US" sz="1300" baseline="0" dirty="0">
                          <a:latin typeface="メイリオ" panose="020B0604030504040204" pitchFamily="50" charset="-128"/>
                          <a:ea typeface="メイリオ" panose="020B0604030504040204" pitchFamily="50" charset="-128"/>
                        </a:rPr>
                        <a:t>○</a:t>
                      </a:r>
                    </a:p>
                  </a:txBody>
                  <a:tcPr/>
                </a:tc>
                <a:tc>
                  <a:txBody>
                    <a:bodyPr/>
                    <a:lstStyle/>
                    <a:p>
                      <a:pPr algn="ctr"/>
                      <a:r>
                        <a:rPr kumimoji="1" lang="ja-JP" altLang="en-US" sz="1300" baseline="0" dirty="0">
                          <a:latin typeface="メイリオ" panose="020B0604030504040204" pitchFamily="50" charset="-128"/>
                          <a:ea typeface="メイリオ" panose="020B0604030504040204" pitchFamily="50" charset="-128"/>
                        </a:rPr>
                        <a:t>○</a:t>
                      </a:r>
                    </a:p>
                  </a:txBody>
                  <a:tcPr/>
                </a:tc>
                <a:tc>
                  <a:txBody>
                    <a:bodyPr/>
                    <a:lstStyle/>
                    <a:p>
                      <a:pPr algn="ctr"/>
                      <a:r>
                        <a:rPr kumimoji="1" lang="ja-JP" altLang="en-US" sz="1300" baseline="0" dirty="0">
                          <a:latin typeface="メイリオ" panose="020B0604030504040204" pitchFamily="50" charset="-128"/>
                          <a:ea typeface="メイリオ" panose="020B0604030504040204" pitchFamily="50" charset="-128"/>
                        </a:rPr>
                        <a:t>○</a:t>
                      </a:r>
                    </a:p>
                  </a:txBody>
                  <a:tcPr/>
                </a:tc>
                <a:extLst>
                  <a:ext uri="{0D108BD9-81ED-4DB2-BD59-A6C34878D82A}">
                    <a16:rowId xmlns:a16="http://schemas.microsoft.com/office/drawing/2014/main" val="3314449109"/>
                  </a:ext>
                </a:extLst>
              </a:tr>
              <a:tr h="514663">
                <a:tc>
                  <a:txBody>
                    <a:bodyPr/>
                    <a:lstStyle/>
                    <a:p>
                      <a:r>
                        <a:rPr kumimoji="1" lang="ja-JP" altLang="en-US" sz="1300" baseline="0" dirty="0">
                          <a:latin typeface="メイリオ" panose="020B0604030504040204" pitchFamily="50" charset="-128"/>
                          <a:ea typeface="メイリオ" panose="020B0604030504040204" pitchFamily="50" charset="-128"/>
                        </a:rPr>
                        <a:t>③</a:t>
                      </a:r>
                      <a:r>
                        <a:rPr kumimoji="1" lang="en-US" altLang="ja-JP" sz="1300" baseline="0" dirty="0">
                          <a:latin typeface="メイリオ" panose="020B0604030504040204" pitchFamily="50" charset="-128"/>
                          <a:ea typeface="メイリオ" panose="020B0604030504040204" pitchFamily="50" charset="-128"/>
                        </a:rPr>
                        <a:t>-1</a:t>
                      </a:r>
                      <a:endParaRPr kumimoji="1" lang="ja-JP" altLang="en-US" sz="1300" baseline="0" dirty="0">
                        <a:latin typeface="メイリオ" panose="020B0604030504040204" pitchFamily="50" charset="-128"/>
                        <a:ea typeface="メイリオ" panose="020B0604030504040204" pitchFamily="50" charset="-128"/>
                      </a:endParaRPr>
                    </a:p>
                  </a:txBody>
                  <a:tcPr/>
                </a:tc>
                <a:tc>
                  <a:txBody>
                    <a:bodyPr/>
                    <a:lstStyle/>
                    <a:p>
                      <a:r>
                        <a:rPr kumimoji="1" lang="ja-JP" altLang="en-US" sz="1300" baseline="0" dirty="0">
                          <a:latin typeface="メイリオ" panose="020B0604030504040204" pitchFamily="50" charset="-128"/>
                          <a:ea typeface="メイリオ" panose="020B0604030504040204" pitchFamily="50" charset="-128"/>
                        </a:rPr>
                        <a:t>混雑が著しい特定エリアへの訪問時間帯の変更</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aseline="0" dirty="0">
                          <a:latin typeface="メイリオ" panose="020B0604030504040204" pitchFamily="50" charset="-128"/>
                          <a:ea typeface="メイリオ" panose="020B0604030504040204" pitchFamily="50" charset="-128"/>
                        </a:rPr>
                        <a:t>○</a:t>
                      </a:r>
                    </a:p>
                  </a:txBody>
                  <a:tcPr/>
                </a:tc>
                <a:tc>
                  <a:txBody>
                    <a:bodyPr/>
                    <a:lstStyle/>
                    <a:p>
                      <a:pPr algn="ctr"/>
                      <a:endParaRPr kumimoji="1" lang="ja-JP" altLang="en-US" sz="1300" baseline="0"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sz="1300" baseline="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203663997"/>
                  </a:ext>
                </a:extLst>
              </a:tr>
              <a:tr h="514663">
                <a:tc>
                  <a:txBody>
                    <a:bodyPr/>
                    <a:lstStyle/>
                    <a:p>
                      <a:r>
                        <a:rPr kumimoji="1" lang="ja-JP" altLang="en-US" sz="1300" baseline="0" dirty="0">
                          <a:latin typeface="メイリオ" panose="020B0604030504040204" pitchFamily="50" charset="-128"/>
                          <a:ea typeface="メイリオ" panose="020B0604030504040204" pitchFamily="50" charset="-128"/>
                        </a:rPr>
                        <a:t>③</a:t>
                      </a:r>
                      <a:r>
                        <a:rPr kumimoji="1" lang="en-US" altLang="ja-JP" sz="1300" baseline="0" dirty="0">
                          <a:latin typeface="メイリオ" panose="020B0604030504040204" pitchFamily="50" charset="-128"/>
                          <a:ea typeface="メイリオ" panose="020B0604030504040204" pitchFamily="50" charset="-128"/>
                        </a:rPr>
                        <a:t>-2</a:t>
                      </a:r>
                      <a:endParaRPr kumimoji="1" lang="ja-JP" altLang="en-US" sz="1300" baseline="0" dirty="0">
                        <a:latin typeface="メイリオ" panose="020B0604030504040204" pitchFamily="50" charset="-128"/>
                        <a:ea typeface="メイリオ" panose="020B0604030504040204" pitchFamily="50" charset="-128"/>
                      </a:endParaRPr>
                    </a:p>
                  </a:txBody>
                  <a:tcPr/>
                </a:tc>
                <a:tc>
                  <a:txBody>
                    <a:bodyPr/>
                    <a:lstStyle/>
                    <a:p>
                      <a:r>
                        <a:rPr kumimoji="1" lang="ja-JP" altLang="en-US" sz="1300" baseline="0" dirty="0">
                          <a:latin typeface="メイリオ" panose="020B0604030504040204" pitchFamily="50" charset="-128"/>
                          <a:ea typeface="メイリオ" panose="020B0604030504040204" pitchFamily="50" charset="-128"/>
                        </a:rPr>
                        <a:t>混雑が著しい特定エリアでの集合または離散時間帯の変更</a:t>
                      </a:r>
                    </a:p>
                  </a:txBody>
                  <a:tcPr/>
                </a:tc>
                <a:tc>
                  <a:txBody>
                    <a:bodyPr/>
                    <a:lstStyle/>
                    <a:p>
                      <a:pPr algn="ctr"/>
                      <a:endParaRPr kumimoji="1" lang="ja-JP" altLang="en-US" sz="1300" baseline="0" dirty="0">
                        <a:latin typeface="メイリオ" panose="020B0604030504040204" pitchFamily="50" charset="-128"/>
                        <a:ea typeface="メイリオ"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aseline="0" dirty="0">
                          <a:latin typeface="メイリオ" panose="020B0604030504040204" pitchFamily="50" charset="-128"/>
                          <a:ea typeface="メイリオ" panose="020B0604030504040204" pitchFamily="50" charset="-128"/>
                        </a:rPr>
                        <a:t>○</a:t>
                      </a:r>
                    </a:p>
                  </a:txBody>
                  <a:tcPr/>
                </a:tc>
                <a:tc>
                  <a:txBody>
                    <a:bodyPr/>
                    <a:lstStyle/>
                    <a:p>
                      <a:pPr algn="ctr"/>
                      <a:endParaRPr kumimoji="1" lang="ja-JP" altLang="en-US" sz="1300" baseline="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881339326"/>
                  </a:ext>
                </a:extLst>
              </a:tr>
              <a:tr h="514663">
                <a:tc>
                  <a:txBody>
                    <a:bodyPr/>
                    <a:lstStyle/>
                    <a:p>
                      <a:r>
                        <a:rPr kumimoji="1" lang="ja-JP" altLang="en-US" sz="1300" baseline="0" dirty="0">
                          <a:latin typeface="メイリオ" panose="020B0604030504040204" pitchFamily="50" charset="-128"/>
                          <a:ea typeface="メイリオ" panose="020B0604030504040204" pitchFamily="50" charset="-128"/>
                        </a:rPr>
                        <a:t>③</a:t>
                      </a:r>
                      <a:r>
                        <a:rPr kumimoji="1" lang="en-US" altLang="ja-JP" sz="1300" baseline="0" dirty="0">
                          <a:latin typeface="メイリオ" panose="020B0604030504040204" pitchFamily="50" charset="-128"/>
                          <a:ea typeface="メイリオ" panose="020B0604030504040204" pitchFamily="50" charset="-128"/>
                        </a:rPr>
                        <a:t>-3</a:t>
                      </a:r>
                      <a:endParaRPr kumimoji="1" lang="ja-JP" altLang="en-US" sz="1300" baseline="0" dirty="0">
                        <a:latin typeface="メイリオ" panose="020B0604030504040204" pitchFamily="50" charset="-128"/>
                        <a:ea typeface="メイリオ" panose="020B0604030504040204" pitchFamily="50" charset="-128"/>
                      </a:endParaRPr>
                    </a:p>
                  </a:txBody>
                  <a:tcPr/>
                </a:tc>
                <a:tc>
                  <a:txBody>
                    <a:bodyPr/>
                    <a:lstStyle/>
                    <a:p>
                      <a:r>
                        <a:rPr kumimoji="1" lang="ja-JP" altLang="en-US" sz="1300" baseline="0" dirty="0">
                          <a:highlight>
                            <a:srgbClr val="FFFF00"/>
                          </a:highlight>
                          <a:latin typeface="メイリオ" panose="020B0604030504040204" pitchFamily="50" charset="-128"/>
                          <a:ea typeface="メイリオ" panose="020B0604030504040204" pitchFamily="50" charset="-128"/>
                        </a:rPr>
                        <a:t>申請時において、混雑が著しい特定エリアでの分散化が認められる</a:t>
                      </a:r>
                    </a:p>
                  </a:txBody>
                  <a:tcPr/>
                </a:tc>
                <a:tc>
                  <a:txBody>
                    <a:bodyPr/>
                    <a:lstStyle/>
                    <a:p>
                      <a:pPr algn="ctr"/>
                      <a:endParaRPr kumimoji="1" lang="ja-JP" altLang="en-US" sz="1300" baseline="0"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sz="1300" baseline="0" dirty="0">
                        <a:latin typeface="メイリオ" panose="020B0604030504040204" pitchFamily="50" charset="-128"/>
                        <a:ea typeface="メイリオ"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aseline="0" dirty="0">
                          <a:latin typeface="メイリオ" panose="020B0604030504040204" pitchFamily="50" charset="-128"/>
                          <a:ea typeface="メイリオ" panose="020B0604030504040204" pitchFamily="50" charset="-128"/>
                        </a:rPr>
                        <a:t>○</a:t>
                      </a:r>
                    </a:p>
                  </a:txBody>
                  <a:tcPr/>
                </a:tc>
                <a:extLst>
                  <a:ext uri="{0D108BD9-81ED-4DB2-BD59-A6C34878D82A}">
                    <a16:rowId xmlns:a16="http://schemas.microsoft.com/office/drawing/2014/main" val="534086119"/>
                  </a:ext>
                </a:extLst>
              </a:tr>
            </a:tbl>
          </a:graphicData>
        </a:graphic>
      </p:graphicFrame>
      <p:sp>
        <p:nvSpPr>
          <p:cNvPr id="4" name="テキスト ボックス 3">
            <a:extLst>
              <a:ext uri="{FF2B5EF4-FFF2-40B4-BE49-F238E27FC236}">
                <a16:creationId xmlns:a16="http://schemas.microsoft.com/office/drawing/2014/main" id="{31DA047D-434C-2792-CCAA-28AC859C5C6D}"/>
              </a:ext>
            </a:extLst>
          </p:cNvPr>
          <p:cNvSpPr txBox="1"/>
          <p:nvPr/>
        </p:nvSpPr>
        <p:spPr>
          <a:xfrm>
            <a:off x="0" y="80258"/>
            <a:ext cx="6873998" cy="754053"/>
          </a:xfrm>
          <a:prstGeom prst="rect">
            <a:avLst/>
          </a:prstGeom>
          <a:noFill/>
          <a:ln>
            <a:noFill/>
          </a:ln>
        </p:spPr>
        <p:txBody>
          <a:bodyPr wrap="none" bIns="0" rtlCol="0" anchor="b" anchorCtr="0">
            <a:spAutoFit/>
          </a:bodyPr>
          <a:lstStyle/>
          <a:p>
            <a:r>
              <a:rPr kumimoji="1" lang="ja-JP" altLang="en-US" sz="2300" b="1" dirty="0">
                <a:solidFill>
                  <a:srgbClr val="002060"/>
                </a:solidFill>
                <a:latin typeface="メイリオ" panose="020B0604030504040204" pitchFamily="50" charset="-128"/>
                <a:ea typeface="メイリオ" panose="020B0604030504040204" pitchFamily="50" charset="-128"/>
              </a:rPr>
              <a:t>１．修学旅行需要分散・時期平準化</a:t>
            </a:r>
            <a:endParaRPr kumimoji="1" lang="en-US" altLang="ja-JP" sz="2300" b="1" dirty="0">
              <a:solidFill>
                <a:srgbClr val="002060"/>
              </a:solidFill>
              <a:latin typeface="メイリオ" panose="020B0604030504040204" pitchFamily="50" charset="-128"/>
              <a:ea typeface="メイリオ" panose="020B0604030504040204" pitchFamily="50" charset="-128"/>
            </a:endParaRPr>
          </a:p>
          <a:p>
            <a:r>
              <a:rPr kumimoji="1" lang="ja-JP" altLang="en-US" sz="2300" b="1" dirty="0">
                <a:solidFill>
                  <a:srgbClr val="002060"/>
                </a:solidFill>
                <a:latin typeface="メイリオ" panose="020B0604030504040204" pitchFamily="50" charset="-128"/>
                <a:ea typeface="メイリオ" panose="020B0604030504040204" pitchFamily="50" charset="-128"/>
              </a:rPr>
              <a:t>　　　　　　　　　　　促進事業</a:t>
            </a:r>
            <a:r>
              <a:rPr kumimoji="1" lang="en-US" altLang="ja-JP" sz="2300" b="1" dirty="0">
                <a:solidFill>
                  <a:srgbClr val="FF0000"/>
                </a:solidFill>
                <a:latin typeface="メイリオ" panose="020B0604030504040204" pitchFamily="50" charset="-128"/>
                <a:ea typeface="メイリオ" panose="020B0604030504040204" pitchFamily="50" charset="-128"/>
              </a:rPr>
              <a:t>【</a:t>
            </a:r>
            <a:r>
              <a:rPr kumimoji="1" lang="ja-JP" altLang="en-US" sz="2300" b="1" dirty="0">
                <a:solidFill>
                  <a:srgbClr val="FF0000"/>
                </a:solidFill>
                <a:latin typeface="メイリオ" panose="020B0604030504040204" pitchFamily="50" charset="-128"/>
                <a:ea typeface="メイリオ" panose="020B0604030504040204" pitchFamily="50" charset="-128"/>
              </a:rPr>
              <a:t>第</a:t>
            </a:r>
            <a:r>
              <a:rPr kumimoji="1" lang="en-US" altLang="ja-JP" sz="2300" b="1" dirty="0">
                <a:solidFill>
                  <a:srgbClr val="FF0000"/>
                </a:solidFill>
                <a:latin typeface="メイリオ" panose="020B0604030504040204" pitchFamily="50" charset="-128"/>
                <a:ea typeface="メイリオ" panose="020B0604030504040204" pitchFamily="50" charset="-128"/>
              </a:rPr>
              <a:t>1</a:t>
            </a:r>
            <a:r>
              <a:rPr kumimoji="1" lang="ja-JP" altLang="en-US" sz="2300" b="1" dirty="0">
                <a:solidFill>
                  <a:srgbClr val="FF0000"/>
                </a:solidFill>
                <a:latin typeface="メイリオ" panose="020B0604030504040204" pitchFamily="50" charset="-128"/>
                <a:ea typeface="メイリオ" panose="020B0604030504040204" pitchFamily="50" charset="-128"/>
              </a:rPr>
              <a:t>期</a:t>
            </a:r>
            <a:r>
              <a:rPr kumimoji="1" lang="en-US" altLang="ja-JP" sz="2300" b="1" dirty="0">
                <a:solidFill>
                  <a:srgbClr val="FF0000"/>
                </a:solidFill>
                <a:latin typeface="メイリオ" panose="020B0604030504040204" pitchFamily="50" charset="-128"/>
                <a:ea typeface="メイリオ" panose="020B0604030504040204" pitchFamily="50" charset="-128"/>
              </a:rPr>
              <a:t>】</a:t>
            </a:r>
            <a:r>
              <a:rPr kumimoji="1" lang="ja-JP" altLang="en-US" sz="2300" b="1" dirty="0">
                <a:solidFill>
                  <a:srgbClr val="002060"/>
                </a:solidFill>
                <a:latin typeface="メイリオ" panose="020B0604030504040204" pitchFamily="50" charset="-128"/>
                <a:ea typeface="メイリオ" panose="020B0604030504040204" pitchFamily="50" charset="-128"/>
              </a:rPr>
              <a:t>の概要</a:t>
            </a:r>
            <a:endParaRPr kumimoji="1" lang="en-US" altLang="ja-JP" sz="2300" b="1" dirty="0">
              <a:solidFill>
                <a:srgbClr val="002060"/>
              </a:solidFill>
              <a:latin typeface="メイリオ" panose="020B0604030504040204" pitchFamily="50" charset="-128"/>
              <a:ea typeface="メイリオ" panose="020B0604030504040204" pitchFamily="50" charset="-128"/>
            </a:endParaRPr>
          </a:p>
        </p:txBody>
      </p:sp>
      <p:sp>
        <p:nvSpPr>
          <p:cNvPr id="6" name="四角形: 角を丸くする 14">
            <a:extLst>
              <a:ext uri="{FF2B5EF4-FFF2-40B4-BE49-F238E27FC236}">
                <a16:creationId xmlns:a16="http://schemas.microsoft.com/office/drawing/2014/main" id="{FC2DB55B-F643-A2B2-63EE-ADEB1A1091CD}"/>
              </a:ext>
            </a:extLst>
          </p:cNvPr>
          <p:cNvSpPr>
            <a:spLocks noChangeAspect="1"/>
          </p:cNvSpPr>
          <p:nvPr/>
        </p:nvSpPr>
        <p:spPr>
          <a:xfrm>
            <a:off x="93036" y="910560"/>
            <a:ext cx="1719920" cy="360000"/>
          </a:xfrm>
          <a:prstGeom prst="roundRect">
            <a:avLst>
              <a:gd name="adj" fmla="val 50000"/>
            </a:avLst>
          </a:prstGeom>
          <a:solidFill>
            <a:srgbClr val="00B0F0"/>
          </a:solidFill>
          <a:ln w="95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noAutofit/>
          </a:bodyPr>
          <a:lstStyle/>
          <a:p>
            <a:r>
              <a:rPr kumimoji="1" lang="en-US" altLang="ja-JP" b="1" dirty="0">
                <a:solidFill>
                  <a:schemeClr val="bg1"/>
                </a:solidFill>
                <a:latin typeface="メイリオ" panose="020B0604030504040204" pitchFamily="50" charset="-128"/>
                <a:ea typeface="メイリオ" panose="020B0604030504040204" pitchFamily="50" charset="-128"/>
              </a:rPr>
              <a:t>3.</a:t>
            </a:r>
            <a:r>
              <a:rPr kumimoji="1" lang="ja-JP" altLang="en-US" b="1" dirty="0">
                <a:solidFill>
                  <a:schemeClr val="bg1"/>
                </a:solidFill>
                <a:latin typeface="メイリオ" panose="020B0604030504040204" pitchFamily="50" charset="-128"/>
                <a:ea typeface="メイリオ" panose="020B0604030504040204" pitchFamily="50" charset="-128"/>
              </a:rPr>
              <a:t>支援の条件</a:t>
            </a:r>
          </a:p>
        </p:txBody>
      </p:sp>
      <p:sp>
        <p:nvSpPr>
          <p:cNvPr id="8" name="四角形: 角を丸くする 14">
            <a:extLst>
              <a:ext uri="{FF2B5EF4-FFF2-40B4-BE49-F238E27FC236}">
                <a16:creationId xmlns:a16="http://schemas.microsoft.com/office/drawing/2014/main" id="{1549B279-8D70-B6C4-077B-A594F6820C0B}"/>
              </a:ext>
            </a:extLst>
          </p:cNvPr>
          <p:cNvSpPr>
            <a:spLocks/>
          </p:cNvSpPr>
          <p:nvPr/>
        </p:nvSpPr>
        <p:spPr>
          <a:xfrm>
            <a:off x="274800" y="1354851"/>
            <a:ext cx="9356399" cy="160043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266700" indent="-266700"/>
            <a:r>
              <a:rPr kumimoji="1" lang="ja-JP" altLang="en-US" sz="1400" dirty="0">
                <a:solidFill>
                  <a:schemeClr val="tx1"/>
                </a:solidFill>
                <a:latin typeface="メイリオ" panose="020B0604030504040204" pitchFamily="50" charset="-128"/>
                <a:ea typeface="メイリオ" panose="020B0604030504040204" pitchFamily="50" charset="-128"/>
              </a:rPr>
              <a:t>●条件パターンは右表のとおりです。</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93663" indent="-93663"/>
            <a:r>
              <a:rPr kumimoji="1" lang="ja-JP" altLang="en-US" sz="1400" dirty="0">
                <a:solidFill>
                  <a:schemeClr val="tx1"/>
                </a:solidFill>
                <a:latin typeface="メイリオ" panose="020B0604030504040204" pitchFamily="50" charset="-128"/>
                <a:ea typeface="メイリオ" panose="020B0604030504040204" pitchFamily="50" charset="-128"/>
              </a:rPr>
              <a:t>　①～③は必須ですが、③で定めている記載内容については「</a:t>
            </a:r>
            <a:r>
              <a:rPr kumimoji="1" lang="ja-JP" altLang="en-US" sz="1400" u="sng" dirty="0">
                <a:solidFill>
                  <a:schemeClr val="tx1"/>
                </a:solidFill>
                <a:latin typeface="メイリオ" panose="020B0604030504040204" pitchFamily="50" charset="-128"/>
                <a:ea typeface="メイリオ" panose="020B0604030504040204" pitchFamily="50" charset="-128"/>
              </a:rPr>
              <a:t>いずれか</a:t>
            </a:r>
            <a:r>
              <a:rPr kumimoji="1" lang="ja-JP" altLang="en-US" sz="1400" dirty="0">
                <a:solidFill>
                  <a:schemeClr val="tx1"/>
                </a:solidFill>
                <a:latin typeface="メイリオ" panose="020B0604030504040204" pitchFamily="50" charset="-128"/>
                <a:ea typeface="メイリオ" panose="020B0604030504040204" pitchFamily="50" charset="-128"/>
              </a:rPr>
              <a:t>」となります。</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77800" indent="-177800"/>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77800" indent="-177800"/>
            <a:r>
              <a:rPr kumimoji="1" lang="ja-JP" altLang="en-US" sz="1400" dirty="0">
                <a:solidFill>
                  <a:schemeClr val="tx1"/>
                </a:solidFill>
                <a:latin typeface="メイリオ" panose="020B0604030504040204" pitchFamily="50" charset="-128"/>
                <a:ea typeface="メイリオ" panose="020B0604030504040204" pitchFamily="50" charset="-128"/>
              </a:rPr>
              <a:t>●船舶とは・・・</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93663" indent="-93663"/>
            <a:r>
              <a:rPr kumimoji="1" lang="ja-JP" altLang="en-US" sz="1400" dirty="0">
                <a:solidFill>
                  <a:schemeClr val="tx1"/>
                </a:solidFill>
                <a:latin typeface="メイリオ" panose="020B0604030504040204" pitchFamily="50" charset="-128"/>
                <a:ea typeface="メイリオ" panose="020B0604030504040204" pitchFamily="50" charset="-128"/>
              </a:rPr>
              <a:t>　沖縄県内の離島を結ぶ航路で、一般旅客定期航路事業として沖縄総合事務局の許可を得ている事業者が運航するもの（離島への定期旅客航路）</a:t>
            </a:r>
            <a:br>
              <a:rPr kumimoji="1" lang="en-US" altLang="ja-JP" sz="1400" dirty="0">
                <a:solidFill>
                  <a:schemeClr val="tx1"/>
                </a:solidFill>
                <a:latin typeface="メイリオ" panose="020B0604030504040204" pitchFamily="50" charset="-128"/>
                <a:ea typeface="メイリオ" panose="020B0604030504040204" pitchFamily="50" charset="-128"/>
              </a:rPr>
            </a:br>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rPr>
              <a:t>チャーター船などは含みません。</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74311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FAD6D556-40F0-6B78-EC61-3482080A6CF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0168" y="1934528"/>
            <a:ext cx="3766280" cy="4310743"/>
          </a:xfrm>
          <a:prstGeom prst="rect">
            <a:avLst/>
          </a:prstGeom>
          <a:ln>
            <a:solidFill>
              <a:schemeClr val="tx1"/>
            </a:solidFill>
          </a:ln>
        </p:spPr>
      </p:pic>
      <p:sp>
        <p:nvSpPr>
          <p:cNvPr id="37" name="四角形: 角を丸くする 14">
            <a:extLst>
              <a:ext uri="{FF2B5EF4-FFF2-40B4-BE49-F238E27FC236}">
                <a16:creationId xmlns:a16="http://schemas.microsoft.com/office/drawing/2014/main" id="{B6A73FBD-7B3F-4582-BA33-D2FEFC6863FF}"/>
              </a:ext>
            </a:extLst>
          </p:cNvPr>
          <p:cNvSpPr>
            <a:spLocks/>
          </p:cNvSpPr>
          <p:nvPr/>
        </p:nvSpPr>
        <p:spPr>
          <a:xfrm>
            <a:off x="80890" y="994834"/>
            <a:ext cx="6805101" cy="360000"/>
          </a:xfrm>
          <a:prstGeom prst="roundRect">
            <a:avLst>
              <a:gd name="adj" fmla="val 50000"/>
            </a:avLst>
          </a:prstGeom>
          <a:solidFill>
            <a:srgbClr val="00B0F0"/>
          </a:solidFill>
          <a:ln w="95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chorCtr="0">
            <a:noAutofit/>
          </a:bodyPr>
          <a:lstStyle/>
          <a:p>
            <a:r>
              <a:rPr kumimoji="1" lang="ja-JP" altLang="en-US" b="1" dirty="0">
                <a:solidFill>
                  <a:schemeClr val="bg1"/>
                </a:solidFill>
                <a:latin typeface="メイリオ" panose="020B0604030504040204" pitchFamily="50" charset="-128"/>
                <a:ea typeface="メイリオ" panose="020B0604030504040204" pitchFamily="50" charset="-128"/>
              </a:rPr>
              <a:t>支援対象の体験プログラムは、こちらからご確認いただけます</a:t>
            </a:r>
          </a:p>
        </p:txBody>
      </p:sp>
      <p:sp>
        <p:nvSpPr>
          <p:cNvPr id="14" name="フッター プレースホルダー 13">
            <a:extLst>
              <a:ext uri="{FF2B5EF4-FFF2-40B4-BE49-F238E27FC236}">
                <a16:creationId xmlns:a16="http://schemas.microsoft.com/office/drawing/2014/main" id="{0E36FB1F-11DB-3943-00F2-CBFF5F1EF4D3}"/>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5" name="スライド番号プレースホルダー 14">
            <a:extLst>
              <a:ext uri="{FF2B5EF4-FFF2-40B4-BE49-F238E27FC236}">
                <a16:creationId xmlns:a16="http://schemas.microsoft.com/office/drawing/2014/main" id="{27DD92DC-36EC-7059-564B-1A0B2ECD1EBE}"/>
              </a:ext>
            </a:extLst>
          </p:cNvPr>
          <p:cNvSpPr>
            <a:spLocks noGrp="1"/>
          </p:cNvSpPr>
          <p:nvPr>
            <p:ph type="sldNum" sz="quarter" idx="12"/>
          </p:nvPr>
        </p:nvSpPr>
        <p:spPr/>
        <p:txBody>
          <a:bodyPr/>
          <a:lstStyle/>
          <a:p>
            <a:fld id="{48F63A3B-78C7-47BE-AE5E-E10140E04643}" type="slidenum">
              <a:rPr lang="en-US" smtClean="0"/>
              <a:pPr/>
              <a:t>6</a:t>
            </a:fld>
            <a:endParaRPr lang="en-US" dirty="0"/>
          </a:p>
        </p:txBody>
      </p:sp>
      <p:pic>
        <p:nvPicPr>
          <p:cNvPr id="8" name="図 7">
            <a:extLst>
              <a:ext uri="{FF2B5EF4-FFF2-40B4-BE49-F238E27FC236}">
                <a16:creationId xmlns:a16="http://schemas.microsoft.com/office/drawing/2014/main" id="{FC33ECD0-E25A-B665-FBF1-4498794A801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816953" y="2410388"/>
            <a:ext cx="4928879" cy="3131995"/>
          </a:xfrm>
          <a:prstGeom prst="rect">
            <a:avLst/>
          </a:prstGeom>
          <a:ln>
            <a:solidFill>
              <a:schemeClr val="tx1"/>
            </a:solidFill>
          </a:ln>
        </p:spPr>
      </p:pic>
      <p:sp>
        <p:nvSpPr>
          <p:cNvPr id="9" name="楕円 8">
            <a:extLst>
              <a:ext uri="{FF2B5EF4-FFF2-40B4-BE49-F238E27FC236}">
                <a16:creationId xmlns:a16="http://schemas.microsoft.com/office/drawing/2014/main" id="{6ACDE2D8-D70B-1D91-BA6D-CB9EF13CC990}"/>
              </a:ext>
            </a:extLst>
          </p:cNvPr>
          <p:cNvSpPr/>
          <p:nvPr/>
        </p:nvSpPr>
        <p:spPr>
          <a:xfrm>
            <a:off x="1877490" y="4198776"/>
            <a:ext cx="688428" cy="360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1F7371AE-C1D3-62BD-3B37-46B72A9EFF8A}"/>
              </a:ext>
            </a:extLst>
          </p:cNvPr>
          <p:cNvSpPr/>
          <p:nvPr/>
        </p:nvSpPr>
        <p:spPr>
          <a:xfrm>
            <a:off x="6270958" y="4301413"/>
            <a:ext cx="688428" cy="25736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4">
            <a:extLst>
              <a:ext uri="{FF2B5EF4-FFF2-40B4-BE49-F238E27FC236}">
                <a16:creationId xmlns:a16="http://schemas.microsoft.com/office/drawing/2014/main" id="{7BF6AF27-0861-48D6-B240-1099F7317A4A}"/>
              </a:ext>
            </a:extLst>
          </p:cNvPr>
          <p:cNvSpPr>
            <a:spLocks/>
          </p:cNvSpPr>
          <p:nvPr/>
        </p:nvSpPr>
        <p:spPr>
          <a:xfrm>
            <a:off x="160168" y="3028151"/>
            <a:ext cx="3766280" cy="430887"/>
          </a:xfrm>
          <a:prstGeom prst="rect">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266700" indent="-266700"/>
            <a:r>
              <a:rPr kumimoji="1" lang="ja-JP" altLang="en-US" sz="1100" dirty="0">
                <a:solidFill>
                  <a:schemeClr val="tx1"/>
                </a:solidFill>
                <a:latin typeface="メイリオ" panose="020B0604030504040204" pitchFamily="50" charset="-128"/>
                <a:ea typeface="メイリオ" panose="020B0604030504040204" pitchFamily="50" charset="-128"/>
              </a:rPr>
              <a:t>●検索画面の「ジャンル」から、</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266700" indent="-266700"/>
            <a:r>
              <a:rPr kumimoji="1" lang="ja-JP" altLang="en-US" sz="1100" dirty="0">
                <a:solidFill>
                  <a:schemeClr val="tx1"/>
                </a:solidFill>
                <a:latin typeface="メイリオ" panose="020B0604030504040204" pitchFamily="50" charset="-128"/>
                <a:ea typeface="メイリオ" panose="020B0604030504040204" pitchFamily="50" charset="-128"/>
              </a:rPr>
              <a:t>「分散化支援対象」をクリックして検索します。</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16" name="矢印: 左 15">
            <a:extLst>
              <a:ext uri="{FF2B5EF4-FFF2-40B4-BE49-F238E27FC236}">
                <a16:creationId xmlns:a16="http://schemas.microsoft.com/office/drawing/2014/main" id="{C8C87C85-11C7-4309-AB49-6EA678F4B04F}"/>
              </a:ext>
            </a:extLst>
          </p:cNvPr>
          <p:cNvSpPr/>
          <p:nvPr/>
        </p:nvSpPr>
        <p:spPr>
          <a:xfrm rot="10800000">
            <a:off x="4194529" y="4055708"/>
            <a:ext cx="412184"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四角形: 角を丸くする 14">
            <a:extLst>
              <a:ext uri="{FF2B5EF4-FFF2-40B4-BE49-F238E27FC236}">
                <a16:creationId xmlns:a16="http://schemas.microsoft.com/office/drawing/2014/main" id="{57011E15-F802-4C4B-7DC8-02CD569F8DB3}"/>
              </a:ext>
            </a:extLst>
          </p:cNvPr>
          <p:cNvSpPr>
            <a:spLocks/>
          </p:cNvSpPr>
          <p:nvPr/>
        </p:nvSpPr>
        <p:spPr>
          <a:xfrm>
            <a:off x="5398252" y="5645107"/>
            <a:ext cx="3766280" cy="600164"/>
          </a:xfrm>
          <a:prstGeom prst="rect">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266700" indent="-266700"/>
            <a:r>
              <a:rPr kumimoji="1" lang="ja-JP" altLang="en-US" sz="1100" dirty="0">
                <a:solidFill>
                  <a:schemeClr val="tx1"/>
                </a:solidFill>
                <a:latin typeface="メイリオ" panose="020B0604030504040204" pitchFamily="50" charset="-128"/>
                <a:ea typeface="メイリオ" panose="020B0604030504040204" pitchFamily="50" charset="-128"/>
              </a:rPr>
              <a:t>●各プログラムのタイトルには</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266700" indent="-266700"/>
            <a:r>
              <a:rPr kumimoji="1" lang="ja-JP" altLang="en-US" sz="1100" dirty="0">
                <a:solidFill>
                  <a:schemeClr val="tx1"/>
                </a:solidFill>
                <a:latin typeface="メイリオ" panose="020B0604030504040204" pitchFamily="50" charset="-128"/>
                <a:ea typeface="メイリオ" panose="020B0604030504040204" pitchFamily="50" charset="-128"/>
              </a:rPr>
              <a:t>「支援対象</a:t>
            </a:r>
            <a:r>
              <a:rPr kumimoji="1" lang="en-US" altLang="ja-JP" sz="1100" dirty="0">
                <a:solidFill>
                  <a:schemeClr val="tx1"/>
                </a:solidFill>
                <a:latin typeface="メイリオ" panose="020B0604030504040204" pitchFamily="50" charset="-128"/>
                <a:ea typeface="メイリオ" panose="020B0604030504040204" pitchFamily="50" charset="-128"/>
              </a:rPr>
              <a:t>No.</a:t>
            </a:r>
            <a:r>
              <a:rPr kumimoji="1" lang="ja-JP" altLang="en-US" sz="1100" dirty="0">
                <a:solidFill>
                  <a:schemeClr val="tx1"/>
                </a:solidFill>
                <a:latin typeface="メイリオ" panose="020B0604030504040204" pitchFamily="50" charset="-128"/>
                <a:ea typeface="メイリオ" panose="020B0604030504040204" pitchFamily="50" charset="-128"/>
              </a:rPr>
              <a:t>」が記載されています。</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266700" indent="-266700"/>
            <a:r>
              <a:rPr kumimoji="1" lang="ja-JP" altLang="en-US" sz="1100" dirty="0">
                <a:solidFill>
                  <a:schemeClr val="tx1"/>
                </a:solidFill>
                <a:latin typeface="メイリオ" panose="020B0604030504040204" pitchFamily="50" charset="-128"/>
                <a:ea typeface="メイリオ" panose="020B0604030504040204" pitchFamily="50" charset="-128"/>
              </a:rPr>
              <a:t>　</a:t>
            </a:r>
            <a:r>
              <a:rPr kumimoji="1" lang="ja-JP" altLang="en-US" sz="1100" b="1" u="sng" dirty="0">
                <a:solidFill>
                  <a:srgbClr val="FF0000"/>
                </a:solidFill>
                <a:latin typeface="メイリオ" panose="020B0604030504040204" pitchFamily="50" charset="-128"/>
                <a:ea typeface="メイリオ" panose="020B0604030504040204" pitchFamily="50" charset="-128"/>
              </a:rPr>
              <a:t>支援申請の際に必要な番号です。</a:t>
            </a:r>
            <a:endParaRPr kumimoji="1" lang="en-US" altLang="ja-JP" sz="1100" b="1" u="sng" dirty="0">
              <a:solidFill>
                <a:srgbClr val="FF0000"/>
              </a:solidFill>
              <a:latin typeface="メイリオ" panose="020B0604030504040204" pitchFamily="50" charset="-128"/>
              <a:ea typeface="メイリオ" panose="020B0604030504040204" pitchFamily="50" charset="-128"/>
            </a:endParaRPr>
          </a:p>
        </p:txBody>
      </p:sp>
      <p:grpSp>
        <p:nvGrpSpPr>
          <p:cNvPr id="18" name="グループ化 17">
            <a:extLst>
              <a:ext uri="{FF2B5EF4-FFF2-40B4-BE49-F238E27FC236}">
                <a16:creationId xmlns:a16="http://schemas.microsoft.com/office/drawing/2014/main" id="{0D29EDC7-E8D0-3A5E-C597-43407EA0BA4C}"/>
              </a:ext>
            </a:extLst>
          </p:cNvPr>
          <p:cNvGrpSpPr/>
          <p:nvPr/>
        </p:nvGrpSpPr>
        <p:grpSpPr>
          <a:xfrm>
            <a:off x="2625729" y="1509471"/>
            <a:ext cx="4740390" cy="437823"/>
            <a:chOff x="2731248" y="1509471"/>
            <a:chExt cx="4740390" cy="437823"/>
          </a:xfrm>
        </p:grpSpPr>
        <p:pic>
          <p:nvPicPr>
            <p:cNvPr id="19" name="図 18" descr="食品 が含まれている画像&#10;&#10;自動的に生成された説明">
              <a:hlinkClick r:id="rId4"/>
              <a:extLst>
                <a:ext uri="{FF2B5EF4-FFF2-40B4-BE49-F238E27FC236}">
                  <a16:creationId xmlns:a16="http://schemas.microsoft.com/office/drawing/2014/main" id="{CCFD25E3-C9CE-7434-7F28-CD6E8C03E3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1248" y="1509471"/>
              <a:ext cx="2125746" cy="437823"/>
            </a:xfrm>
            <a:prstGeom prst="rect">
              <a:avLst/>
            </a:prstGeom>
          </p:spPr>
        </p:pic>
        <p:sp>
          <p:nvSpPr>
            <p:cNvPr id="20" name="四角形: 角を丸くする 14">
              <a:hlinkClick r:id="rId4"/>
              <a:extLst>
                <a:ext uri="{FF2B5EF4-FFF2-40B4-BE49-F238E27FC236}">
                  <a16:creationId xmlns:a16="http://schemas.microsoft.com/office/drawing/2014/main" id="{12D3D318-7EB0-654A-45CD-F97276E3AF99}"/>
                </a:ext>
              </a:extLst>
            </p:cNvPr>
            <p:cNvSpPr>
              <a:spLocks/>
            </p:cNvSpPr>
            <p:nvPr/>
          </p:nvSpPr>
          <p:spPr>
            <a:xfrm>
              <a:off x="4953000" y="1574493"/>
              <a:ext cx="2518638" cy="30777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t" anchorCtr="0">
              <a:spAutoFit/>
            </a:bodyPr>
            <a:lstStyle/>
            <a:p>
              <a:r>
                <a:rPr kumimoji="1" lang="ja-JP" altLang="en-US" sz="1400" b="1" u="sng" dirty="0">
                  <a:solidFill>
                    <a:srgbClr val="00B0F0"/>
                  </a:solidFill>
                  <a:latin typeface="メイリオ" panose="020B0604030504040204" pitchFamily="50" charset="-128"/>
                  <a:ea typeface="メイリオ" panose="020B0604030504040204" pitchFamily="50" charset="-128"/>
                </a:rPr>
                <a:t>体験学習プログラム検索画面</a:t>
              </a:r>
              <a:endParaRPr kumimoji="1" lang="en-US" altLang="ja-JP" sz="1400" b="1" u="sng" dirty="0">
                <a:solidFill>
                  <a:srgbClr val="00B0F0"/>
                </a:solidFill>
                <a:latin typeface="メイリオ" panose="020B0604030504040204" pitchFamily="50" charset="-128"/>
                <a:ea typeface="メイリオ" panose="020B0604030504040204" pitchFamily="50" charset="-128"/>
              </a:endParaRPr>
            </a:p>
          </p:txBody>
        </p:sp>
      </p:grpSp>
      <p:sp>
        <p:nvSpPr>
          <p:cNvPr id="3" name="テキスト ボックス 2">
            <a:extLst>
              <a:ext uri="{FF2B5EF4-FFF2-40B4-BE49-F238E27FC236}">
                <a16:creationId xmlns:a16="http://schemas.microsoft.com/office/drawing/2014/main" id="{CDE844B2-4C66-2415-DB18-CCA477F21CBF}"/>
              </a:ext>
            </a:extLst>
          </p:cNvPr>
          <p:cNvSpPr txBox="1"/>
          <p:nvPr/>
        </p:nvSpPr>
        <p:spPr>
          <a:xfrm>
            <a:off x="0" y="80258"/>
            <a:ext cx="6873998" cy="754053"/>
          </a:xfrm>
          <a:prstGeom prst="rect">
            <a:avLst/>
          </a:prstGeom>
          <a:noFill/>
          <a:ln>
            <a:noFill/>
          </a:ln>
        </p:spPr>
        <p:txBody>
          <a:bodyPr wrap="none" bIns="0" rtlCol="0" anchor="b" anchorCtr="0">
            <a:spAutoFit/>
          </a:bodyPr>
          <a:lstStyle/>
          <a:p>
            <a:r>
              <a:rPr kumimoji="1" lang="ja-JP" altLang="en-US" sz="2300" b="1" dirty="0">
                <a:solidFill>
                  <a:srgbClr val="002060"/>
                </a:solidFill>
                <a:latin typeface="メイリオ" panose="020B0604030504040204" pitchFamily="50" charset="-128"/>
                <a:ea typeface="メイリオ" panose="020B0604030504040204" pitchFamily="50" charset="-128"/>
              </a:rPr>
              <a:t>１．修学旅行需要分散・時期平準化</a:t>
            </a:r>
            <a:endParaRPr kumimoji="1" lang="en-US" altLang="ja-JP" sz="2300" b="1" dirty="0">
              <a:solidFill>
                <a:srgbClr val="002060"/>
              </a:solidFill>
              <a:latin typeface="メイリオ" panose="020B0604030504040204" pitchFamily="50" charset="-128"/>
              <a:ea typeface="メイリオ" panose="020B0604030504040204" pitchFamily="50" charset="-128"/>
            </a:endParaRPr>
          </a:p>
          <a:p>
            <a:r>
              <a:rPr kumimoji="1" lang="ja-JP" altLang="en-US" sz="2300" b="1" dirty="0">
                <a:solidFill>
                  <a:srgbClr val="002060"/>
                </a:solidFill>
                <a:latin typeface="メイリオ" panose="020B0604030504040204" pitchFamily="50" charset="-128"/>
                <a:ea typeface="メイリオ" panose="020B0604030504040204" pitchFamily="50" charset="-128"/>
              </a:rPr>
              <a:t>　　　　　　　　　　　促進事業</a:t>
            </a:r>
            <a:r>
              <a:rPr kumimoji="1" lang="en-US" altLang="ja-JP" sz="2300" b="1" dirty="0">
                <a:solidFill>
                  <a:srgbClr val="FF0000"/>
                </a:solidFill>
                <a:latin typeface="メイリオ" panose="020B0604030504040204" pitchFamily="50" charset="-128"/>
                <a:ea typeface="メイリオ" panose="020B0604030504040204" pitchFamily="50" charset="-128"/>
              </a:rPr>
              <a:t>【</a:t>
            </a:r>
            <a:r>
              <a:rPr kumimoji="1" lang="ja-JP" altLang="en-US" sz="2300" b="1" dirty="0">
                <a:solidFill>
                  <a:srgbClr val="FF0000"/>
                </a:solidFill>
                <a:latin typeface="メイリオ" panose="020B0604030504040204" pitchFamily="50" charset="-128"/>
                <a:ea typeface="メイリオ" panose="020B0604030504040204" pitchFamily="50" charset="-128"/>
              </a:rPr>
              <a:t>第</a:t>
            </a:r>
            <a:r>
              <a:rPr kumimoji="1" lang="en-US" altLang="ja-JP" sz="2300" b="1" dirty="0">
                <a:solidFill>
                  <a:srgbClr val="FF0000"/>
                </a:solidFill>
                <a:latin typeface="メイリオ" panose="020B0604030504040204" pitchFamily="50" charset="-128"/>
                <a:ea typeface="メイリオ" panose="020B0604030504040204" pitchFamily="50" charset="-128"/>
              </a:rPr>
              <a:t>1</a:t>
            </a:r>
            <a:r>
              <a:rPr kumimoji="1" lang="ja-JP" altLang="en-US" sz="2300" b="1" dirty="0">
                <a:solidFill>
                  <a:srgbClr val="FF0000"/>
                </a:solidFill>
                <a:latin typeface="メイリオ" panose="020B0604030504040204" pitchFamily="50" charset="-128"/>
                <a:ea typeface="メイリオ" panose="020B0604030504040204" pitchFamily="50" charset="-128"/>
              </a:rPr>
              <a:t>期</a:t>
            </a:r>
            <a:r>
              <a:rPr kumimoji="1" lang="en-US" altLang="ja-JP" sz="2300" b="1" dirty="0">
                <a:solidFill>
                  <a:srgbClr val="FF0000"/>
                </a:solidFill>
                <a:latin typeface="メイリオ" panose="020B0604030504040204" pitchFamily="50" charset="-128"/>
                <a:ea typeface="メイリオ" panose="020B0604030504040204" pitchFamily="50" charset="-128"/>
              </a:rPr>
              <a:t>】</a:t>
            </a:r>
            <a:r>
              <a:rPr kumimoji="1" lang="ja-JP" altLang="en-US" sz="2300" b="1" dirty="0">
                <a:solidFill>
                  <a:srgbClr val="002060"/>
                </a:solidFill>
                <a:latin typeface="メイリオ" panose="020B0604030504040204" pitchFamily="50" charset="-128"/>
                <a:ea typeface="メイリオ" panose="020B0604030504040204" pitchFamily="50" charset="-128"/>
              </a:rPr>
              <a:t>の概要</a:t>
            </a:r>
            <a:endParaRPr kumimoji="1" lang="en-US" altLang="ja-JP" sz="2300" b="1" dirty="0">
              <a:solidFill>
                <a:srgbClr val="00206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00770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3B417B4B-7E2B-AA79-1E0E-183737804124}"/>
              </a:ext>
            </a:extLst>
          </p:cNvPr>
          <p:cNvGrpSpPr/>
          <p:nvPr/>
        </p:nvGrpSpPr>
        <p:grpSpPr>
          <a:xfrm>
            <a:off x="127542" y="989054"/>
            <a:ext cx="9664638" cy="2021764"/>
            <a:chOff x="127542" y="4027764"/>
            <a:chExt cx="9664638" cy="1542965"/>
          </a:xfrm>
        </p:grpSpPr>
        <p:sp>
          <p:nvSpPr>
            <p:cNvPr id="21" name="正方形/長方形 20">
              <a:extLst>
                <a:ext uri="{FF2B5EF4-FFF2-40B4-BE49-F238E27FC236}">
                  <a16:creationId xmlns:a16="http://schemas.microsoft.com/office/drawing/2014/main" id="{F2EB95D3-B48F-4B76-B6BD-0E567A5B1DCA}"/>
                </a:ext>
              </a:extLst>
            </p:cNvPr>
            <p:cNvSpPr/>
            <p:nvPr/>
          </p:nvSpPr>
          <p:spPr>
            <a:xfrm>
              <a:off x="127542" y="4161400"/>
              <a:ext cx="9664638" cy="1409329"/>
            </a:xfrm>
            <a:prstGeom prst="rect">
              <a:avLst/>
            </a:prstGeom>
            <a:solidFill>
              <a:srgbClr val="FFCCFF">
                <a:alpha val="50196"/>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269875" indent="-176213"/>
              <a:r>
                <a:rPr kumimoji="1" lang="ja-JP" altLang="en-US" sz="1400" dirty="0">
                  <a:solidFill>
                    <a:schemeClr val="tx1"/>
                  </a:solidFill>
                  <a:latin typeface="メイリオ" panose="020B0604030504040204" pitchFamily="50" charset="-128"/>
                  <a:ea typeface="メイリオ" panose="020B0604030504040204" pitchFamily="50" charset="-128"/>
                </a:rPr>
                <a:t>・一人当たり</a:t>
              </a:r>
              <a:r>
                <a:rPr kumimoji="1" lang="en-US" altLang="ja-JP" sz="1400" b="1" dirty="0">
                  <a:solidFill>
                    <a:schemeClr val="tx1"/>
                  </a:solidFill>
                  <a:latin typeface="メイリオ" panose="020B0604030504040204" pitchFamily="50" charset="-128"/>
                  <a:ea typeface="メイリオ" panose="020B0604030504040204" pitchFamily="50" charset="-128"/>
                </a:rPr>
                <a:t>10,000</a:t>
              </a:r>
              <a:r>
                <a:rPr kumimoji="1" lang="ja-JP" altLang="en-US" sz="1400" b="1" dirty="0">
                  <a:solidFill>
                    <a:schemeClr val="tx1"/>
                  </a:solidFill>
                  <a:latin typeface="メイリオ" panose="020B0604030504040204" pitchFamily="50" charset="-128"/>
                  <a:ea typeface="メイリオ" panose="020B0604030504040204" pitchFamily="50" charset="-128"/>
                </a:rPr>
                <a:t>円（諸税含）を上限</a:t>
              </a:r>
              <a:r>
                <a:rPr kumimoji="1" lang="ja-JP" altLang="en-US" sz="1400" dirty="0">
                  <a:solidFill>
                    <a:schemeClr val="tx1"/>
                  </a:solidFill>
                  <a:latin typeface="メイリオ" panose="020B0604030504040204" pitchFamily="50" charset="-128"/>
                  <a:ea typeface="メイリオ" panose="020B0604030504040204" pitchFamily="50" charset="-128"/>
                </a:rPr>
                <a:t>とした実費相当額に、体験プログラムの参加者数をかけて算出します。</a:t>
              </a:r>
              <a:br>
                <a:rPr kumimoji="1" lang="en-US" altLang="ja-JP" sz="1400" dirty="0">
                  <a:solidFill>
                    <a:schemeClr val="tx1"/>
                  </a:solidFill>
                  <a:latin typeface="メイリオ" panose="020B0604030504040204" pitchFamily="50" charset="-128"/>
                  <a:ea typeface="メイリオ" panose="020B0604030504040204" pitchFamily="50" charset="-128"/>
                </a:rPr>
              </a:br>
              <a:r>
                <a:rPr kumimoji="1" lang="ja-JP" altLang="en-US" sz="1400" dirty="0">
                  <a:solidFill>
                    <a:schemeClr val="tx1"/>
                  </a:solidFill>
                  <a:latin typeface="メイリオ" panose="020B0604030504040204" pitchFamily="50" charset="-128"/>
                  <a:ea typeface="メイリオ" panose="020B0604030504040204" pitchFamily="50" charset="-128"/>
                </a:rPr>
                <a:t>対象経費には、体験プログラム費用のほか、追加にかかった費用を含めることもできます。（会場費など）</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269875" indent="-176213"/>
              <a:r>
                <a:rPr kumimoji="1" lang="ja-JP" altLang="en-US" sz="1400" dirty="0">
                  <a:solidFill>
                    <a:schemeClr val="tx1"/>
                  </a:solidFill>
                  <a:latin typeface="メイリオ" panose="020B0604030504040204" pitchFamily="50" charset="-128"/>
                  <a:ea typeface="メイリオ" panose="020B0604030504040204" pitchFamily="50" charset="-128"/>
                </a:rPr>
                <a:t>・申請手続きを学校から委託を受けた旅行会社が行う場合は、</a:t>
              </a:r>
              <a:r>
                <a:rPr kumimoji="1" lang="ja-JP" altLang="en-US" sz="1400" u="sng" dirty="0">
                  <a:solidFill>
                    <a:schemeClr val="tx1"/>
                  </a:solidFill>
                  <a:latin typeface="メイリオ" panose="020B0604030504040204" pitchFamily="50" charset="-128"/>
                  <a:ea typeface="メイリオ" panose="020B0604030504040204" pitchFamily="50" charset="-128"/>
                </a:rPr>
                <a:t>上記上限額の範囲内において</a:t>
              </a:r>
              <a:br>
                <a:rPr kumimoji="1" lang="en-US" altLang="ja-JP" sz="1400" dirty="0">
                  <a:solidFill>
                    <a:schemeClr val="tx1"/>
                  </a:solidFill>
                  <a:latin typeface="メイリオ" panose="020B0604030504040204" pitchFamily="50" charset="-128"/>
                  <a:ea typeface="メイリオ" panose="020B0604030504040204" pitchFamily="50" charset="-128"/>
                </a:rPr>
              </a:br>
              <a:r>
                <a:rPr kumimoji="1" lang="ja-JP" altLang="en-US" sz="1400" u="sng" dirty="0">
                  <a:solidFill>
                    <a:schemeClr val="tx1"/>
                  </a:solidFill>
                  <a:latin typeface="メイリオ" panose="020B0604030504040204" pitchFamily="50" charset="-128"/>
                  <a:ea typeface="メイリオ" panose="020B0604030504040204" pitchFamily="50" charset="-128"/>
                </a:rPr>
                <a:t>一人当たり対象経費の</a:t>
              </a:r>
              <a:r>
                <a:rPr kumimoji="1" lang="en-US" altLang="ja-JP" sz="1400" u="sng" dirty="0">
                  <a:solidFill>
                    <a:schemeClr val="tx1"/>
                  </a:solidFill>
                  <a:latin typeface="メイリオ" panose="020B0604030504040204" pitchFamily="50" charset="-128"/>
                  <a:ea typeface="メイリオ" panose="020B0604030504040204" pitchFamily="50" charset="-128"/>
                </a:rPr>
                <a:t>20</a:t>
              </a:r>
              <a:r>
                <a:rPr kumimoji="1" lang="ja-JP" altLang="en-US" sz="1400" u="sng" dirty="0">
                  <a:solidFill>
                    <a:schemeClr val="tx1"/>
                  </a:solidFill>
                  <a:latin typeface="メイリオ" panose="020B0604030504040204" pitchFamily="50" charset="-128"/>
                  <a:ea typeface="メイリオ" panose="020B0604030504040204" pitchFamily="50" charset="-128"/>
                </a:rPr>
                <a:t>％以内の額を手数料として計上することができます。</a:t>
              </a:r>
              <a:r>
                <a:rPr kumimoji="1" lang="ja-JP" altLang="en-US" sz="1400" u="sng" dirty="0">
                  <a:solidFill>
                    <a:schemeClr val="tx1"/>
                  </a:solidFill>
                  <a:highlight>
                    <a:srgbClr val="FFFF00"/>
                  </a:highlight>
                  <a:latin typeface="メイリオ" panose="020B0604030504040204" pitchFamily="50" charset="-128"/>
                  <a:ea typeface="メイリオ" panose="020B0604030504040204" pitchFamily="50" charset="-128"/>
                </a:rPr>
                <a:t>なお、送客手数料は対象としない。</a:t>
              </a:r>
              <a:endParaRPr kumimoji="1" lang="en-US" altLang="ja-JP" sz="1400" u="sng" dirty="0">
                <a:solidFill>
                  <a:schemeClr val="tx1"/>
                </a:solidFill>
                <a:latin typeface="メイリオ" panose="020B0604030504040204" pitchFamily="50" charset="-128"/>
                <a:ea typeface="メイリオ" panose="020B0604030504040204" pitchFamily="50" charset="-128"/>
              </a:endParaRPr>
            </a:p>
            <a:p>
              <a:pPr marL="269875" indent="-176213"/>
              <a:br>
                <a:rPr kumimoji="1" lang="en-US" altLang="ja-JP" sz="800" dirty="0">
                  <a:solidFill>
                    <a:schemeClr val="tx1"/>
                  </a:solidFill>
                  <a:latin typeface="メイリオ" panose="020B0604030504040204" pitchFamily="50" charset="-128"/>
                  <a:ea typeface="メイリオ" panose="020B0604030504040204" pitchFamily="50" charset="-128"/>
                </a:rPr>
              </a:br>
              <a:r>
                <a:rPr kumimoji="1" lang="ja-JP" altLang="en-US" sz="1400" dirty="0">
                  <a:solidFill>
                    <a:schemeClr val="tx1"/>
                  </a:solidFill>
                  <a:latin typeface="メイリオ" panose="020B0604030504040204" pitchFamily="50" charset="-128"/>
                  <a:ea typeface="メイリオ" panose="020B0604030504040204" pitchFamily="50" charset="-128"/>
                </a:rPr>
                <a:t>　例：一人あたり対象経費</a:t>
              </a:r>
              <a:r>
                <a:rPr kumimoji="1" lang="en-US" altLang="ja-JP" sz="1400" dirty="0">
                  <a:solidFill>
                    <a:schemeClr val="tx1"/>
                  </a:solidFill>
                  <a:latin typeface="メイリオ" panose="020B0604030504040204" pitchFamily="50" charset="-128"/>
                  <a:ea typeface="メイリオ" panose="020B0604030504040204" pitchFamily="50" charset="-128"/>
                </a:rPr>
                <a:t>5,000</a:t>
              </a:r>
              <a:r>
                <a:rPr kumimoji="1" lang="ja-JP" altLang="en-US" sz="1400" dirty="0">
                  <a:solidFill>
                    <a:schemeClr val="tx1"/>
                  </a:solidFill>
                  <a:latin typeface="メイリオ" panose="020B0604030504040204" pitchFamily="50" charset="-128"/>
                  <a:ea typeface="メイリオ" panose="020B0604030504040204" pitchFamily="50" charset="-128"/>
                </a:rPr>
                <a:t>円で</a:t>
              </a:r>
              <a:r>
                <a:rPr kumimoji="1" lang="en-US" altLang="ja-JP" sz="1400" dirty="0">
                  <a:solidFill>
                    <a:schemeClr val="tx1"/>
                  </a:solidFill>
                  <a:latin typeface="メイリオ" panose="020B0604030504040204" pitchFamily="50" charset="-128"/>
                  <a:ea typeface="メイリオ" panose="020B0604030504040204" pitchFamily="50" charset="-128"/>
                </a:rPr>
                <a:t>100</a:t>
              </a:r>
              <a:r>
                <a:rPr kumimoji="1" lang="ja-JP" altLang="en-US" sz="1400" dirty="0">
                  <a:solidFill>
                    <a:schemeClr val="tx1"/>
                  </a:solidFill>
                  <a:latin typeface="メイリオ" panose="020B0604030504040204" pitchFamily="50" charset="-128"/>
                  <a:ea typeface="メイリオ" panose="020B0604030504040204" pitchFamily="50" charset="-128"/>
                </a:rPr>
                <a:t>名が体験プログラムに参加した場合、支援額は最大</a:t>
              </a:r>
              <a:r>
                <a:rPr kumimoji="1" lang="en-US" altLang="ja-JP" sz="1400" dirty="0">
                  <a:solidFill>
                    <a:schemeClr val="tx1"/>
                  </a:solidFill>
                  <a:latin typeface="メイリオ" panose="020B0604030504040204" pitchFamily="50" charset="-128"/>
                  <a:ea typeface="メイリオ" panose="020B0604030504040204" pitchFamily="50" charset="-128"/>
                </a:rPr>
                <a:t>600,000</a:t>
              </a:r>
              <a:r>
                <a:rPr kumimoji="1" lang="ja-JP" altLang="en-US" sz="1400" dirty="0">
                  <a:solidFill>
                    <a:schemeClr val="tx1"/>
                  </a:solidFill>
                  <a:latin typeface="メイリオ" panose="020B0604030504040204" pitchFamily="50" charset="-128"/>
                  <a:ea typeface="メイリオ" panose="020B0604030504040204" pitchFamily="50" charset="-128"/>
                </a:rPr>
                <a:t>円です。</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269875" indent="-176213"/>
              <a:br>
                <a:rPr kumimoji="1" lang="en-US" altLang="ja-JP" sz="800" dirty="0">
                  <a:solidFill>
                    <a:schemeClr val="tx1"/>
                  </a:solidFill>
                  <a:latin typeface="メイリオ" panose="020B0604030504040204" pitchFamily="50" charset="-128"/>
                  <a:ea typeface="メイリオ" panose="020B0604030504040204" pitchFamily="50" charset="-128"/>
                </a:rPr>
              </a:br>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rPr>
                <a:t>算出した支援金の額に</a:t>
              </a:r>
              <a:r>
                <a:rPr kumimoji="1" lang="en-US" altLang="ja-JP" sz="1400" dirty="0">
                  <a:solidFill>
                    <a:schemeClr val="tx1"/>
                  </a:solidFill>
                  <a:latin typeface="メイリオ" panose="020B0604030504040204" pitchFamily="50" charset="-128"/>
                  <a:ea typeface="メイリオ" panose="020B0604030504040204" pitchFamily="50" charset="-128"/>
                </a:rPr>
                <a:t>1</a:t>
              </a:r>
              <a:r>
                <a:rPr kumimoji="1" lang="ja-JP" altLang="en-US" sz="1400" dirty="0">
                  <a:solidFill>
                    <a:schemeClr val="tx1"/>
                  </a:solidFill>
                  <a:latin typeface="メイリオ" panose="020B0604030504040204" pitchFamily="50" charset="-128"/>
                  <a:ea typeface="メイリオ" panose="020B0604030504040204" pitchFamily="50" charset="-128"/>
                </a:rPr>
                <a:t>円未満の端数がある場合は、その端数金額は</a:t>
              </a:r>
              <a:r>
                <a:rPr kumimoji="1" lang="ja-JP" altLang="en-US" sz="1400" u="sng" dirty="0">
                  <a:solidFill>
                    <a:schemeClr val="tx1"/>
                  </a:solidFill>
                  <a:latin typeface="メイリオ" panose="020B0604030504040204" pitchFamily="50" charset="-128"/>
                  <a:ea typeface="メイリオ" panose="020B0604030504040204" pitchFamily="50" charset="-128"/>
                </a:rPr>
                <a:t>切り捨て</a:t>
              </a:r>
              <a:r>
                <a:rPr kumimoji="1" lang="ja-JP" altLang="en-US" sz="1400" dirty="0">
                  <a:solidFill>
                    <a:schemeClr val="tx1"/>
                  </a:solidFill>
                  <a:latin typeface="メイリオ" panose="020B0604030504040204" pitchFamily="50" charset="-128"/>
                  <a:ea typeface="メイリオ" panose="020B0604030504040204" pitchFamily="50" charset="-128"/>
                </a:rPr>
                <a:t>となります。</a:t>
              </a:r>
            </a:p>
          </p:txBody>
        </p:sp>
        <p:sp>
          <p:nvSpPr>
            <p:cNvPr id="22" name="四角形: 角を丸くする 14">
              <a:extLst>
                <a:ext uri="{FF2B5EF4-FFF2-40B4-BE49-F238E27FC236}">
                  <a16:creationId xmlns:a16="http://schemas.microsoft.com/office/drawing/2014/main" id="{F7FB60D0-9C71-4737-861C-35C4C706CF53}"/>
                </a:ext>
              </a:extLst>
            </p:cNvPr>
            <p:cNvSpPr>
              <a:spLocks/>
            </p:cNvSpPr>
            <p:nvPr/>
          </p:nvSpPr>
          <p:spPr>
            <a:xfrm>
              <a:off x="127545" y="4027764"/>
              <a:ext cx="1719916" cy="274744"/>
            </a:xfrm>
            <a:prstGeom prst="roundRect">
              <a:avLst>
                <a:gd name="adj" fmla="val 50000"/>
              </a:avLst>
            </a:prstGeom>
            <a:solidFill>
              <a:srgbClr val="7030A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0">
              <a:spAutoFit/>
            </a:bodyPr>
            <a:lstStyle/>
            <a:p>
              <a:r>
                <a:rPr kumimoji="1" lang="en-US" altLang="ja-JP" b="1" dirty="0">
                  <a:solidFill>
                    <a:schemeClr val="bg1"/>
                  </a:solidFill>
                  <a:latin typeface="メイリオ" panose="020B0604030504040204" pitchFamily="50" charset="-128"/>
                  <a:ea typeface="メイリオ" panose="020B0604030504040204" pitchFamily="50" charset="-128"/>
                </a:rPr>
                <a:t>4.</a:t>
              </a:r>
              <a:r>
                <a:rPr kumimoji="1" lang="ja-JP" altLang="en-US" b="1" dirty="0">
                  <a:solidFill>
                    <a:schemeClr val="bg1"/>
                  </a:solidFill>
                  <a:latin typeface="メイリオ" panose="020B0604030504040204" pitchFamily="50" charset="-128"/>
                  <a:ea typeface="メイリオ" panose="020B0604030504040204" pitchFamily="50" charset="-128"/>
                </a:rPr>
                <a:t>支援額</a:t>
              </a:r>
            </a:p>
          </p:txBody>
        </p:sp>
      </p:grpSp>
      <p:sp>
        <p:nvSpPr>
          <p:cNvPr id="14" name="フッター プレースホルダー 13">
            <a:extLst>
              <a:ext uri="{FF2B5EF4-FFF2-40B4-BE49-F238E27FC236}">
                <a16:creationId xmlns:a16="http://schemas.microsoft.com/office/drawing/2014/main" id="{0E36FB1F-11DB-3943-00F2-CBFF5F1EF4D3}"/>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5" name="スライド番号プレースホルダー 14">
            <a:extLst>
              <a:ext uri="{FF2B5EF4-FFF2-40B4-BE49-F238E27FC236}">
                <a16:creationId xmlns:a16="http://schemas.microsoft.com/office/drawing/2014/main" id="{27DD92DC-36EC-7059-564B-1A0B2ECD1EBE}"/>
              </a:ext>
            </a:extLst>
          </p:cNvPr>
          <p:cNvSpPr>
            <a:spLocks noGrp="1"/>
          </p:cNvSpPr>
          <p:nvPr>
            <p:ph type="sldNum" sz="quarter" idx="12"/>
          </p:nvPr>
        </p:nvSpPr>
        <p:spPr/>
        <p:txBody>
          <a:bodyPr/>
          <a:lstStyle/>
          <a:p>
            <a:fld id="{48F63A3B-78C7-47BE-AE5E-E10140E04643}" type="slidenum">
              <a:rPr lang="en-US" smtClean="0"/>
              <a:pPr/>
              <a:t>7</a:t>
            </a:fld>
            <a:endParaRPr lang="en-US" dirty="0"/>
          </a:p>
        </p:txBody>
      </p:sp>
      <p:graphicFrame>
        <p:nvGraphicFramePr>
          <p:cNvPr id="9" name="表 8">
            <a:extLst>
              <a:ext uri="{FF2B5EF4-FFF2-40B4-BE49-F238E27FC236}">
                <a16:creationId xmlns:a16="http://schemas.microsoft.com/office/drawing/2014/main" id="{C700F9FD-B674-0552-16AA-A418E35D9D90}"/>
              </a:ext>
            </a:extLst>
          </p:cNvPr>
          <p:cNvGraphicFramePr>
            <a:graphicFrameLocks noGrp="1"/>
          </p:cNvGraphicFramePr>
          <p:nvPr>
            <p:extLst>
              <p:ext uri="{D42A27DB-BD31-4B8C-83A1-F6EECF244321}">
                <p14:modId xmlns:p14="http://schemas.microsoft.com/office/powerpoint/2010/main" val="2524222305"/>
              </p:ext>
            </p:extLst>
          </p:nvPr>
        </p:nvGraphicFramePr>
        <p:xfrm>
          <a:off x="239508" y="3328101"/>
          <a:ext cx="8727208" cy="1531620"/>
        </p:xfrm>
        <a:graphic>
          <a:graphicData uri="http://schemas.openxmlformats.org/drawingml/2006/table">
            <a:tbl>
              <a:tblPr firstRow="1" bandRow="1">
                <a:tableStyleId>{5C22544A-7EE6-4342-B048-85BDC9FD1C3A}</a:tableStyleId>
              </a:tblPr>
              <a:tblGrid>
                <a:gridCol w="331955">
                  <a:extLst>
                    <a:ext uri="{9D8B030D-6E8A-4147-A177-3AD203B41FA5}">
                      <a16:colId xmlns:a16="http://schemas.microsoft.com/office/drawing/2014/main" val="1831409413"/>
                    </a:ext>
                  </a:extLst>
                </a:gridCol>
                <a:gridCol w="2746431">
                  <a:extLst>
                    <a:ext uri="{9D8B030D-6E8A-4147-A177-3AD203B41FA5}">
                      <a16:colId xmlns:a16="http://schemas.microsoft.com/office/drawing/2014/main" val="3814525266"/>
                    </a:ext>
                  </a:extLst>
                </a:gridCol>
                <a:gridCol w="1469241">
                  <a:extLst>
                    <a:ext uri="{9D8B030D-6E8A-4147-A177-3AD203B41FA5}">
                      <a16:colId xmlns:a16="http://schemas.microsoft.com/office/drawing/2014/main" val="3364154713"/>
                    </a:ext>
                  </a:extLst>
                </a:gridCol>
                <a:gridCol w="1259349">
                  <a:extLst>
                    <a:ext uri="{9D8B030D-6E8A-4147-A177-3AD203B41FA5}">
                      <a16:colId xmlns:a16="http://schemas.microsoft.com/office/drawing/2014/main" val="1139387863"/>
                    </a:ext>
                  </a:extLst>
                </a:gridCol>
                <a:gridCol w="1287377">
                  <a:extLst>
                    <a:ext uri="{9D8B030D-6E8A-4147-A177-3AD203B41FA5}">
                      <a16:colId xmlns:a16="http://schemas.microsoft.com/office/drawing/2014/main" val="4120333419"/>
                    </a:ext>
                  </a:extLst>
                </a:gridCol>
                <a:gridCol w="1632855">
                  <a:extLst>
                    <a:ext uri="{9D8B030D-6E8A-4147-A177-3AD203B41FA5}">
                      <a16:colId xmlns:a16="http://schemas.microsoft.com/office/drawing/2014/main" val="1940070123"/>
                    </a:ext>
                  </a:extLst>
                </a:gridCol>
              </a:tblGrid>
              <a:tr h="270806">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a:latin typeface="メイリオ" panose="020B0604030504040204" pitchFamily="50" charset="-128"/>
                          <a:ea typeface="メイリオ" panose="020B0604030504040204" pitchFamily="50" charset="-128"/>
                        </a:rPr>
                        <a:t>費用種別</a:t>
                      </a:r>
                    </a:p>
                  </a:txBody>
                  <a:tcPr anchor="ctr"/>
                </a:tc>
                <a:tc>
                  <a:txBody>
                    <a:bodyPr/>
                    <a:lstStyle/>
                    <a:p>
                      <a:pPr algn="ctr"/>
                      <a:r>
                        <a:rPr kumimoji="1" lang="ja-JP" altLang="en-US" sz="1200" dirty="0">
                          <a:latin typeface="メイリオ" panose="020B0604030504040204" pitchFamily="50" charset="-128"/>
                          <a:ea typeface="メイリオ" panose="020B0604030504040204" pitchFamily="50" charset="-128"/>
                        </a:rPr>
                        <a:t>金　額</a:t>
                      </a:r>
                    </a:p>
                  </a:txBody>
                  <a:tcPr anchor="ctr"/>
                </a:tc>
                <a:tc>
                  <a:txBody>
                    <a:bodyPr/>
                    <a:lstStyle/>
                    <a:p>
                      <a:pPr algn="ctr"/>
                      <a:r>
                        <a:rPr kumimoji="1" lang="ja-JP" altLang="en-US" sz="1200" dirty="0">
                          <a:latin typeface="メイリオ" panose="020B0604030504040204" pitchFamily="50" charset="-128"/>
                          <a:ea typeface="メイリオ" panose="020B0604030504040204" pitchFamily="50" charset="-128"/>
                        </a:rPr>
                        <a:t>備　考</a:t>
                      </a:r>
                    </a:p>
                  </a:txBody>
                  <a:tcPr anchor="ctr"/>
                </a:tc>
                <a:tc>
                  <a:txBody>
                    <a:bodyPr/>
                    <a:lstStyle/>
                    <a:p>
                      <a:pPr algn="ctr"/>
                      <a:r>
                        <a:rPr kumimoji="1" lang="ja-JP" altLang="en-US" sz="1200" dirty="0">
                          <a:latin typeface="メイリオ" panose="020B0604030504040204" pitchFamily="50" charset="-128"/>
                          <a:ea typeface="メイリオ" panose="020B0604030504040204" pitchFamily="50" charset="-128"/>
                        </a:rPr>
                        <a:t>その他</a:t>
                      </a:r>
                    </a:p>
                  </a:txBody>
                  <a:tcPr anchor="ct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579323614"/>
                  </a:ext>
                </a:extLst>
              </a:tr>
              <a:tr h="248239">
                <a:tc>
                  <a:txBody>
                    <a:bodyPr/>
                    <a:lstStyle/>
                    <a:p>
                      <a:pPr algn="ctr"/>
                      <a:r>
                        <a:rPr kumimoji="1" lang="ja-JP" altLang="en-US" sz="1050" b="0" dirty="0">
                          <a:latin typeface="メイリオ" panose="020B0604030504040204" pitchFamily="50" charset="-128"/>
                          <a:ea typeface="メイリオ" panose="020B0604030504040204" pitchFamily="50" charset="-128"/>
                        </a:rPr>
                        <a:t>①</a:t>
                      </a:r>
                    </a:p>
                  </a:txBody>
                  <a:tcPr anchor="ctr"/>
                </a:tc>
                <a:tc>
                  <a:txBody>
                    <a:bodyPr/>
                    <a:lstStyle/>
                    <a:p>
                      <a:r>
                        <a:rPr kumimoji="1" lang="ja-JP" altLang="en-US" sz="1050" b="0" dirty="0">
                          <a:latin typeface="メイリオ" panose="020B0604030504040204" pitchFamily="50" charset="-128"/>
                          <a:ea typeface="メイリオ" panose="020B0604030504040204" pitchFamily="50" charset="-128"/>
                        </a:rPr>
                        <a:t>体験プログラム（講話</a:t>
                      </a:r>
                      <a:r>
                        <a:rPr kumimoji="1" lang="en-US" altLang="ja-JP" sz="1050" b="0" dirty="0">
                          <a:latin typeface="メイリオ" panose="020B0604030504040204" pitchFamily="50" charset="-128"/>
                          <a:ea typeface="メイリオ" panose="020B0604030504040204" pitchFamily="50" charset="-128"/>
                        </a:rPr>
                        <a:t>/</a:t>
                      </a:r>
                      <a:r>
                        <a:rPr kumimoji="1" lang="ja-JP" altLang="en-US" sz="1050" b="0" dirty="0">
                          <a:latin typeface="メイリオ" panose="020B0604030504040204" pitchFamily="50" charset="-128"/>
                          <a:ea typeface="メイリオ" panose="020B0604030504040204" pitchFamily="50" charset="-128"/>
                        </a:rPr>
                        <a:t>座学）実施費用</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a:latin typeface="メイリオ" panose="020B0604030504040204" pitchFamily="50" charset="-128"/>
                          <a:ea typeface="メイリオ" panose="020B0604030504040204" pitchFamily="50" charset="-128"/>
                        </a:rPr>
                        <a:t>3,500</a:t>
                      </a:r>
                      <a:r>
                        <a:rPr kumimoji="1" lang="ja-JP" altLang="en-US" sz="1050" b="0" dirty="0">
                          <a:latin typeface="メイリオ" panose="020B0604030504040204" pitchFamily="50" charset="-128"/>
                          <a:ea typeface="メイリオ" panose="020B0604030504040204" pitchFamily="50" charset="-128"/>
                        </a:rPr>
                        <a:t>円</a:t>
                      </a:r>
                      <a:r>
                        <a:rPr kumimoji="1" lang="en-US" altLang="ja-JP" sz="1050" b="0" dirty="0">
                          <a:latin typeface="メイリオ" panose="020B0604030504040204" pitchFamily="50" charset="-128"/>
                          <a:ea typeface="メイリオ" panose="020B0604030504040204" pitchFamily="50" charset="-128"/>
                        </a:rPr>
                        <a:t>/</a:t>
                      </a:r>
                      <a:r>
                        <a:rPr kumimoji="1" lang="ja-JP" altLang="en-US" sz="1050" b="0" dirty="0">
                          <a:latin typeface="メイリオ" panose="020B0604030504040204" pitchFamily="50" charset="-128"/>
                          <a:ea typeface="メイリオ" panose="020B0604030504040204" pitchFamily="50" charset="-128"/>
                        </a:rPr>
                        <a:t>一人あたり</a:t>
                      </a:r>
                      <a:endParaRPr kumimoji="1" lang="en-US" altLang="ja-JP" sz="1050" b="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latin typeface="メイリオ" panose="020B0604030504040204" pitchFamily="50" charset="-128"/>
                          <a:ea typeface="メイリオ" panose="020B0604030504040204" pitchFamily="50" charset="-128"/>
                        </a:rPr>
                        <a:t>税込み</a:t>
                      </a:r>
                      <a:endParaRPr kumimoji="1" lang="en-US" altLang="ja-JP" sz="1050" b="0" dirty="0">
                        <a:latin typeface="メイリオ" panose="020B0604030504040204" pitchFamily="50" charset="-128"/>
                        <a:ea typeface="メイリオ" panose="020B0604030504040204" pitchFamily="50" charset="-128"/>
                      </a:endParaRPr>
                    </a:p>
                  </a:txBody>
                  <a:tcPr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latin typeface="メイリオ" panose="020B0604030504040204" pitchFamily="50" charset="-128"/>
                          <a:ea typeface="メイリオ" panose="020B0604030504040204" pitchFamily="50" charset="-128"/>
                        </a:rPr>
                        <a:t>対象経費</a:t>
                      </a:r>
                      <a:endParaRPr kumimoji="1" lang="en-US" altLang="ja-JP" sz="1050" b="0" dirty="0">
                        <a:latin typeface="メイリオ" panose="020B0604030504040204" pitchFamily="50" charset="-128"/>
                        <a:ea typeface="メイリオ" panose="020B0604030504040204" pitchFamily="50" charset="-128"/>
                      </a:endParaRPr>
                    </a:p>
                  </a:txBody>
                  <a:tcPr anchor="ctr">
                    <a:solidFill>
                      <a:srgbClr val="FAEDE7"/>
                    </a:solidFill>
                  </a:tcPr>
                </a:tc>
                <a:tc rowSpan="5">
                  <a:txBody>
                    <a:bodyPr/>
                    <a:lstStyle/>
                    <a:p>
                      <a:pPr algn="l"/>
                      <a:r>
                        <a:rPr kumimoji="1" lang="ja-JP" altLang="en-US" sz="1050" b="1" u="sng" dirty="0">
                          <a:solidFill>
                            <a:schemeClr val="tx1"/>
                          </a:solidFill>
                          <a:latin typeface="メイリオ" panose="020B0604030504040204" pitchFamily="50" charset="-128"/>
                          <a:ea typeface="メイリオ" panose="020B0604030504040204" pitchFamily="50" charset="-128"/>
                        </a:rPr>
                        <a:t>例１</a:t>
                      </a:r>
                      <a:endParaRPr kumimoji="1" lang="en-US" altLang="ja-JP" sz="1050" b="1" u="sng" dirty="0">
                        <a:solidFill>
                          <a:schemeClr val="tx1"/>
                        </a:solidFill>
                        <a:latin typeface="メイリオ" panose="020B0604030504040204" pitchFamily="50" charset="-128"/>
                        <a:ea typeface="メイリオ" panose="020B0604030504040204" pitchFamily="50" charset="-128"/>
                      </a:endParaRPr>
                    </a:p>
                    <a:p>
                      <a:pPr algn="l"/>
                      <a:r>
                        <a:rPr kumimoji="1" lang="ja-JP" altLang="en-US" sz="1050" b="0" dirty="0">
                          <a:solidFill>
                            <a:schemeClr val="tx1"/>
                          </a:solidFill>
                          <a:latin typeface="メイリオ" panose="020B0604030504040204" pitchFamily="50" charset="-128"/>
                          <a:ea typeface="メイリオ" panose="020B0604030504040204" pitchFamily="50" charset="-128"/>
                        </a:rPr>
                        <a:t>講話型体験プログラム</a:t>
                      </a:r>
                      <a:endParaRPr kumimoji="1" lang="en-US" altLang="ja-JP" sz="1050" b="0" dirty="0">
                        <a:solidFill>
                          <a:schemeClr val="tx1"/>
                        </a:solidFill>
                        <a:latin typeface="メイリオ" panose="020B0604030504040204" pitchFamily="50" charset="-128"/>
                        <a:ea typeface="メイリオ" panose="020B0604030504040204" pitchFamily="50" charset="-128"/>
                      </a:endParaRPr>
                    </a:p>
                    <a:p>
                      <a:pPr algn="l"/>
                      <a:r>
                        <a:rPr kumimoji="1" lang="ja-JP" altLang="en-US" sz="1050" b="0" dirty="0">
                          <a:solidFill>
                            <a:schemeClr val="tx1"/>
                          </a:solidFill>
                          <a:latin typeface="メイリオ" panose="020B0604030504040204" pitchFamily="50" charset="-128"/>
                          <a:ea typeface="メイリオ" panose="020B0604030504040204" pitchFamily="50" charset="-128"/>
                        </a:rPr>
                        <a:t>参加人数：</a:t>
                      </a:r>
                      <a:r>
                        <a:rPr kumimoji="1" lang="en-US" altLang="ja-JP" sz="1050" b="0" dirty="0">
                          <a:solidFill>
                            <a:schemeClr val="tx1"/>
                          </a:solidFill>
                          <a:latin typeface="メイリオ" panose="020B0604030504040204" pitchFamily="50" charset="-128"/>
                          <a:ea typeface="メイリオ" panose="020B0604030504040204" pitchFamily="50" charset="-128"/>
                        </a:rPr>
                        <a:t>100</a:t>
                      </a:r>
                      <a:r>
                        <a:rPr kumimoji="1" lang="ja-JP" altLang="en-US" sz="1050" b="0" dirty="0">
                          <a:solidFill>
                            <a:schemeClr val="tx1"/>
                          </a:solidFill>
                          <a:latin typeface="メイリオ" panose="020B0604030504040204" pitchFamily="50" charset="-128"/>
                          <a:ea typeface="メイリオ" panose="020B0604030504040204" pitchFamily="50" charset="-128"/>
                        </a:rPr>
                        <a:t>名</a:t>
                      </a:r>
                      <a:endParaRPr kumimoji="1" lang="en-US" altLang="ja-JP" sz="1050" b="0" dirty="0">
                        <a:solidFill>
                          <a:schemeClr val="tx1"/>
                        </a:solidFill>
                        <a:latin typeface="メイリオ" panose="020B0604030504040204" pitchFamily="50" charset="-128"/>
                        <a:ea typeface="メイリオ" panose="020B0604030504040204" pitchFamily="50" charset="-128"/>
                      </a:endParaRPr>
                    </a:p>
                    <a:p>
                      <a:pPr algn="l"/>
                      <a:r>
                        <a:rPr kumimoji="1" lang="ja-JP" altLang="en-US" sz="1050" b="0" dirty="0">
                          <a:solidFill>
                            <a:schemeClr val="tx1"/>
                          </a:solidFill>
                          <a:latin typeface="メイリオ" panose="020B0604030504040204" pitchFamily="50" charset="-128"/>
                          <a:ea typeface="メイリオ" panose="020B0604030504040204" pitchFamily="50" charset="-128"/>
                        </a:rPr>
                        <a:t>会場借用あり</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dirty="0">
                        <a:latin typeface="メイリオ" panose="020B0604030504040204" pitchFamily="50" charset="-128"/>
                        <a:ea typeface="メイリオ" panose="020B0604030504040204" pitchFamily="50" charset="-128"/>
                      </a:endParaRPr>
                    </a:p>
                  </a:txBody>
                  <a:tcPr anchor="ctr">
                    <a:solidFill>
                      <a:srgbClr val="FAEDE7"/>
                    </a:solidFill>
                  </a:tcPr>
                </a:tc>
                <a:extLst>
                  <a:ext uri="{0D108BD9-81ED-4DB2-BD59-A6C34878D82A}">
                    <a16:rowId xmlns:a16="http://schemas.microsoft.com/office/drawing/2014/main" val="2853316067"/>
                  </a:ext>
                </a:extLst>
              </a:tr>
              <a:tr h="248239">
                <a:tc>
                  <a:txBody>
                    <a:bodyPr/>
                    <a:lstStyle/>
                    <a:p>
                      <a:pPr algn="ctr"/>
                      <a:r>
                        <a:rPr kumimoji="1" lang="ja-JP" altLang="en-US" sz="1050" b="0" dirty="0">
                          <a:latin typeface="メイリオ" panose="020B0604030504040204" pitchFamily="50" charset="-128"/>
                          <a:ea typeface="メイリオ" panose="020B0604030504040204" pitchFamily="50" charset="-128"/>
                        </a:rPr>
                        <a:t>②</a:t>
                      </a:r>
                    </a:p>
                  </a:txBody>
                  <a:tcPr anchor="ctr"/>
                </a:tc>
                <a:tc>
                  <a:txBody>
                    <a:bodyPr/>
                    <a:lstStyle/>
                    <a:p>
                      <a:r>
                        <a:rPr kumimoji="1" lang="ja-JP" altLang="en-US" sz="1050" b="0" dirty="0">
                          <a:latin typeface="メイリオ" panose="020B0604030504040204" pitchFamily="50" charset="-128"/>
                          <a:ea typeface="メイリオ" panose="020B0604030504040204" pitchFamily="50" charset="-128"/>
                        </a:rPr>
                        <a:t>会場費（①の実施に使った）費用</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a:latin typeface="メイリオ" panose="020B0604030504040204" pitchFamily="50" charset="-128"/>
                          <a:ea typeface="メイリオ" panose="020B0604030504040204" pitchFamily="50" charset="-128"/>
                        </a:rPr>
                        <a:t>1,500</a:t>
                      </a:r>
                      <a:r>
                        <a:rPr kumimoji="1" lang="ja-JP" altLang="en-US" sz="1050" b="0" dirty="0">
                          <a:latin typeface="メイリオ" panose="020B0604030504040204" pitchFamily="50" charset="-128"/>
                          <a:ea typeface="メイリオ" panose="020B0604030504040204" pitchFamily="50" charset="-128"/>
                        </a:rPr>
                        <a:t>円</a:t>
                      </a:r>
                      <a:r>
                        <a:rPr kumimoji="1" lang="en-US" altLang="ja-JP" sz="1050" b="0" dirty="0">
                          <a:latin typeface="メイリオ" panose="020B0604030504040204" pitchFamily="50" charset="-128"/>
                          <a:ea typeface="メイリオ" panose="020B0604030504040204" pitchFamily="50" charset="-128"/>
                        </a:rPr>
                        <a:t>/</a:t>
                      </a:r>
                      <a:r>
                        <a:rPr kumimoji="1" lang="ja-JP" altLang="en-US" sz="1050" b="0" dirty="0">
                          <a:latin typeface="メイリオ" panose="020B0604030504040204" pitchFamily="50" charset="-128"/>
                          <a:ea typeface="メイリオ" panose="020B0604030504040204" pitchFamily="50" charset="-128"/>
                        </a:rPr>
                        <a:t>一人あたり</a:t>
                      </a:r>
                      <a:endParaRPr kumimoji="1" lang="en-US" altLang="ja-JP" sz="1050" b="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latin typeface="メイリオ" panose="020B0604030504040204" pitchFamily="50" charset="-128"/>
                          <a:ea typeface="メイリオ" panose="020B0604030504040204" pitchFamily="50" charset="-128"/>
                        </a:rPr>
                        <a:t>税込み</a:t>
                      </a:r>
                      <a:endParaRPr kumimoji="1" lang="en-US" altLang="ja-JP" sz="1050" b="0" dirty="0">
                        <a:latin typeface="メイリオ" panose="020B0604030504040204" pitchFamily="50" charset="-128"/>
                        <a:ea typeface="メイリオ" panose="020B0604030504040204" pitchFamily="50" charset="-128"/>
                      </a:endParaRP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dirty="0">
                        <a:latin typeface="メイリオ" panose="020B0604030504040204" pitchFamily="50" charset="-128"/>
                        <a:ea typeface="メイリオ" panose="020B0604030504040204" pitchFamily="50" charset="-128"/>
                      </a:endParaRPr>
                    </a:p>
                  </a:txBody>
                  <a:tcPr anchor="ctr"/>
                </a:tc>
                <a:tc vMerge="1">
                  <a:txBody>
                    <a:bodyPr/>
                    <a:lstStyle/>
                    <a:p>
                      <a:endParaRPr kumimoji="1" lang="ja-JP" altLang="en-US"/>
                    </a:p>
                  </a:txBody>
                  <a:tcPr/>
                </a:tc>
                <a:extLst>
                  <a:ext uri="{0D108BD9-81ED-4DB2-BD59-A6C34878D82A}">
                    <a16:rowId xmlns:a16="http://schemas.microsoft.com/office/drawing/2014/main" val="3055071646"/>
                  </a:ext>
                </a:extLst>
              </a:tr>
              <a:tr h="248239">
                <a:tc>
                  <a:txBody>
                    <a:bodyPr/>
                    <a:lstStyle/>
                    <a:p>
                      <a:pPr algn="ctr"/>
                      <a:r>
                        <a:rPr kumimoji="1" lang="ja-JP" altLang="en-US" sz="1050" b="0" dirty="0">
                          <a:latin typeface="メイリオ" panose="020B0604030504040204" pitchFamily="50" charset="-128"/>
                          <a:ea typeface="メイリオ" panose="020B0604030504040204" pitchFamily="50" charset="-128"/>
                        </a:rPr>
                        <a:t>③</a:t>
                      </a:r>
                    </a:p>
                  </a:txBody>
                  <a:tcPr anchor="ctr"/>
                </a:tc>
                <a:tc>
                  <a:txBody>
                    <a:bodyPr/>
                    <a:lstStyle/>
                    <a:p>
                      <a:r>
                        <a:rPr kumimoji="1" lang="ja-JP" altLang="en-US" sz="1050" b="0" dirty="0">
                          <a:latin typeface="メイリオ" panose="020B0604030504040204" pitchFamily="50" charset="-128"/>
                          <a:ea typeface="メイリオ" panose="020B0604030504040204" pitchFamily="50" charset="-128"/>
                        </a:rPr>
                        <a:t>旅行会社手数料（①</a:t>
                      </a:r>
                      <a:r>
                        <a:rPr kumimoji="1" lang="en-US" altLang="ja-JP" sz="1050" b="0" dirty="0">
                          <a:latin typeface="メイリオ" panose="020B0604030504040204" pitchFamily="50" charset="-128"/>
                          <a:ea typeface="メイリオ" panose="020B0604030504040204" pitchFamily="50" charset="-128"/>
                        </a:rPr>
                        <a:t>+</a:t>
                      </a:r>
                      <a:r>
                        <a:rPr kumimoji="1" lang="ja-JP" altLang="en-US" sz="1050" b="0" dirty="0">
                          <a:latin typeface="メイリオ" panose="020B0604030504040204" pitchFamily="50" charset="-128"/>
                          <a:ea typeface="メイリオ" panose="020B0604030504040204" pitchFamily="50" charset="-128"/>
                        </a:rPr>
                        <a:t>②の</a:t>
                      </a:r>
                      <a:r>
                        <a:rPr kumimoji="1" lang="en-US" altLang="ja-JP" sz="1050" b="0" dirty="0">
                          <a:latin typeface="メイリオ" panose="020B0604030504040204" pitchFamily="50" charset="-128"/>
                          <a:ea typeface="メイリオ" panose="020B0604030504040204" pitchFamily="50" charset="-128"/>
                        </a:rPr>
                        <a:t>20</a:t>
                      </a:r>
                      <a:r>
                        <a:rPr kumimoji="1" lang="ja-JP" altLang="en-US" sz="1050" b="0" dirty="0">
                          <a:latin typeface="メイリオ" panose="020B0604030504040204" pitchFamily="50" charset="-128"/>
                          <a:ea typeface="メイリオ" panose="020B0604030504040204" pitchFamily="50" charset="-128"/>
                        </a:rPr>
                        <a:t>％以内）</a:t>
                      </a:r>
                    </a:p>
                  </a:txBody>
                  <a:tcPr anchor="ctr"/>
                </a:tc>
                <a:tc>
                  <a:txBody>
                    <a:bodyPr/>
                    <a:lstStyle/>
                    <a:p>
                      <a:r>
                        <a:rPr kumimoji="1" lang="en-US" altLang="ja-JP" sz="1050" b="0" dirty="0">
                          <a:latin typeface="メイリオ" panose="020B0604030504040204" pitchFamily="50" charset="-128"/>
                          <a:ea typeface="メイリオ" panose="020B0604030504040204" pitchFamily="50" charset="-128"/>
                        </a:rPr>
                        <a:t>1,000</a:t>
                      </a:r>
                      <a:r>
                        <a:rPr kumimoji="1" lang="ja-JP" altLang="en-US" sz="1050" b="0" dirty="0">
                          <a:latin typeface="メイリオ" panose="020B0604030504040204" pitchFamily="50" charset="-128"/>
                          <a:ea typeface="メイリオ" panose="020B0604030504040204" pitchFamily="50" charset="-128"/>
                        </a:rPr>
                        <a:t>円</a:t>
                      </a:r>
                      <a:r>
                        <a:rPr kumimoji="1" lang="en-US" altLang="ja-JP" sz="1050" b="0" dirty="0">
                          <a:latin typeface="メイリオ" panose="020B0604030504040204" pitchFamily="50" charset="-128"/>
                          <a:ea typeface="メイリオ" panose="020B0604030504040204" pitchFamily="50" charset="-128"/>
                        </a:rPr>
                        <a:t>/</a:t>
                      </a:r>
                      <a:r>
                        <a:rPr kumimoji="1" lang="ja-JP" altLang="en-US" sz="1050" b="0" dirty="0">
                          <a:latin typeface="メイリオ" panose="020B0604030504040204" pitchFamily="50" charset="-128"/>
                          <a:ea typeface="メイリオ" panose="020B0604030504040204" pitchFamily="50" charset="-128"/>
                        </a:rPr>
                        <a:t>一人あたり</a:t>
                      </a:r>
                    </a:p>
                  </a:txBody>
                  <a:tcPr anchor="ctr"/>
                </a:tc>
                <a:tc>
                  <a:txBody>
                    <a:bodyPr/>
                    <a:lstStyle/>
                    <a:p>
                      <a:r>
                        <a:rPr kumimoji="1" lang="en-US" altLang="ja-JP" sz="1050" b="0" dirty="0">
                          <a:latin typeface="メイリオ" panose="020B0604030504040204" pitchFamily="50" charset="-128"/>
                          <a:ea typeface="メイリオ" panose="020B0604030504040204" pitchFamily="50" charset="-128"/>
                        </a:rPr>
                        <a:t>20</a:t>
                      </a:r>
                      <a:r>
                        <a:rPr kumimoji="1" lang="ja-JP" altLang="en-US" sz="1050" b="0" dirty="0">
                          <a:latin typeface="メイリオ" panose="020B0604030504040204" pitchFamily="50" charset="-128"/>
                          <a:ea typeface="メイリオ" panose="020B0604030504040204" pitchFamily="50" charset="-128"/>
                        </a:rPr>
                        <a:t>％として計算</a:t>
                      </a:r>
                    </a:p>
                  </a:txBody>
                  <a:tcPr anchor="ctr"/>
                </a:tc>
                <a:tc>
                  <a:txBody>
                    <a:bodyPr/>
                    <a:lstStyle/>
                    <a:p>
                      <a:r>
                        <a:rPr kumimoji="1" lang="ja-JP" altLang="en-US" sz="1050" b="0" dirty="0">
                          <a:latin typeface="メイリオ" panose="020B0604030504040204" pitchFamily="50" charset="-128"/>
                          <a:ea typeface="メイリオ" panose="020B0604030504040204" pitchFamily="50" charset="-128"/>
                        </a:rPr>
                        <a:t>手数料</a:t>
                      </a:r>
                    </a:p>
                  </a:txBody>
                  <a:tcPr anchor="ctr"/>
                </a:tc>
                <a:tc vMerge="1">
                  <a:txBody>
                    <a:bodyPr/>
                    <a:lstStyle/>
                    <a:p>
                      <a:endParaRPr kumimoji="1" lang="ja-JP" altLang="en-US" sz="1050" b="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384781195"/>
                  </a:ext>
                </a:extLst>
              </a:tr>
              <a:tr h="248239">
                <a:tc>
                  <a:txBody>
                    <a:bodyPr/>
                    <a:lstStyle/>
                    <a:p>
                      <a:pPr algn="ctr"/>
                      <a:r>
                        <a:rPr kumimoji="1" lang="ja-JP" altLang="en-US" sz="1050" dirty="0">
                          <a:latin typeface="メイリオ" panose="020B0604030504040204" pitchFamily="50" charset="-128"/>
                          <a:ea typeface="メイリオ" panose="020B0604030504040204" pitchFamily="50" charset="-128"/>
                        </a:rPr>
                        <a:t>④</a:t>
                      </a:r>
                    </a:p>
                  </a:txBody>
                  <a:tcPr anchor="ctr"/>
                </a:tc>
                <a:tc>
                  <a:txBody>
                    <a:bodyPr/>
                    <a:lstStyle/>
                    <a:p>
                      <a:pPr algn="r"/>
                      <a:r>
                        <a:rPr kumimoji="1" lang="ja-JP" altLang="en-US" sz="1050" dirty="0">
                          <a:latin typeface="メイリオ" panose="020B0604030504040204" pitchFamily="50" charset="-128"/>
                          <a:ea typeface="メイリオ" panose="020B0604030504040204" pitchFamily="50" charset="-128"/>
                        </a:rPr>
                        <a:t>一人あたり支援額の小計</a:t>
                      </a:r>
                    </a:p>
                  </a:txBody>
                  <a:tcPr anchor="ctr"/>
                </a:tc>
                <a:tc>
                  <a:txBody>
                    <a:bodyPr/>
                    <a:lstStyle/>
                    <a:p>
                      <a:r>
                        <a:rPr kumimoji="1" lang="en-US" altLang="ja-JP" sz="1050" dirty="0">
                          <a:latin typeface="メイリオ" panose="020B0604030504040204" pitchFamily="50" charset="-128"/>
                          <a:ea typeface="メイリオ" panose="020B0604030504040204" pitchFamily="50" charset="-128"/>
                        </a:rPr>
                        <a:t>6,000</a:t>
                      </a:r>
                      <a:r>
                        <a:rPr kumimoji="1" lang="ja-JP" altLang="en-US" sz="1050" dirty="0">
                          <a:latin typeface="メイリオ" panose="020B0604030504040204" pitchFamily="50" charset="-128"/>
                          <a:ea typeface="メイリオ" panose="020B0604030504040204" pitchFamily="50" charset="-128"/>
                        </a:rPr>
                        <a:t>円</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一人あたり</a:t>
                      </a:r>
                    </a:p>
                  </a:txBody>
                  <a:tcPr anchor="ctr"/>
                </a:tc>
                <a:tc>
                  <a:txBody>
                    <a:bodyPr/>
                    <a:lstStyle/>
                    <a:p>
                      <a:r>
                        <a:rPr kumimoji="1" lang="ja-JP" altLang="en-US" sz="1050" dirty="0">
                          <a:latin typeface="メイリオ" panose="020B0604030504040204" pitchFamily="50" charset="-128"/>
                          <a:ea typeface="メイリオ" panose="020B0604030504040204" pitchFamily="50" charset="-128"/>
                        </a:rPr>
                        <a:t>①</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②</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③</a:t>
                      </a:r>
                    </a:p>
                  </a:txBody>
                  <a:tcPr anchor="ct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anchor="ctr"/>
                </a:tc>
                <a:tc vMerge="1">
                  <a:txBody>
                    <a:bodyPr/>
                    <a:lstStyle/>
                    <a:p>
                      <a:endParaRPr kumimoji="1" lang="ja-JP" altLang="en-US" sz="105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801036958"/>
                  </a:ext>
                </a:extLst>
              </a:tr>
              <a:tr h="248239">
                <a:tc>
                  <a:txBody>
                    <a:bodyPr/>
                    <a:lstStyle/>
                    <a:p>
                      <a:pPr algn="ctr"/>
                      <a:r>
                        <a:rPr kumimoji="1" lang="ja-JP" altLang="en-US" sz="1050" dirty="0">
                          <a:latin typeface="メイリオ" panose="020B0604030504040204" pitchFamily="50" charset="-128"/>
                          <a:ea typeface="メイリオ" panose="020B0604030504040204" pitchFamily="50" charset="-128"/>
                        </a:rPr>
                        <a:t>⑤</a:t>
                      </a:r>
                    </a:p>
                  </a:txBody>
                  <a:tcPr anchor="ctr"/>
                </a:tc>
                <a:tc>
                  <a:txBody>
                    <a:bodyPr/>
                    <a:lstStyle/>
                    <a:p>
                      <a:pPr algn="r"/>
                      <a:r>
                        <a:rPr kumimoji="1" lang="ja-JP" altLang="en-US" sz="1050" dirty="0">
                          <a:latin typeface="メイリオ" panose="020B0604030504040204" pitchFamily="50" charset="-128"/>
                          <a:ea typeface="メイリオ" panose="020B0604030504040204" pitchFamily="50" charset="-128"/>
                        </a:rPr>
                        <a:t>支援額合計</a:t>
                      </a:r>
                    </a:p>
                  </a:txBody>
                  <a:tcPr anchor="ctr"/>
                </a:tc>
                <a:tc>
                  <a:txBody>
                    <a:bodyPr/>
                    <a:lstStyle/>
                    <a:p>
                      <a:r>
                        <a:rPr kumimoji="1" lang="en-US" altLang="ja-JP" sz="1050" dirty="0">
                          <a:latin typeface="メイリオ" panose="020B0604030504040204" pitchFamily="50" charset="-128"/>
                          <a:ea typeface="メイリオ" panose="020B0604030504040204" pitchFamily="50" charset="-128"/>
                        </a:rPr>
                        <a:t>600,000</a:t>
                      </a:r>
                      <a:r>
                        <a:rPr kumimoji="1" lang="ja-JP" altLang="en-US" sz="1050" dirty="0">
                          <a:latin typeface="メイリオ" panose="020B0604030504040204" pitchFamily="50" charset="-128"/>
                          <a:ea typeface="メイリオ" panose="020B0604030504040204" pitchFamily="50" charset="-128"/>
                        </a:rPr>
                        <a:t>円</a:t>
                      </a:r>
                    </a:p>
                  </a:txBody>
                  <a:tcPr anchor="ctr"/>
                </a:tc>
                <a:tc>
                  <a:txBody>
                    <a:bodyPr/>
                    <a:lstStyle/>
                    <a:p>
                      <a:r>
                        <a:rPr kumimoji="1" lang="ja-JP" altLang="en-US" sz="1050" dirty="0">
                          <a:latin typeface="メイリオ" panose="020B0604030504040204" pitchFamily="50" charset="-128"/>
                          <a:ea typeface="メイリオ" panose="020B0604030504040204" pitchFamily="50" charset="-128"/>
                        </a:rPr>
                        <a:t>④</a:t>
                      </a:r>
                      <a:r>
                        <a:rPr kumimoji="1" lang="en-US" altLang="ja-JP" sz="1050" dirty="0">
                          <a:latin typeface="メイリオ" panose="020B0604030504040204" pitchFamily="50" charset="-128"/>
                          <a:ea typeface="メイリオ" panose="020B0604030504040204" pitchFamily="50" charset="-128"/>
                        </a:rPr>
                        <a:t>×100</a:t>
                      </a:r>
                      <a:r>
                        <a:rPr kumimoji="1" lang="ja-JP" altLang="en-US" sz="1050" dirty="0">
                          <a:latin typeface="メイリオ" panose="020B0604030504040204" pitchFamily="50" charset="-128"/>
                          <a:ea typeface="メイリオ" panose="020B0604030504040204" pitchFamily="50" charset="-128"/>
                        </a:rPr>
                        <a:t>名</a:t>
                      </a:r>
                    </a:p>
                  </a:txBody>
                  <a:tcPr anchor="ct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anchor="ctr"/>
                </a:tc>
                <a:tc vMerge="1">
                  <a:txBody>
                    <a:bodyPr/>
                    <a:lstStyle/>
                    <a:p>
                      <a:endParaRPr kumimoji="1" lang="ja-JP" altLang="en-US" sz="105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986904589"/>
                  </a:ext>
                </a:extLst>
              </a:tr>
            </a:tbl>
          </a:graphicData>
        </a:graphic>
      </p:graphicFrame>
      <p:sp>
        <p:nvSpPr>
          <p:cNvPr id="10" name="四角形: 角を丸くする 14">
            <a:extLst>
              <a:ext uri="{FF2B5EF4-FFF2-40B4-BE49-F238E27FC236}">
                <a16:creationId xmlns:a16="http://schemas.microsoft.com/office/drawing/2014/main" id="{81ED5178-2577-6713-F6CD-0C42B29A94D6}"/>
              </a:ext>
            </a:extLst>
          </p:cNvPr>
          <p:cNvSpPr>
            <a:spLocks/>
          </p:cNvSpPr>
          <p:nvPr/>
        </p:nvSpPr>
        <p:spPr>
          <a:xfrm>
            <a:off x="127542" y="3066491"/>
            <a:ext cx="1441420" cy="3077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t" anchorCtr="0">
            <a:spAutoFit/>
          </a:bodyPr>
          <a:lstStyle/>
          <a:p>
            <a:pPr marL="149225" indent="-149225"/>
            <a:r>
              <a:rPr kumimoji="1" lang="ja-JP" altLang="en-US" sz="1400" b="1" dirty="0">
                <a:solidFill>
                  <a:schemeClr val="tx1"/>
                </a:solidFill>
                <a:latin typeface="メイリオ" panose="020B0604030504040204" pitchFamily="50" charset="-128"/>
                <a:ea typeface="メイリオ" panose="020B0604030504040204" pitchFamily="50" charset="-128"/>
              </a:rPr>
              <a:t>●支援額算定例</a:t>
            </a:r>
            <a:endParaRPr kumimoji="1" lang="en-US" altLang="ja-JP" sz="1400" b="1" dirty="0">
              <a:solidFill>
                <a:schemeClr val="tx1"/>
              </a:solidFill>
              <a:latin typeface="メイリオ" panose="020B0604030504040204" pitchFamily="50" charset="-128"/>
              <a:ea typeface="メイリオ" panose="020B0604030504040204" pitchFamily="50" charset="-128"/>
            </a:endParaRPr>
          </a:p>
        </p:txBody>
      </p:sp>
      <p:sp>
        <p:nvSpPr>
          <p:cNvPr id="12" name="右中かっこ 11">
            <a:extLst>
              <a:ext uri="{FF2B5EF4-FFF2-40B4-BE49-F238E27FC236}">
                <a16:creationId xmlns:a16="http://schemas.microsoft.com/office/drawing/2014/main" id="{D4E585BB-10E0-ACFD-026C-EB99444387F5}"/>
              </a:ext>
            </a:extLst>
          </p:cNvPr>
          <p:cNvSpPr/>
          <p:nvPr/>
        </p:nvSpPr>
        <p:spPr>
          <a:xfrm>
            <a:off x="5916542" y="3677280"/>
            <a:ext cx="172711" cy="307911"/>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13" name="表 12">
            <a:extLst>
              <a:ext uri="{FF2B5EF4-FFF2-40B4-BE49-F238E27FC236}">
                <a16:creationId xmlns:a16="http://schemas.microsoft.com/office/drawing/2014/main" id="{C596D706-628E-7E09-3AA0-24DEE926D6F3}"/>
              </a:ext>
            </a:extLst>
          </p:cNvPr>
          <p:cNvGraphicFramePr>
            <a:graphicFrameLocks noGrp="1"/>
          </p:cNvGraphicFramePr>
          <p:nvPr>
            <p:extLst>
              <p:ext uri="{D42A27DB-BD31-4B8C-83A1-F6EECF244321}">
                <p14:modId xmlns:p14="http://schemas.microsoft.com/office/powerpoint/2010/main" val="1192235809"/>
              </p:ext>
            </p:extLst>
          </p:nvPr>
        </p:nvGraphicFramePr>
        <p:xfrm>
          <a:off x="239508" y="4884135"/>
          <a:ext cx="8727209" cy="1493520"/>
        </p:xfrm>
        <a:graphic>
          <a:graphicData uri="http://schemas.openxmlformats.org/drawingml/2006/table">
            <a:tbl>
              <a:tblPr firstRow="1" bandRow="1">
                <a:tableStyleId>{7DF18680-E054-41AD-8BC1-D1AEF772440D}</a:tableStyleId>
              </a:tblPr>
              <a:tblGrid>
                <a:gridCol w="331955">
                  <a:extLst>
                    <a:ext uri="{9D8B030D-6E8A-4147-A177-3AD203B41FA5}">
                      <a16:colId xmlns:a16="http://schemas.microsoft.com/office/drawing/2014/main" val="1831409413"/>
                    </a:ext>
                  </a:extLst>
                </a:gridCol>
                <a:gridCol w="3011492">
                  <a:extLst>
                    <a:ext uri="{9D8B030D-6E8A-4147-A177-3AD203B41FA5}">
                      <a16:colId xmlns:a16="http://schemas.microsoft.com/office/drawing/2014/main" val="3814525266"/>
                    </a:ext>
                  </a:extLst>
                </a:gridCol>
                <a:gridCol w="1474237">
                  <a:extLst>
                    <a:ext uri="{9D8B030D-6E8A-4147-A177-3AD203B41FA5}">
                      <a16:colId xmlns:a16="http://schemas.microsoft.com/office/drawing/2014/main" val="3364154713"/>
                    </a:ext>
                  </a:extLst>
                </a:gridCol>
                <a:gridCol w="1147665">
                  <a:extLst>
                    <a:ext uri="{9D8B030D-6E8A-4147-A177-3AD203B41FA5}">
                      <a16:colId xmlns:a16="http://schemas.microsoft.com/office/drawing/2014/main" val="1139387863"/>
                    </a:ext>
                  </a:extLst>
                </a:gridCol>
                <a:gridCol w="1119674">
                  <a:extLst>
                    <a:ext uri="{9D8B030D-6E8A-4147-A177-3AD203B41FA5}">
                      <a16:colId xmlns:a16="http://schemas.microsoft.com/office/drawing/2014/main" val="4120333419"/>
                    </a:ext>
                  </a:extLst>
                </a:gridCol>
                <a:gridCol w="1642186">
                  <a:extLst>
                    <a:ext uri="{9D8B030D-6E8A-4147-A177-3AD203B41FA5}">
                      <a16:colId xmlns:a16="http://schemas.microsoft.com/office/drawing/2014/main" val="627934643"/>
                    </a:ext>
                  </a:extLst>
                </a:gridCol>
              </a:tblGrid>
              <a:tr h="271102">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費用種別</a:t>
                      </a:r>
                    </a:p>
                  </a:txBody>
                  <a:tcPr anchor="ctr"/>
                </a:tc>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金　額</a:t>
                      </a:r>
                    </a:p>
                  </a:txBody>
                  <a:tcPr anchor="ctr"/>
                </a:tc>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備　考</a:t>
                      </a:r>
                    </a:p>
                  </a:txBody>
                  <a:tcPr anchor="ctr"/>
                </a:tc>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その他</a:t>
                      </a:r>
                    </a:p>
                  </a:txBody>
                  <a:tcPr anchor="ctr"/>
                </a:tc>
                <a:tc>
                  <a:txBody>
                    <a:bodyP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579323614"/>
                  </a:ext>
                </a:extLst>
              </a:tr>
              <a:tr h="216000">
                <a:tc>
                  <a:txBody>
                    <a:bodyPr/>
                    <a:lstStyle/>
                    <a:p>
                      <a:pPr algn="ctr"/>
                      <a:r>
                        <a:rPr kumimoji="1" lang="ja-JP" altLang="en-US" sz="1000" b="0" dirty="0">
                          <a:latin typeface="メイリオ" panose="020B0604030504040204" pitchFamily="50" charset="-128"/>
                          <a:ea typeface="メイリオ" panose="020B0604030504040204" pitchFamily="50" charset="-128"/>
                        </a:rPr>
                        <a:t>①</a:t>
                      </a:r>
                    </a:p>
                  </a:txBody>
                  <a:tcPr anchor="ctr"/>
                </a:tc>
                <a:tc>
                  <a:txBody>
                    <a:bodyPr/>
                    <a:lstStyle/>
                    <a:p>
                      <a:r>
                        <a:rPr kumimoji="1" lang="ja-JP" altLang="en-US" sz="1000" b="0" dirty="0">
                          <a:latin typeface="メイリオ" panose="020B0604030504040204" pitchFamily="50" charset="-128"/>
                          <a:ea typeface="メイリオ" panose="020B0604030504040204" pitchFamily="50" charset="-128"/>
                        </a:rPr>
                        <a:t>体験プログラム実施費用（タクシー利用に変更）</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a:latin typeface="メイリオ" panose="020B0604030504040204" pitchFamily="50" charset="-128"/>
                          <a:ea typeface="メイリオ" panose="020B0604030504040204" pitchFamily="50" charset="-128"/>
                        </a:rPr>
                        <a:t>5,500</a:t>
                      </a:r>
                      <a:r>
                        <a:rPr kumimoji="1" lang="ja-JP" altLang="en-US" sz="1000" b="0" dirty="0">
                          <a:latin typeface="メイリオ" panose="020B0604030504040204" pitchFamily="50" charset="-128"/>
                          <a:ea typeface="メイリオ" panose="020B0604030504040204" pitchFamily="50" charset="-128"/>
                        </a:rPr>
                        <a:t>円</a:t>
                      </a:r>
                      <a:r>
                        <a:rPr kumimoji="1" lang="en-US" altLang="ja-JP" sz="1000" b="0" dirty="0">
                          <a:latin typeface="メイリオ" panose="020B0604030504040204" pitchFamily="50" charset="-128"/>
                          <a:ea typeface="メイリオ" panose="020B0604030504040204" pitchFamily="50" charset="-128"/>
                        </a:rPr>
                        <a:t>/</a:t>
                      </a:r>
                      <a:r>
                        <a:rPr kumimoji="1" lang="ja-JP" altLang="en-US" sz="1000" b="0" dirty="0">
                          <a:latin typeface="メイリオ" panose="020B0604030504040204" pitchFamily="50" charset="-128"/>
                          <a:ea typeface="メイリオ" panose="020B0604030504040204" pitchFamily="50" charset="-128"/>
                        </a:rPr>
                        <a:t>一人あたり</a:t>
                      </a:r>
                      <a:endParaRPr kumimoji="1" lang="en-US" altLang="ja-JP" sz="1000" b="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latin typeface="メイリオ" panose="020B0604030504040204" pitchFamily="50" charset="-128"/>
                          <a:ea typeface="メイリオ" panose="020B0604030504040204" pitchFamily="50" charset="-128"/>
                        </a:rPr>
                        <a:t>税込み</a:t>
                      </a:r>
                      <a:endParaRPr kumimoji="1" lang="en-US" altLang="ja-JP" sz="1000" b="0" dirty="0">
                        <a:latin typeface="メイリオ" panose="020B0604030504040204" pitchFamily="50" charset="-128"/>
                        <a:ea typeface="メイリオ" panose="020B0604030504040204" pitchFamily="50" charset="-128"/>
                      </a:endParaRPr>
                    </a:p>
                  </a:txBody>
                  <a:tcPr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latin typeface="メイリオ" panose="020B0604030504040204" pitchFamily="50" charset="-128"/>
                          <a:ea typeface="メイリオ" panose="020B0604030504040204" pitchFamily="50" charset="-128"/>
                        </a:rPr>
                        <a:t>対象経費</a:t>
                      </a:r>
                      <a:endParaRPr kumimoji="1" lang="en-US" altLang="ja-JP" sz="1000" b="0" dirty="0">
                        <a:latin typeface="メイリオ" panose="020B0604030504040204" pitchFamily="50" charset="-128"/>
                        <a:ea typeface="メイリオ" panose="020B0604030504040204" pitchFamily="50" charset="-128"/>
                      </a:endParaRPr>
                    </a:p>
                  </a:txBody>
                  <a:tcPr anchor="ctr"/>
                </a:tc>
                <a:tc rowSpan="5">
                  <a:txBody>
                    <a:bodyPr/>
                    <a:lstStyle/>
                    <a:p>
                      <a:pPr algn="l"/>
                      <a:r>
                        <a:rPr kumimoji="1" lang="ja-JP" altLang="en-US" sz="1000" b="1" u="sng" dirty="0">
                          <a:solidFill>
                            <a:schemeClr val="tx1"/>
                          </a:solidFill>
                          <a:latin typeface="メイリオ" panose="020B0604030504040204" pitchFamily="50" charset="-128"/>
                          <a:ea typeface="メイリオ" panose="020B0604030504040204" pitchFamily="50" charset="-128"/>
                        </a:rPr>
                        <a:t>例２</a:t>
                      </a:r>
                      <a:endParaRPr kumimoji="1" lang="en-US" altLang="ja-JP" sz="1000" b="1" u="sng" dirty="0">
                        <a:solidFill>
                          <a:schemeClr val="tx1"/>
                        </a:solidFill>
                        <a:latin typeface="メイリオ" panose="020B0604030504040204" pitchFamily="50" charset="-128"/>
                        <a:ea typeface="メイリオ" panose="020B0604030504040204" pitchFamily="50" charset="-128"/>
                      </a:endParaRPr>
                    </a:p>
                    <a:p>
                      <a:pPr algn="l"/>
                      <a:r>
                        <a:rPr kumimoji="1" lang="ja-JP" altLang="en-US" sz="1000" b="0" dirty="0">
                          <a:solidFill>
                            <a:schemeClr val="tx1"/>
                          </a:solidFill>
                          <a:latin typeface="メイリオ" panose="020B0604030504040204" pitchFamily="50" charset="-128"/>
                          <a:ea typeface="メイリオ" panose="020B0604030504040204" pitchFamily="50" charset="-128"/>
                        </a:rPr>
                        <a:t>実地型体験プログラム</a:t>
                      </a:r>
                      <a:endParaRPr kumimoji="1" lang="en-US" altLang="ja-JP" sz="1000" b="0" dirty="0">
                        <a:solidFill>
                          <a:schemeClr val="tx1"/>
                        </a:solidFill>
                        <a:latin typeface="メイリオ" panose="020B0604030504040204" pitchFamily="50" charset="-128"/>
                        <a:ea typeface="メイリオ" panose="020B0604030504040204" pitchFamily="50" charset="-128"/>
                      </a:endParaRPr>
                    </a:p>
                    <a:p>
                      <a:pPr algn="l"/>
                      <a:r>
                        <a:rPr kumimoji="1" lang="ja-JP" altLang="en-US" sz="1000" b="0" dirty="0">
                          <a:solidFill>
                            <a:schemeClr val="tx1"/>
                          </a:solidFill>
                          <a:latin typeface="メイリオ" panose="020B0604030504040204" pitchFamily="50" charset="-128"/>
                          <a:ea typeface="メイリオ" panose="020B0604030504040204" pitchFamily="50" charset="-128"/>
                        </a:rPr>
                        <a:t>参加人数：</a:t>
                      </a:r>
                      <a:r>
                        <a:rPr kumimoji="1" lang="en-US" altLang="ja-JP" sz="1000" b="0" dirty="0">
                          <a:solidFill>
                            <a:schemeClr val="tx1"/>
                          </a:solidFill>
                          <a:latin typeface="メイリオ" panose="020B0604030504040204" pitchFamily="50" charset="-128"/>
                          <a:ea typeface="メイリオ" panose="020B0604030504040204" pitchFamily="50" charset="-128"/>
                        </a:rPr>
                        <a:t>40</a:t>
                      </a:r>
                      <a:r>
                        <a:rPr kumimoji="1" lang="ja-JP" altLang="en-US" sz="1000" b="0" dirty="0">
                          <a:solidFill>
                            <a:schemeClr val="tx1"/>
                          </a:solidFill>
                          <a:latin typeface="メイリオ" panose="020B0604030504040204" pitchFamily="50" charset="-128"/>
                          <a:ea typeface="メイリオ" panose="020B0604030504040204" pitchFamily="50" charset="-128"/>
                        </a:rPr>
                        <a:t>名</a:t>
                      </a:r>
                      <a:endParaRPr kumimoji="1" lang="en-US" altLang="ja-JP" sz="1000" b="0" dirty="0">
                        <a:solidFill>
                          <a:schemeClr val="tx1"/>
                        </a:solidFill>
                        <a:latin typeface="メイリオ" panose="020B0604030504040204" pitchFamily="50" charset="-128"/>
                        <a:ea typeface="メイリオ" panose="020B0604030504040204" pitchFamily="50" charset="-128"/>
                      </a:endParaRPr>
                    </a:p>
                    <a:p>
                      <a:pPr algn="l"/>
                      <a:r>
                        <a:rPr kumimoji="1" lang="ja-JP" altLang="en-US" sz="1000" b="0" dirty="0">
                          <a:solidFill>
                            <a:schemeClr val="tx1"/>
                          </a:solidFill>
                          <a:latin typeface="メイリオ" panose="020B0604030504040204" pitchFamily="50" charset="-128"/>
                          <a:ea typeface="メイリオ" panose="020B0604030504040204" pitchFamily="50" charset="-128"/>
                        </a:rPr>
                        <a:t>移動手段変更</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853316067"/>
                  </a:ext>
                </a:extLst>
              </a:tr>
              <a:tr h="216000">
                <a:tc>
                  <a:txBody>
                    <a:bodyPr/>
                    <a:lstStyle/>
                    <a:p>
                      <a:pPr algn="ctr"/>
                      <a:r>
                        <a:rPr kumimoji="1" lang="ja-JP" altLang="en-US" sz="1000" b="0" dirty="0">
                          <a:latin typeface="メイリオ" panose="020B0604030504040204" pitchFamily="50" charset="-128"/>
                          <a:ea typeface="メイリオ" panose="020B0604030504040204" pitchFamily="50" charset="-128"/>
                        </a:rPr>
                        <a:t>②</a:t>
                      </a:r>
                    </a:p>
                  </a:txBody>
                  <a:tcPr anchor="ctr"/>
                </a:tc>
                <a:tc>
                  <a:txBody>
                    <a:bodyPr/>
                    <a:lstStyle/>
                    <a:p>
                      <a:r>
                        <a:rPr kumimoji="1" lang="ja-JP" altLang="en-US" sz="1000" b="0" dirty="0">
                          <a:latin typeface="メイリオ" panose="020B0604030504040204" pitchFamily="50" charset="-128"/>
                          <a:ea typeface="メイリオ" panose="020B0604030504040204" pitchFamily="50" charset="-128"/>
                        </a:rPr>
                        <a:t>タクシー料金（①の実施場所へ移動）</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a:latin typeface="メイリオ" panose="020B0604030504040204" pitchFamily="50" charset="-128"/>
                          <a:ea typeface="メイリオ" panose="020B0604030504040204" pitchFamily="50" charset="-128"/>
                        </a:rPr>
                        <a:t>3,500</a:t>
                      </a:r>
                      <a:r>
                        <a:rPr kumimoji="1" lang="ja-JP" altLang="en-US" sz="1000" b="0" dirty="0">
                          <a:latin typeface="メイリオ" panose="020B0604030504040204" pitchFamily="50" charset="-128"/>
                          <a:ea typeface="メイリオ" panose="020B0604030504040204" pitchFamily="50" charset="-128"/>
                        </a:rPr>
                        <a:t>円</a:t>
                      </a:r>
                      <a:r>
                        <a:rPr kumimoji="1" lang="en-US" altLang="ja-JP" sz="1000" b="0" dirty="0">
                          <a:latin typeface="メイリオ" panose="020B0604030504040204" pitchFamily="50" charset="-128"/>
                          <a:ea typeface="メイリオ" panose="020B0604030504040204" pitchFamily="50" charset="-128"/>
                        </a:rPr>
                        <a:t>/</a:t>
                      </a:r>
                      <a:r>
                        <a:rPr kumimoji="1" lang="ja-JP" altLang="en-US" sz="1000" b="0" dirty="0">
                          <a:latin typeface="メイリオ" panose="020B0604030504040204" pitchFamily="50" charset="-128"/>
                          <a:ea typeface="メイリオ" panose="020B0604030504040204" pitchFamily="50" charset="-128"/>
                        </a:rPr>
                        <a:t>一人あたり</a:t>
                      </a:r>
                      <a:endParaRPr kumimoji="1" lang="en-US" altLang="ja-JP" sz="1000" b="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latin typeface="メイリオ" panose="020B0604030504040204" pitchFamily="50" charset="-128"/>
                          <a:ea typeface="メイリオ" panose="020B0604030504040204" pitchFamily="50" charset="-128"/>
                        </a:rPr>
                        <a:t>税込み</a:t>
                      </a:r>
                      <a:endParaRPr kumimoji="1" lang="en-US" altLang="ja-JP" sz="1000" b="0" dirty="0">
                        <a:latin typeface="メイリオ" panose="020B0604030504040204" pitchFamily="50" charset="-128"/>
                        <a:ea typeface="メイリオ" panose="020B0604030504040204" pitchFamily="50" charset="-128"/>
                      </a:endParaRP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dirty="0">
                        <a:latin typeface="メイリオ" panose="020B0604030504040204" pitchFamily="50" charset="-128"/>
                        <a:ea typeface="メイリオ" panose="020B0604030504040204" pitchFamily="50" charset="-128"/>
                      </a:endParaRPr>
                    </a:p>
                  </a:txBody>
                  <a:tcPr anchor="ctr"/>
                </a:tc>
                <a:tc vMerge="1">
                  <a:txBody>
                    <a:bodyPr/>
                    <a:lstStyle/>
                    <a:p>
                      <a:endParaRPr kumimoji="1" lang="ja-JP" altLang="en-US"/>
                    </a:p>
                  </a:txBody>
                  <a:tcPr/>
                </a:tc>
                <a:extLst>
                  <a:ext uri="{0D108BD9-81ED-4DB2-BD59-A6C34878D82A}">
                    <a16:rowId xmlns:a16="http://schemas.microsoft.com/office/drawing/2014/main" val="3055071646"/>
                  </a:ext>
                </a:extLst>
              </a:tr>
              <a:tr h="216000">
                <a:tc>
                  <a:txBody>
                    <a:bodyPr/>
                    <a:lstStyle/>
                    <a:p>
                      <a:pPr algn="ctr"/>
                      <a:r>
                        <a:rPr kumimoji="1" lang="ja-JP" altLang="en-US" sz="1000" b="0" dirty="0">
                          <a:latin typeface="メイリオ" panose="020B0604030504040204" pitchFamily="50" charset="-128"/>
                          <a:ea typeface="メイリオ" panose="020B0604030504040204" pitchFamily="50" charset="-128"/>
                        </a:rPr>
                        <a:t>③</a:t>
                      </a:r>
                    </a:p>
                  </a:txBody>
                  <a:tcPr anchor="ctr"/>
                </a:tc>
                <a:tc>
                  <a:txBody>
                    <a:bodyPr/>
                    <a:lstStyle/>
                    <a:p>
                      <a:r>
                        <a:rPr kumimoji="1" lang="ja-JP" altLang="en-US" sz="1000" b="0" dirty="0">
                          <a:latin typeface="メイリオ" panose="020B0604030504040204" pitchFamily="50" charset="-128"/>
                          <a:ea typeface="メイリオ" panose="020B0604030504040204" pitchFamily="50" charset="-128"/>
                        </a:rPr>
                        <a:t>旅行会社手数料（①</a:t>
                      </a:r>
                      <a:r>
                        <a:rPr kumimoji="1" lang="en-US" altLang="ja-JP" sz="1000" b="0" dirty="0">
                          <a:latin typeface="メイリオ" panose="020B0604030504040204" pitchFamily="50" charset="-128"/>
                          <a:ea typeface="メイリオ" panose="020B0604030504040204" pitchFamily="50" charset="-128"/>
                        </a:rPr>
                        <a:t>+</a:t>
                      </a:r>
                      <a:r>
                        <a:rPr kumimoji="1" lang="ja-JP" altLang="en-US" sz="1000" b="0" dirty="0">
                          <a:latin typeface="メイリオ" panose="020B0604030504040204" pitchFamily="50" charset="-128"/>
                          <a:ea typeface="メイリオ" panose="020B0604030504040204" pitchFamily="50" charset="-128"/>
                        </a:rPr>
                        <a:t>②の</a:t>
                      </a:r>
                      <a:r>
                        <a:rPr kumimoji="1" lang="en-US" altLang="ja-JP" sz="1000" b="0" dirty="0">
                          <a:latin typeface="メイリオ" panose="020B0604030504040204" pitchFamily="50" charset="-128"/>
                          <a:ea typeface="メイリオ" panose="020B0604030504040204" pitchFamily="50" charset="-128"/>
                        </a:rPr>
                        <a:t>20</a:t>
                      </a:r>
                      <a:r>
                        <a:rPr kumimoji="1" lang="ja-JP" altLang="en-US" sz="1000" b="0" dirty="0">
                          <a:latin typeface="メイリオ" panose="020B0604030504040204" pitchFamily="50" charset="-128"/>
                          <a:ea typeface="メイリオ" panose="020B0604030504040204" pitchFamily="50" charset="-128"/>
                        </a:rPr>
                        <a:t>％以内）</a:t>
                      </a:r>
                    </a:p>
                  </a:txBody>
                  <a:tcPr anchor="ctr"/>
                </a:tc>
                <a:tc>
                  <a:txBody>
                    <a:bodyPr/>
                    <a:lstStyle/>
                    <a:p>
                      <a:r>
                        <a:rPr kumimoji="1" lang="en-US" altLang="ja-JP" sz="1000" b="0" dirty="0">
                          <a:latin typeface="メイリオ" panose="020B0604030504040204" pitchFamily="50" charset="-128"/>
                          <a:ea typeface="メイリオ" panose="020B0604030504040204" pitchFamily="50" charset="-128"/>
                        </a:rPr>
                        <a:t>1,800</a:t>
                      </a:r>
                      <a:r>
                        <a:rPr kumimoji="1" lang="ja-JP" altLang="en-US" sz="1000" b="0" dirty="0">
                          <a:latin typeface="メイリオ" panose="020B0604030504040204" pitchFamily="50" charset="-128"/>
                          <a:ea typeface="メイリオ" panose="020B0604030504040204" pitchFamily="50" charset="-128"/>
                        </a:rPr>
                        <a:t>円</a:t>
                      </a:r>
                      <a:r>
                        <a:rPr kumimoji="1" lang="en-US" altLang="ja-JP" sz="1000" b="0" dirty="0">
                          <a:latin typeface="メイリオ" panose="020B0604030504040204" pitchFamily="50" charset="-128"/>
                          <a:ea typeface="メイリオ" panose="020B0604030504040204" pitchFamily="50" charset="-128"/>
                        </a:rPr>
                        <a:t>/</a:t>
                      </a:r>
                      <a:r>
                        <a:rPr kumimoji="1" lang="ja-JP" altLang="en-US" sz="1000" b="0" dirty="0">
                          <a:latin typeface="メイリオ" panose="020B0604030504040204" pitchFamily="50" charset="-128"/>
                          <a:ea typeface="メイリオ" panose="020B0604030504040204" pitchFamily="50" charset="-128"/>
                        </a:rPr>
                        <a:t>一人あたり</a:t>
                      </a:r>
                    </a:p>
                  </a:txBody>
                  <a:tcPr anchor="ctr"/>
                </a:tc>
                <a:tc>
                  <a:txBody>
                    <a:bodyPr/>
                    <a:lstStyle/>
                    <a:p>
                      <a:r>
                        <a:rPr kumimoji="1" lang="en-US" altLang="ja-JP" sz="1000" b="0" dirty="0">
                          <a:latin typeface="メイリオ" panose="020B0604030504040204" pitchFamily="50" charset="-128"/>
                          <a:ea typeface="メイリオ" panose="020B0604030504040204" pitchFamily="50" charset="-128"/>
                        </a:rPr>
                        <a:t>20</a:t>
                      </a:r>
                      <a:r>
                        <a:rPr kumimoji="1" lang="ja-JP" altLang="en-US" sz="1000" b="0" dirty="0">
                          <a:latin typeface="メイリオ" panose="020B0604030504040204" pitchFamily="50" charset="-128"/>
                          <a:ea typeface="メイリオ" panose="020B0604030504040204" pitchFamily="50" charset="-128"/>
                        </a:rPr>
                        <a:t>％として計算</a:t>
                      </a:r>
                    </a:p>
                  </a:txBody>
                  <a:tcPr anchor="ctr"/>
                </a:tc>
                <a:tc>
                  <a:txBody>
                    <a:bodyPr/>
                    <a:lstStyle/>
                    <a:p>
                      <a:r>
                        <a:rPr kumimoji="1" lang="ja-JP" altLang="en-US" sz="1000" b="0" dirty="0">
                          <a:latin typeface="メイリオ" panose="020B0604030504040204" pitchFamily="50" charset="-128"/>
                          <a:ea typeface="メイリオ" panose="020B0604030504040204" pitchFamily="50" charset="-128"/>
                        </a:rPr>
                        <a:t>手数料</a:t>
                      </a:r>
                    </a:p>
                  </a:txBody>
                  <a:tcPr anchor="ctr"/>
                </a:tc>
                <a:tc vMerge="1">
                  <a:txBody>
                    <a:bodyPr/>
                    <a:lstStyle/>
                    <a:p>
                      <a:endParaRPr kumimoji="1" lang="ja-JP" altLang="en-US" sz="1000" b="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384781195"/>
                  </a:ext>
                </a:extLst>
              </a:tr>
              <a:tr h="216000">
                <a:tc>
                  <a:txBody>
                    <a:bodyPr/>
                    <a:lstStyle/>
                    <a:p>
                      <a:pPr algn="ctr"/>
                      <a:r>
                        <a:rPr kumimoji="1" lang="ja-JP" altLang="en-US" sz="1000" dirty="0">
                          <a:latin typeface="メイリオ" panose="020B0604030504040204" pitchFamily="50" charset="-128"/>
                          <a:ea typeface="メイリオ" panose="020B0604030504040204" pitchFamily="50" charset="-128"/>
                        </a:rPr>
                        <a:t>④</a:t>
                      </a:r>
                    </a:p>
                  </a:txBody>
                  <a:tcPr anchor="ctr"/>
                </a:tc>
                <a:tc>
                  <a:txBody>
                    <a:bodyPr/>
                    <a:lstStyle/>
                    <a:p>
                      <a:pPr algn="r"/>
                      <a:r>
                        <a:rPr kumimoji="1" lang="ja-JP" altLang="en-US" sz="1000" dirty="0">
                          <a:latin typeface="メイリオ" panose="020B0604030504040204" pitchFamily="50" charset="-128"/>
                          <a:ea typeface="メイリオ" panose="020B0604030504040204" pitchFamily="50" charset="-128"/>
                        </a:rPr>
                        <a:t>一人あたり支援額の小計</a:t>
                      </a:r>
                    </a:p>
                  </a:txBody>
                  <a:tcPr anchor="ctr"/>
                </a:tc>
                <a:tc>
                  <a:txBody>
                    <a:bodyPr/>
                    <a:lstStyle/>
                    <a:p>
                      <a:r>
                        <a:rPr kumimoji="1" lang="en-US" altLang="ja-JP" sz="1000" dirty="0">
                          <a:latin typeface="メイリオ" panose="020B0604030504040204" pitchFamily="50" charset="-128"/>
                          <a:ea typeface="メイリオ" panose="020B0604030504040204" pitchFamily="50" charset="-128"/>
                        </a:rPr>
                        <a:t>10,000</a:t>
                      </a:r>
                      <a:r>
                        <a:rPr kumimoji="1" lang="ja-JP" altLang="en-US" sz="1000" dirty="0">
                          <a:latin typeface="メイリオ" panose="020B0604030504040204" pitchFamily="50" charset="-128"/>
                          <a:ea typeface="メイリオ" panose="020B0604030504040204" pitchFamily="50" charset="-128"/>
                        </a:rPr>
                        <a:t>円</a:t>
                      </a:r>
                      <a:r>
                        <a:rPr kumimoji="1"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一人あたり</a:t>
                      </a:r>
                    </a:p>
                  </a:txBody>
                  <a:tcPr anchor="ctr"/>
                </a:tc>
                <a:tc gridSpan="2">
                  <a:txBody>
                    <a:bodyPr/>
                    <a:lstStyle/>
                    <a:p>
                      <a:r>
                        <a:rPr kumimoji="1" lang="ja-JP" altLang="en-US" sz="1000" dirty="0">
                          <a:latin typeface="メイリオ" panose="020B0604030504040204" pitchFamily="50" charset="-128"/>
                          <a:ea typeface="メイリオ" panose="020B0604030504040204" pitchFamily="50" charset="-128"/>
                        </a:rPr>
                        <a:t>①</a:t>
                      </a:r>
                      <a:r>
                        <a:rPr kumimoji="1"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②</a:t>
                      </a:r>
                      <a:r>
                        <a:rPr kumimoji="1"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③（上限額</a:t>
                      </a:r>
                      <a:r>
                        <a:rPr kumimoji="1" lang="en-US" altLang="ja-JP" sz="1000" dirty="0">
                          <a:latin typeface="メイリオ" panose="020B0604030504040204" pitchFamily="50" charset="-128"/>
                          <a:ea typeface="メイリオ" panose="020B0604030504040204" pitchFamily="50" charset="-128"/>
                        </a:rPr>
                        <a:t>10,000</a:t>
                      </a:r>
                      <a:r>
                        <a:rPr kumimoji="1" lang="ja-JP" altLang="en-US" sz="1000" dirty="0">
                          <a:latin typeface="メイリオ" panose="020B0604030504040204" pitchFamily="50" charset="-128"/>
                          <a:ea typeface="メイリオ" panose="020B0604030504040204" pitchFamily="50" charset="-128"/>
                        </a:rPr>
                        <a:t>円）</a:t>
                      </a:r>
                    </a:p>
                  </a:txBody>
                  <a:tcPr anchor="ctr"/>
                </a:tc>
                <a:tc hMerge="1">
                  <a:txBody>
                    <a:bodyPr/>
                    <a:lstStyle/>
                    <a:p>
                      <a:endParaRPr kumimoji="1" lang="ja-JP" altLang="en-US" sz="1000" dirty="0">
                        <a:latin typeface="メイリオ" panose="020B0604030504040204" pitchFamily="50" charset="-128"/>
                        <a:ea typeface="メイリオ" panose="020B0604030504040204" pitchFamily="50" charset="-128"/>
                      </a:endParaRPr>
                    </a:p>
                  </a:txBody>
                  <a:tcPr anchor="ctr"/>
                </a:tc>
                <a:tc vMerge="1">
                  <a:txBody>
                    <a:bodyPr/>
                    <a:lstStyle/>
                    <a:p>
                      <a:endParaRPr kumimoji="1" lang="ja-JP" altLang="en-US" sz="10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801036958"/>
                  </a:ext>
                </a:extLst>
              </a:tr>
              <a:tr h="216000">
                <a:tc>
                  <a:txBody>
                    <a:bodyPr/>
                    <a:lstStyle/>
                    <a:p>
                      <a:pPr algn="ctr"/>
                      <a:r>
                        <a:rPr kumimoji="1" lang="ja-JP" altLang="en-US" sz="1000" dirty="0">
                          <a:latin typeface="メイリオ" panose="020B0604030504040204" pitchFamily="50" charset="-128"/>
                          <a:ea typeface="メイリオ" panose="020B0604030504040204" pitchFamily="50" charset="-128"/>
                        </a:rPr>
                        <a:t>⑤</a:t>
                      </a:r>
                    </a:p>
                  </a:txBody>
                  <a:tcPr anchor="ctr"/>
                </a:tc>
                <a:tc>
                  <a:txBody>
                    <a:bodyPr/>
                    <a:lstStyle/>
                    <a:p>
                      <a:pPr algn="r"/>
                      <a:r>
                        <a:rPr kumimoji="1" lang="ja-JP" altLang="en-US" sz="1000" dirty="0">
                          <a:latin typeface="メイリオ" panose="020B0604030504040204" pitchFamily="50" charset="-128"/>
                          <a:ea typeface="メイリオ" panose="020B0604030504040204" pitchFamily="50" charset="-128"/>
                        </a:rPr>
                        <a:t>支援額合計</a:t>
                      </a:r>
                    </a:p>
                  </a:txBody>
                  <a:tcPr anchor="ctr"/>
                </a:tc>
                <a:tc>
                  <a:txBody>
                    <a:bodyPr/>
                    <a:lstStyle/>
                    <a:p>
                      <a:r>
                        <a:rPr kumimoji="1" lang="en-US" altLang="ja-JP" sz="1000" dirty="0">
                          <a:latin typeface="メイリオ" panose="020B0604030504040204" pitchFamily="50" charset="-128"/>
                          <a:ea typeface="メイリオ" panose="020B0604030504040204" pitchFamily="50" charset="-128"/>
                        </a:rPr>
                        <a:t>400,000</a:t>
                      </a:r>
                      <a:r>
                        <a:rPr kumimoji="1" lang="ja-JP" altLang="en-US" sz="1000" dirty="0">
                          <a:latin typeface="メイリオ" panose="020B0604030504040204" pitchFamily="50" charset="-128"/>
                          <a:ea typeface="メイリオ" panose="020B0604030504040204" pitchFamily="50" charset="-128"/>
                        </a:rPr>
                        <a:t>円</a:t>
                      </a:r>
                    </a:p>
                  </a:txBody>
                  <a:tcPr anchor="ctr"/>
                </a:tc>
                <a:tc>
                  <a:txBody>
                    <a:bodyPr/>
                    <a:lstStyle/>
                    <a:p>
                      <a:r>
                        <a:rPr kumimoji="1" lang="ja-JP" altLang="en-US" sz="1000" dirty="0">
                          <a:latin typeface="メイリオ" panose="020B0604030504040204" pitchFamily="50" charset="-128"/>
                          <a:ea typeface="メイリオ" panose="020B0604030504040204" pitchFamily="50" charset="-128"/>
                        </a:rPr>
                        <a:t>④</a:t>
                      </a:r>
                      <a:r>
                        <a:rPr kumimoji="1" lang="en-US" altLang="ja-JP" sz="1000" dirty="0">
                          <a:latin typeface="メイリオ" panose="020B0604030504040204" pitchFamily="50" charset="-128"/>
                          <a:ea typeface="メイリオ" panose="020B0604030504040204" pitchFamily="50" charset="-128"/>
                        </a:rPr>
                        <a:t>×40</a:t>
                      </a:r>
                      <a:r>
                        <a:rPr kumimoji="1" lang="ja-JP" altLang="en-US" sz="1000" dirty="0">
                          <a:latin typeface="メイリオ" panose="020B0604030504040204" pitchFamily="50" charset="-128"/>
                          <a:ea typeface="メイリオ" panose="020B0604030504040204" pitchFamily="50" charset="-128"/>
                        </a:rPr>
                        <a:t>名</a:t>
                      </a:r>
                    </a:p>
                  </a:txBody>
                  <a:tcPr anchor="ctr"/>
                </a:tc>
                <a:tc>
                  <a:txBody>
                    <a:bodyPr/>
                    <a:lstStyle/>
                    <a:p>
                      <a:endParaRPr kumimoji="1" lang="ja-JP" altLang="en-US" sz="1000" dirty="0">
                        <a:latin typeface="メイリオ" panose="020B0604030504040204" pitchFamily="50" charset="-128"/>
                        <a:ea typeface="メイリオ" panose="020B0604030504040204" pitchFamily="50" charset="-128"/>
                      </a:endParaRPr>
                    </a:p>
                  </a:txBody>
                  <a:tcPr anchor="ctr"/>
                </a:tc>
                <a:tc vMerge="1">
                  <a:txBody>
                    <a:bodyPr/>
                    <a:lstStyle/>
                    <a:p>
                      <a:endParaRPr kumimoji="1" lang="ja-JP" altLang="en-US" sz="10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986904589"/>
                  </a:ext>
                </a:extLst>
              </a:tr>
            </a:tbl>
          </a:graphicData>
        </a:graphic>
      </p:graphicFrame>
      <p:sp>
        <p:nvSpPr>
          <p:cNvPr id="16" name="右中かっこ 15">
            <a:extLst>
              <a:ext uri="{FF2B5EF4-FFF2-40B4-BE49-F238E27FC236}">
                <a16:creationId xmlns:a16="http://schemas.microsoft.com/office/drawing/2014/main" id="{D4E14E95-76AD-9F95-4A46-8CE40E24F270}"/>
              </a:ext>
            </a:extLst>
          </p:cNvPr>
          <p:cNvSpPr/>
          <p:nvPr/>
        </p:nvSpPr>
        <p:spPr>
          <a:xfrm>
            <a:off x="6089253" y="5208900"/>
            <a:ext cx="172711" cy="307911"/>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1FE9671C-FA62-D624-4773-3FA79B753F3B}"/>
              </a:ext>
            </a:extLst>
          </p:cNvPr>
          <p:cNvSpPr txBox="1"/>
          <p:nvPr/>
        </p:nvSpPr>
        <p:spPr>
          <a:xfrm>
            <a:off x="0" y="80258"/>
            <a:ext cx="6873998" cy="754053"/>
          </a:xfrm>
          <a:prstGeom prst="rect">
            <a:avLst/>
          </a:prstGeom>
          <a:noFill/>
          <a:ln>
            <a:noFill/>
          </a:ln>
        </p:spPr>
        <p:txBody>
          <a:bodyPr wrap="none" bIns="0" rtlCol="0" anchor="b" anchorCtr="0">
            <a:spAutoFit/>
          </a:bodyPr>
          <a:lstStyle/>
          <a:p>
            <a:r>
              <a:rPr kumimoji="1" lang="ja-JP" altLang="en-US" sz="2300" b="1" dirty="0">
                <a:solidFill>
                  <a:srgbClr val="002060"/>
                </a:solidFill>
                <a:latin typeface="メイリオ" panose="020B0604030504040204" pitchFamily="50" charset="-128"/>
                <a:ea typeface="メイリオ" panose="020B0604030504040204" pitchFamily="50" charset="-128"/>
              </a:rPr>
              <a:t>１．修学旅行需要分散・時期平準化</a:t>
            </a:r>
            <a:endParaRPr kumimoji="1" lang="en-US" altLang="ja-JP" sz="2300" b="1" dirty="0">
              <a:solidFill>
                <a:srgbClr val="002060"/>
              </a:solidFill>
              <a:latin typeface="メイリオ" panose="020B0604030504040204" pitchFamily="50" charset="-128"/>
              <a:ea typeface="メイリオ" panose="020B0604030504040204" pitchFamily="50" charset="-128"/>
            </a:endParaRPr>
          </a:p>
          <a:p>
            <a:r>
              <a:rPr kumimoji="1" lang="ja-JP" altLang="en-US" sz="2300" b="1" dirty="0">
                <a:solidFill>
                  <a:srgbClr val="002060"/>
                </a:solidFill>
                <a:latin typeface="メイリオ" panose="020B0604030504040204" pitchFamily="50" charset="-128"/>
                <a:ea typeface="メイリオ" panose="020B0604030504040204" pitchFamily="50" charset="-128"/>
              </a:rPr>
              <a:t>　　　　　　　　　　　促進事業</a:t>
            </a:r>
            <a:r>
              <a:rPr kumimoji="1" lang="en-US" altLang="ja-JP" sz="2300" b="1" dirty="0">
                <a:solidFill>
                  <a:srgbClr val="FF0000"/>
                </a:solidFill>
                <a:latin typeface="メイリオ" panose="020B0604030504040204" pitchFamily="50" charset="-128"/>
                <a:ea typeface="メイリオ" panose="020B0604030504040204" pitchFamily="50" charset="-128"/>
              </a:rPr>
              <a:t>【</a:t>
            </a:r>
            <a:r>
              <a:rPr kumimoji="1" lang="ja-JP" altLang="en-US" sz="2300" b="1" dirty="0">
                <a:solidFill>
                  <a:srgbClr val="FF0000"/>
                </a:solidFill>
                <a:latin typeface="メイリオ" panose="020B0604030504040204" pitchFamily="50" charset="-128"/>
                <a:ea typeface="メイリオ" panose="020B0604030504040204" pitchFamily="50" charset="-128"/>
              </a:rPr>
              <a:t>第</a:t>
            </a:r>
            <a:r>
              <a:rPr kumimoji="1" lang="en-US" altLang="ja-JP" sz="2300" b="1" dirty="0">
                <a:solidFill>
                  <a:srgbClr val="FF0000"/>
                </a:solidFill>
                <a:latin typeface="メイリオ" panose="020B0604030504040204" pitchFamily="50" charset="-128"/>
                <a:ea typeface="メイリオ" panose="020B0604030504040204" pitchFamily="50" charset="-128"/>
              </a:rPr>
              <a:t>1</a:t>
            </a:r>
            <a:r>
              <a:rPr kumimoji="1" lang="ja-JP" altLang="en-US" sz="2300" b="1" dirty="0">
                <a:solidFill>
                  <a:srgbClr val="FF0000"/>
                </a:solidFill>
                <a:latin typeface="メイリオ" panose="020B0604030504040204" pitchFamily="50" charset="-128"/>
                <a:ea typeface="メイリオ" panose="020B0604030504040204" pitchFamily="50" charset="-128"/>
              </a:rPr>
              <a:t>期</a:t>
            </a:r>
            <a:r>
              <a:rPr kumimoji="1" lang="en-US" altLang="ja-JP" sz="2300" b="1" dirty="0">
                <a:solidFill>
                  <a:srgbClr val="FF0000"/>
                </a:solidFill>
                <a:latin typeface="メイリオ" panose="020B0604030504040204" pitchFamily="50" charset="-128"/>
                <a:ea typeface="メイリオ" panose="020B0604030504040204" pitchFamily="50" charset="-128"/>
              </a:rPr>
              <a:t>】</a:t>
            </a:r>
            <a:r>
              <a:rPr kumimoji="1" lang="ja-JP" altLang="en-US" sz="2300" b="1" dirty="0">
                <a:solidFill>
                  <a:srgbClr val="002060"/>
                </a:solidFill>
                <a:latin typeface="メイリオ" panose="020B0604030504040204" pitchFamily="50" charset="-128"/>
                <a:ea typeface="メイリオ" panose="020B0604030504040204" pitchFamily="50" charset="-128"/>
              </a:rPr>
              <a:t>の概要</a:t>
            </a:r>
            <a:endParaRPr kumimoji="1" lang="en-US" altLang="ja-JP" sz="2300" b="1" dirty="0">
              <a:solidFill>
                <a:srgbClr val="00206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70222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フッター プレースホルダー 10">
            <a:extLst>
              <a:ext uri="{FF2B5EF4-FFF2-40B4-BE49-F238E27FC236}">
                <a16:creationId xmlns:a16="http://schemas.microsoft.com/office/drawing/2014/main" id="{52AAAC34-2437-5B8F-2E1C-548CE228BBFA}"/>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2" name="スライド番号プレースホルダー 11">
            <a:extLst>
              <a:ext uri="{FF2B5EF4-FFF2-40B4-BE49-F238E27FC236}">
                <a16:creationId xmlns:a16="http://schemas.microsoft.com/office/drawing/2014/main" id="{8DE7C64D-9EEB-BD70-90A5-9C033F64C18B}"/>
              </a:ext>
            </a:extLst>
          </p:cNvPr>
          <p:cNvSpPr>
            <a:spLocks noGrp="1"/>
          </p:cNvSpPr>
          <p:nvPr>
            <p:ph type="sldNum" sz="quarter" idx="12"/>
          </p:nvPr>
        </p:nvSpPr>
        <p:spPr/>
        <p:txBody>
          <a:bodyPr/>
          <a:lstStyle/>
          <a:p>
            <a:fld id="{48F63A3B-78C7-47BE-AE5E-E10140E04643}" type="slidenum">
              <a:rPr lang="en-US" smtClean="0"/>
              <a:pPr/>
              <a:t>8</a:t>
            </a:fld>
            <a:endParaRPr lang="en-US" dirty="0"/>
          </a:p>
        </p:txBody>
      </p:sp>
      <p:sp>
        <p:nvSpPr>
          <p:cNvPr id="2" name="テキスト ボックス 1">
            <a:extLst>
              <a:ext uri="{FF2B5EF4-FFF2-40B4-BE49-F238E27FC236}">
                <a16:creationId xmlns:a16="http://schemas.microsoft.com/office/drawing/2014/main" id="{6D73E92E-C7C0-F21B-4823-47C08AD4755D}"/>
              </a:ext>
            </a:extLst>
          </p:cNvPr>
          <p:cNvSpPr txBox="1"/>
          <p:nvPr/>
        </p:nvSpPr>
        <p:spPr>
          <a:xfrm>
            <a:off x="412689" y="3730343"/>
            <a:ext cx="3416321" cy="523220"/>
          </a:xfrm>
          <a:prstGeom prst="rect">
            <a:avLst/>
          </a:prstGeom>
          <a:noFill/>
          <a:ln>
            <a:noFill/>
          </a:ln>
        </p:spPr>
        <p:txBody>
          <a:bodyPr wrap="none" rtlCol="0">
            <a:spAutoFit/>
          </a:bodyPr>
          <a:lstStyle/>
          <a:p>
            <a:pPr algn="ctr"/>
            <a:r>
              <a:rPr kumimoji="1" lang="ja-JP" altLang="en-US" sz="2800" b="1" i="1" dirty="0">
                <a:solidFill>
                  <a:schemeClr val="bg2">
                    <a:lumMod val="25000"/>
                  </a:schemeClr>
                </a:solidFill>
                <a:latin typeface="メイリオ" panose="020B0604030504040204" pitchFamily="50" charset="-128"/>
                <a:ea typeface="メイリオ" panose="020B0604030504040204" pitchFamily="50" charset="-128"/>
              </a:rPr>
              <a:t>２．手続きのご案内</a:t>
            </a:r>
            <a:endParaRPr kumimoji="1" lang="en-US" altLang="ja-JP" sz="2800" b="1" i="1"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0E6265F1-7B77-73D6-B047-C7387C3B11F8}"/>
              </a:ext>
            </a:extLst>
          </p:cNvPr>
          <p:cNvSpPr txBox="1"/>
          <p:nvPr/>
        </p:nvSpPr>
        <p:spPr>
          <a:xfrm>
            <a:off x="412689" y="2173551"/>
            <a:ext cx="8327921" cy="954107"/>
          </a:xfrm>
          <a:prstGeom prst="rect">
            <a:avLst/>
          </a:prstGeom>
          <a:noFill/>
          <a:ln>
            <a:noFill/>
          </a:ln>
        </p:spPr>
        <p:txBody>
          <a:bodyPr wrap="none" rtlCol="0">
            <a:spAutoFit/>
          </a:bodyPr>
          <a:lstStyle/>
          <a:p>
            <a:r>
              <a:rPr kumimoji="1" lang="ja-JP" altLang="en-US" sz="2800" b="1" dirty="0">
                <a:solidFill>
                  <a:schemeClr val="bg2">
                    <a:lumMod val="90000"/>
                  </a:schemeClr>
                </a:solidFill>
                <a:latin typeface="メイリオ" panose="020B0604030504040204" pitchFamily="50" charset="-128"/>
                <a:ea typeface="メイリオ" panose="020B0604030504040204" pitchFamily="50" charset="-128"/>
              </a:rPr>
              <a:t>１．修学旅行需要分散・時期平準化</a:t>
            </a:r>
            <a:endParaRPr kumimoji="1" lang="en-US" altLang="ja-JP" sz="2800" b="1" dirty="0">
              <a:solidFill>
                <a:schemeClr val="bg2">
                  <a:lumMod val="90000"/>
                </a:schemeClr>
              </a:solidFill>
              <a:latin typeface="メイリオ" panose="020B0604030504040204" pitchFamily="50" charset="-128"/>
              <a:ea typeface="メイリオ" panose="020B0604030504040204" pitchFamily="50" charset="-128"/>
            </a:endParaRPr>
          </a:p>
          <a:p>
            <a:r>
              <a:rPr kumimoji="1" lang="ja-JP" altLang="en-US" sz="2800" b="1" dirty="0">
                <a:solidFill>
                  <a:schemeClr val="bg2">
                    <a:lumMod val="90000"/>
                  </a:schemeClr>
                </a:solidFill>
                <a:latin typeface="メイリオ" panose="020B0604030504040204" pitchFamily="50" charset="-128"/>
                <a:ea typeface="メイリオ" panose="020B0604030504040204" pitchFamily="50" charset="-128"/>
              </a:rPr>
              <a:t>　　　　　　　　　　　促進事業</a:t>
            </a:r>
            <a:r>
              <a:rPr kumimoji="1" lang="en-US" altLang="ja-JP" sz="2800" b="1" dirty="0">
                <a:solidFill>
                  <a:schemeClr val="bg2">
                    <a:lumMod val="90000"/>
                  </a:schemeClr>
                </a:solidFill>
                <a:latin typeface="メイリオ" panose="020B0604030504040204" pitchFamily="50" charset="-128"/>
                <a:ea typeface="メイリオ" panose="020B0604030504040204" pitchFamily="50" charset="-128"/>
              </a:rPr>
              <a:t>【</a:t>
            </a:r>
            <a:r>
              <a:rPr kumimoji="1" lang="ja-JP" altLang="en-US" sz="2800" b="1" dirty="0">
                <a:solidFill>
                  <a:schemeClr val="bg2">
                    <a:lumMod val="90000"/>
                  </a:schemeClr>
                </a:solidFill>
                <a:latin typeface="メイリオ" panose="020B0604030504040204" pitchFamily="50" charset="-128"/>
                <a:ea typeface="メイリオ" panose="020B0604030504040204" pitchFamily="50" charset="-128"/>
              </a:rPr>
              <a:t>第</a:t>
            </a:r>
            <a:r>
              <a:rPr kumimoji="1" lang="en-US" altLang="ja-JP" sz="2800" b="1" dirty="0">
                <a:solidFill>
                  <a:schemeClr val="bg2">
                    <a:lumMod val="90000"/>
                  </a:schemeClr>
                </a:solidFill>
                <a:latin typeface="メイリオ" panose="020B0604030504040204" pitchFamily="50" charset="-128"/>
                <a:ea typeface="メイリオ" panose="020B0604030504040204" pitchFamily="50" charset="-128"/>
              </a:rPr>
              <a:t>1</a:t>
            </a:r>
            <a:r>
              <a:rPr kumimoji="1" lang="ja-JP" altLang="en-US" sz="2800" b="1" dirty="0">
                <a:solidFill>
                  <a:schemeClr val="bg2">
                    <a:lumMod val="90000"/>
                  </a:schemeClr>
                </a:solidFill>
                <a:latin typeface="メイリオ" panose="020B0604030504040204" pitchFamily="50" charset="-128"/>
                <a:ea typeface="メイリオ" panose="020B0604030504040204" pitchFamily="50" charset="-128"/>
              </a:rPr>
              <a:t>期</a:t>
            </a:r>
            <a:r>
              <a:rPr kumimoji="1" lang="en-US" altLang="ja-JP" sz="2800" b="1" dirty="0">
                <a:solidFill>
                  <a:schemeClr val="bg2">
                    <a:lumMod val="90000"/>
                  </a:schemeClr>
                </a:solidFill>
                <a:latin typeface="メイリオ" panose="020B0604030504040204" pitchFamily="50" charset="-128"/>
                <a:ea typeface="メイリオ" panose="020B0604030504040204" pitchFamily="50" charset="-128"/>
              </a:rPr>
              <a:t>】</a:t>
            </a:r>
            <a:r>
              <a:rPr kumimoji="1" lang="ja-JP" altLang="en-US" sz="2800" b="1" dirty="0">
                <a:solidFill>
                  <a:schemeClr val="bg2">
                    <a:lumMod val="90000"/>
                  </a:schemeClr>
                </a:solidFill>
                <a:latin typeface="メイリオ" panose="020B0604030504040204" pitchFamily="50" charset="-128"/>
                <a:ea typeface="メイリオ" panose="020B0604030504040204" pitchFamily="50" charset="-128"/>
              </a:rPr>
              <a:t>の概要</a:t>
            </a:r>
            <a:endParaRPr kumimoji="1" lang="en-US" altLang="ja-JP" sz="2800" b="1" dirty="0">
              <a:solidFill>
                <a:schemeClr val="bg2">
                  <a:lumMod val="9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36991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F2EB95D3-B48F-4B76-B6BD-0E567A5B1DCA}"/>
              </a:ext>
            </a:extLst>
          </p:cNvPr>
          <p:cNvSpPr/>
          <p:nvPr/>
        </p:nvSpPr>
        <p:spPr>
          <a:xfrm>
            <a:off x="127544" y="3819834"/>
            <a:ext cx="9664638" cy="2484000"/>
          </a:xfrm>
          <a:prstGeom prst="rect">
            <a:avLst/>
          </a:prstGeom>
          <a:solidFill>
            <a:srgbClr val="FFCCFF">
              <a:alpha val="50196"/>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269875" indent="-176213"/>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22" name="四角形: 角を丸くする 14">
            <a:extLst>
              <a:ext uri="{FF2B5EF4-FFF2-40B4-BE49-F238E27FC236}">
                <a16:creationId xmlns:a16="http://schemas.microsoft.com/office/drawing/2014/main" id="{F7FB60D0-9C71-4737-861C-35C4C706CF53}"/>
              </a:ext>
            </a:extLst>
          </p:cNvPr>
          <p:cNvSpPr>
            <a:spLocks/>
          </p:cNvSpPr>
          <p:nvPr/>
        </p:nvSpPr>
        <p:spPr>
          <a:xfrm>
            <a:off x="127547" y="3622663"/>
            <a:ext cx="2232000" cy="360000"/>
          </a:xfrm>
          <a:prstGeom prst="roundRect">
            <a:avLst>
              <a:gd name="adj" fmla="val 50000"/>
            </a:avLst>
          </a:prstGeom>
          <a:solidFill>
            <a:srgbClr val="7030A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chorCtr="0">
            <a:spAutoFit/>
          </a:bodyPr>
          <a:lstStyle/>
          <a:p>
            <a:r>
              <a:rPr kumimoji="1" lang="ja-JP" altLang="en-US" b="1" dirty="0">
                <a:solidFill>
                  <a:schemeClr val="bg1"/>
                </a:solidFill>
                <a:latin typeface="メイリオ" panose="020B0604030504040204" pitchFamily="50" charset="-128"/>
                <a:ea typeface="メイリオ" panose="020B0604030504040204" pitchFamily="50" charset="-128"/>
              </a:rPr>
              <a:t>２</a:t>
            </a:r>
            <a:r>
              <a:rPr kumimoji="1" lang="en-US" altLang="ja-JP" b="1" dirty="0">
                <a:solidFill>
                  <a:schemeClr val="bg1"/>
                </a:solidFill>
                <a:latin typeface="メイリオ" panose="020B0604030504040204" pitchFamily="50" charset="-128"/>
                <a:ea typeface="メイリオ" panose="020B0604030504040204" pitchFamily="50" charset="-128"/>
              </a:rPr>
              <a:t>.</a:t>
            </a:r>
            <a:r>
              <a:rPr kumimoji="1" lang="ja-JP" altLang="en-US" b="1" dirty="0">
                <a:solidFill>
                  <a:schemeClr val="bg1"/>
                </a:solidFill>
                <a:latin typeface="メイリオ" panose="020B0604030504040204" pitchFamily="50" charset="-128"/>
                <a:ea typeface="メイリオ" panose="020B0604030504040204" pitchFamily="50" charset="-128"/>
              </a:rPr>
              <a:t>実施後の手続き</a:t>
            </a:r>
          </a:p>
        </p:txBody>
      </p:sp>
      <p:sp>
        <p:nvSpPr>
          <p:cNvPr id="33" name="正方形/長方形 32">
            <a:extLst>
              <a:ext uri="{FF2B5EF4-FFF2-40B4-BE49-F238E27FC236}">
                <a16:creationId xmlns:a16="http://schemas.microsoft.com/office/drawing/2014/main" id="{D477F951-2EF1-41CE-92EF-4ED0C0F35677}"/>
              </a:ext>
            </a:extLst>
          </p:cNvPr>
          <p:cNvSpPr/>
          <p:nvPr/>
        </p:nvSpPr>
        <p:spPr>
          <a:xfrm>
            <a:off x="127544" y="1115661"/>
            <a:ext cx="9664638" cy="2484000"/>
          </a:xfrm>
          <a:prstGeom prst="rect">
            <a:avLst/>
          </a:prstGeom>
          <a:solidFill>
            <a:srgbClr val="CCF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92075" algn="l" defTabSz="457200" rtl="0" eaLnBrk="1" fontAlgn="auto" latinLnBrk="0" hangingPunct="1">
              <a:lnSpc>
                <a:spcPct val="100000"/>
              </a:lnSpc>
              <a:spcBef>
                <a:spcPts val="0"/>
              </a:spcBef>
              <a:spcAft>
                <a:spcPts val="60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37" name="四角形: 角を丸くする 14">
            <a:extLst>
              <a:ext uri="{FF2B5EF4-FFF2-40B4-BE49-F238E27FC236}">
                <a16:creationId xmlns:a16="http://schemas.microsoft.com/office/drawing/2014/main" id="{B6A73FBD-7B3F-4582-BA33-D2FEFC6863FF}"/>
              </a:ext>
            </a:extLst>
          </p:cNvPr>
          <p:cNvSpPr>
            <a:spLocks noChangeAspect="1"/>
          </p:cNvSpPr>
          <p:nvPr/>
        </p:nvSpPr>
        <p:spPr>
          <a:xfrm>
            <a:off x="127539" y="924130"/>
            <a:ext cx="2233105" cy="360000"/>
          </a:xfrm>
          <a:prstGeom prst="roundRect">
            <a:avLst>
              <a:gd name="adj" fmla="val 50000"/>
            </a:avLst>
          </a:prstGeom>
          <a:solidFill>
            <a:srgbClr val="00B0F0"/>
          </a:solidFill>
          <a:ln w="95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noAutofit/>
          </a:bodyPr>
          <a:lstStyle/>
          <a:p>
            <a:r>
              <a:rPr kumimoji="1" lang="en-US" altLang="ja-JP" b="1" dirty="0">
                <a:solidFill>
                  <a:schemeClr val="bg1"/>
                </a:solidFill>
                <a:latin typeface="メイリオ" panose="020B0604030504040204" pitchFamily="50" charset="-128"/>
                <a:ea typeface="メイリオ" panose="020B0604030504040204" pitchFamily="50" charset="-128"/>
              </a:rPr>
              <a:t>1.</a:t>
            </a:r>
            <a:r>
              <a:rPr kumimoji="1" lang="ja-JP" altLang="en-US" b="1" dirty="0">
                <a:solidFill>
                  <a:schemeClr val="bg1"/>
                </a:solidFill>
                <a:latin typeface="メイリオ" panose="020B0604030504040204" pitchFamily="50" charset="-128"/>
                <a:ea typeface="メイリオ" panose="020B0604030504040204" pitchFamily="50" charset="-128"/>
              </a:rPr>
              <a:t>実施前の手続き</a:t>
            </a:r>
          </a:p>
        </p:txBody>
      </p:sp>
      <p:sp>
        <p:nvSpPr>
          <p:cNvPr id="14" name="フッター プレースホルダー 13">
            <a:extLst>
              <a:ext uri="{FF2B5EF4-FFF2-40B4-BE49-F238E27FC236}">
                <a16:creationId xmlns:a16="http://schemas.microsoft.com/office/drawing/2014/main" id="{0E36FB1F-11DB-3943-00F2-CBFF5F1EF4D3}"/>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5" name="スライド番号プレースホルダー 14">
            <a:extLst>
              <a:ext uri="{FF2B5EF4-FFF2-40B4-BE49-F238E27FC236}">
                <a16:creationId xmlns:a16="http://schemas.microsoft.com/office/drawing/2014/main" id="{27DD92DC-36EC-7059-564B-1A0B2ECD1EBE}"/>
              </a:ext>
            </a:extLst>
          </p:cNvPr>
          <p:cNvSpPr>
            <a:spLocks noGrp="1"/>
          </p:cNvSpPr>
          <p:nvPr>
            <p:ph type="sldNum" sz="quarter" idx="12"/>
          </p:nvPr>
        </p:nvSpPr>
        <p:spPr/>
        <p:txBody>
          <a:bodyPr/>
          <a:lstStyle/>
          <a:p>
            <a:fld id="{48F63A3B-78C7-47BE-AE5E-E10140E04643}" type="slidenum">
              <a:rPr lang="en-US" smtClean="0"/>
              <a:pPr/>
              <a:t>9</a:t>
            </a:fld>
            <a:endParaRPr lang="en-US" dirty="0"/>
          </a:p>
        </p:txBody>
      </p:sp>
      <p:sp>
        <p:nvSpPr>
          <p:cNvPr id="5" name="四角形: 角を丸くする 14">
            <a:extLst>
              <a:ext uri="{FF2B5EF4-FFF2-40B4-BE49-F238E27FC236}">
                <a16:creationId xmlns:a16="http://schemas.microsoft.com/office/drawing/2014/main" id="{D55156CA-FA91-FB0F-0A58-FC8DEC130B77}"/>
              </a:ext>
            </a:extLst>
          </p:cNvPr>
          <p:cNvSpPr>
            <a:spLocks/>
          </p:cNvSpPr>
          <p:nvPr/>
        </p:nvSpPr>
        <p:spPr>
          <a:xfrm>
            <a:off x="484995" y="1458942"/>
            <a:ext cx="360000" cy="158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支援申請</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7" name="四角形: 角を丸くする 14">
            <a:extLst>
              <a:ext uri="{FF2B5EF4-FFF2-40B4-BE49-F238E27FC236}">
                <a16:creationId xmlns:a16="http://schemas.microsoft.com/office/drawing/2014/main" id="{942B1262-DBB3-A3EE-361B-AC794C8FD874}"/>
              </a:ext>
            </a:extLst>
          </p:cNvPr>
          <p:cNvSpPr>
            <a:spLocks/>
          </p:cNvSpPr>
          <p:nvPr/>
        </p:nvSpPr>
        <p:spPr>
          <a:xfrm>
            <a:off x="7148925" y="1458942"/>
            <a:ext cx="360000" cy="158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支払予定通知</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8" name="四角形: 角を丸くする 14">
            <a:extLst>
              <a:ext uri="{FF2B5EF4-FFF2-40B4-BE49-F238E27FC236}">
                <a16:creationId xmlns:a16="http://schemas.microsoft.com/office/drawing/2014/main" id="{F5923A05-490C-A864-FCF9-8C7B47C71A08}"/>
              </a:ext>
            </a:extLst>
          </p:cNvPr>
          <p:cNvSpPr>
            <a:spLocks/>
          </p:cNvSpPr>
          <p:nvPr/>
        </p:nvSpPr>
        <p:spPr>
          <a:xfrm>
            <a:off x="5676485" y="1458942"/>
            <a:ext cx="360000" cy="158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審　査</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9" name="四角形: 角を丸くする 14">
            <a:extLst>
              <a:ext uri="{FF2B5EF4-FFF2-40B4-BE49-F238E27FC236}">
                <a16:creationId xmlns:a16="http://schemas.microsoft.com/office/drawing/2014/main" id="{FA40F97B-1F48-55B2-B230-62CC8E4C72E9}"/>
              </a:ext>
            </a:extLst>
          </p:cNvPr>
          <p:cNvSpPr>
            <a:spLocks/>
          </p:cNvSpPr>
          <p:nvPr/>
        </p:nvSpPr>
        <p:spPr>
          <a:xfrm>
            <a:off x="8976971" y="1458942"/>
            <a:ext cx="360000" cy="158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修学旅行実施</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10" name="矢印: 左 9">
            <a:extLst>
              <a:ext uri="{FF2B5EF4-FFF2-40B4-BE49-F238E27FC236}">
                <a16:creationId xmlns:a16="http://schemas.microsoft.com/office/drawing/2014/main" id="{279F7CEB-4CE7-4DA5-EA5E-80407CE1071B}"/>
              </a:ext>
            </a:extLst>
          </p:cNvPr>
          <p:cNvSpPr/>
          <p:nvPr/>
        </p:nvSpPr>
        <p:spPr>
          <a:xfrm rot="10800000">
            <a:off x="2538233" y="2111421"/>
            <a:ext cx="3064923"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四角形: 角を丸くする 14">
            <a:extLst>
              <a:ext uri="{FF2B5EF4-FFF2-40B4-BE49-F238E27FC236}">
                <a16:creationId xmlns:a16="http://schemas.microsoft.com/office/drawing/2014/main" id="{47E52385-B02A-7D20-51D7-BF2D81C3D950}"/>
              </a:ext>
            </a:extLst>
          </p:cNvPr>
          <p:cNvSpPr>
            <a:spLocks/>
          </p:cNvSpPr>
          <p:nvPr/>
        </p:nvSpPr>
        <p:spPr>
          <a:xfrm>
            <a:off x="2422738" y="2393788"/>
            <a:ext cx="3316141" cy="4308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ja-JP" altLang="en-US" sz="1100" dirty="0">
                <a:solidFill>
                  <a:schemeClr val="tx1"/>
                </a:solidFill>
                <a:latin typeface="メイリオ" panose="020B0604030504040204" pitchFamily="50" charset="-128"/>
                <a:ea typeface="メイリオ" panose="020B0604030504040204" pitchFamily="50" charset="-128"/>
              </a:rPr>
              <a:t>提出期限は、修学旅行の</a:t>
            </a:r>
            <a:r>
              <a:rPr kumimoji="1" lang="ja-JP" altLang="en-US" sz="1100" dirty="0">
                <a:solidFill>
                  <a:srgbClr val="FF0000"/>
                </a:solidFill>
                <a:latin typeface="メイリオ" panose="020B0604030504040204" pitchFamily="50" charset="-128"/>
                <a:ea typeface="メイリオ" panose="020B0604030504040204" pitchFamily="50" charset="-128"/>
              </a:rPr>
              <a:t>出発予定日より起算して</a:t>
            </a:r>
            <a:endParaRPr kumimoji="1" lang="en-US" altLang="ja-JP" sz="1100" dirty="0">
              <a:solidFill>
                <a:srgbClr val="FF0000"/>
              </a:solidFill>
              <a:latin typeface="メイリオ" panose="020B0604030504040204" pitchFamily="50" charset="-128"/>
              <a:ea typeface="メイリオ" panose="020B0604030504040204" pitchFamily="50" charset="-128"/>
            </a:endParaRPr>
          </a:p>
          <a:p>
            <a:r>
              <a:rPr kumimoji="1" lang="ja-JP" altLang="en-US" sz="1100" dirty="0">
                <a:solidFill>
                  <a:srgbClr val="FF0000"/>
                </a:solidFill>
                <a:highlight>
                  <a:srgbClr val="FFFF00"/>
                </a:highlight>
                <a:latin typeface="メイリオ" panose="020B0604030504040204" pitchFamily="50" charset="-128"/>
                <a:ea typeface="メイリオ" panose="020B0604030504040204" pitchFamily="50" charset="-128"/>
              </a:rPr>
              <a:t>（第</a:t>
            </a:r>
            <a:r>
              <a:rPr kumimoji="1" lang="en-US" altLang="ja-JP" sz="1100" dirty="0">
                <a:solidFill>
                  <a:srgbClr val="FF0000"/>
                </a:solidFill>
                <a:highlight>
                  <a:srgbClr val="FFFF00"/>
                </a:highlight>
                <a:latin typeface="メイリオ" panose="020B0604030504040204" pitchFamily="50" charset="-128"/>
                <a:ea typeface="メイリオ" panose="020B0604030504040204" pitchFamily="50" charset="-128"/>
              </a:rPr>
              <a:t>1</a:t>
            </a:r>
            <a:r>
              <a:rPr kumimoji="1" lang="ja-JP" altLang="en-US" sz="1100" dirty="0">
                <a:solidFill>
                  <a:srgbClr val="FF0000"/>
                </a:solidFill>
                <a:highlight>
                  <a:srgbClr val="FFFF00"/>
                </a:highlight>
                <a:latin typeface="メイリオ" panose="020B0604030504040204" pitchFamily="50" charset="-128"/>
                <a:ea typeface="メイリオ" panose="020B0604030504040204" pitchFamily="50" charset="-128"/>
              </a:rPr>
              <a:t>期）原則</a:t>
            </a:r>
            <a:r>
              <a:rPr kumimoji="1" lang="en-US" altLang="ja-JP" sz="1100" dirty="0">
                <a:solidFill>
                  <a:srgbClr val="FF0000"/>
                </a:solidFill>
                <a:highlight>
                  <a:srgbClr val="FFFF00"/>
                </a:highlight>
                <a:latin typeface="メイリオ" panose="020B0604030504040204" pitchFamily="50" charset="-128"/>
                <a:ea typeface="メイリオ" panose="020B0604030504040204" pitchFamily="50" charset="-128"/>
              </a:rPr>
              <a:t>30</a:t>
            </a:r>
            <a:r>
              <a:rPr kumimoji="1" lang="ja-JP" altLang="en-US" sz="1100" dirty="0">
                <a:solidFill>
                  <a:srgbClr val="FF0000"/>
                </a:solidFill>
                <a:highlight>
                  <a:srgbClr val="FFFF00"/>
                </a:highlight>
                <a:latin typeface="メイリオ" panose="020B0604030504040204" pitchFamily="50" charset="-128"/>
                <a:ea typeface="メイリオ" panose="020B0604030504040204" pitchFamily="50" charset="-128"/>
              </a:rPr>
              <a:t>日前（土日祝日含む）</a:t>
            </a:r>
            <a:r>
              <a:rPr kumimoji="1" lang="ja-JP" altLang="en-US" sz="1100" dirty="0">
                <a:solidFill>
                  <a:schemeClr val="tx1"/>
                </a:solidFill>
                <a:latin typeface="メイリオ" panose="020B0604030504040204" pitchFamily="50" charset="-128"/>
                <a:ea typeface="メイリオ" panose="020B0604030504040204" pitchFamily="50" charset="-128"/>
              </a:rPr>
              <a:t>です。</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17" name="四角形: 角を丸くする 14">
            <a:extLst>
              <a:ext uri="{FF2B5EF4-FFF2-40B4-BE49-F238E27FC236}">
                <a16:creationId xmlns:a16="http://schemas.microsoft.com/office/drawing/2014/main" id="{B0675A26-598B-FFC3-8102-13101B431A99}"/>
              </a:ext>
            </a:extLst>
          </p:cNvPr>
          <p:cNvSpPr>
            <a:spLocks/>
          </p:cNvSpPr>
          <p:nvPr/>
        </p:nvSpPr>
        <p:spPr>
          <a:xfrm>
            <a:off x="412756" y="3331544"/>
            <a:ext cx="4019963" cy="26161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en-US" altLang="ja-JP" sz="1100" dirty="0">
                <a:solidFill>
                  <a:schemeClr val="tx1"/>
                </a:solidFill>
                <a:latin typeface="メイリオ" panose="020B0604030504040204" pitchFamily="50" charset="-128"/>
                <a:ea typeface="メイリオ" panose="020B0604030504040204" pitchFamily="50" charset="-128"/>
              </a:rPr>
              <a:t>※</a:t>
            </a:r>
            <a:r>
              <a:rPr kumimoji="1" lang="ja-JP" altLang="en-US" sz="1100" dirty="0">
                <a:solidFill>
                  <a:schemeClr val="tx1"/>
                </a:solidFill>
                <a:latin typeface="メイリオ" panose="020B0604030504040204" pitchFamily="50" charset="-128"/>
                <a:ea typeface="メイリオ" panose="020B0604030504040204" pitchFamily="50" charset="-128"/>
              </a:rPr>
              <a:t>申請書類は、</a:t>
            </a:r>
            <a:r>
              <a:rPr kumimoji="1" lang="ja-JP" altLang="en-US" sz="1100" b="1" dirty="0">
                <a:solidFill>
                  <a:schemeClr val="tx1"/>
                </a:solidFill>
                <a:latin typeface="メイリオ" panose="020B0604030504040204" pitchFamily="50" charset="-128"/>
                <a:ea typeface="メイリオ" panose="020B0604030504040204" pitchFamily="50" charset="-128"/>
              </a:rPr>
              <a:t>上の専用フォームからお送りください。</a:t>
            </a:r>
            <a:endParaRPr kumimoji="1" lang="en-US" altLang="ja-JP" sz="1100" b="1" dirty="0">
              <a:solidFill>
                <a:schemeClr val="tx1"/>
              </a:solidFill>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6CF7B073-5895-B664-B366-4BC50A23292D}"/>
              </a:ext>
            </a:extLst>
          </p:cNvPr>
          <p:cNvSpPr txBox="1"/>
          <p:nvPr/>
        </p:nvSpPr>
        <p:spPr>
          <a:xfrm>
            <a:off x="-1" y="357257"/>
            <a:ext cx="3416321" cy="477054"/>
          </a:xfrm>
          <a:prstGeom prst="rect">
            <a:avLst/>
          </a:prstGeom>
          <a:noFill/>
          <a:ln>
            <a:noFill/>
          </a:ln>
        </p:spPr>
        <p:txBody>
          <a:bodyPr wrap="none" bIns="0" rtlCol="0" anchor="b" anchorCtr="0">
            <a:spAutoFit/>
          </a:bodyPr>
          <a:lstStyle/>
          <a:p>
            <a:pPr algn="ctr"/>
            <a:r>
              <a:rPr kumimoji="1" lang="ja-JP" altLang="en-US" sz="2800" b="1" i="1" dirty="0">
                <a:solidFill>
                  <a:srgbClr val="002060"/>
                </a:solidFill>
                <a:latin typeface="メイリオ" panose="020B0604030504040204" pitchFamily="50" charset="-128"/>
                <a:ea typeface="メイリオ" panose="020B0604030504040204" pitchFamily="50" charset="-128"/>
              </a:rPr>
              <a:t>２．手続きのご案内</a:t>
            </a:r>
            <a:endParaRPr kumimoji="1" lang="en-US" altLang="ja-JP" sz="2800" b="1" i="1" dirty="0">
              <a:solidFill>
                <a:srgbClr val="002060"/>
              </a:solidFill>
              <a:latin typeface="メイリオ" panose="020B0604030504040204" pitchFamily="50" charset="-128"/>
              <a:ea typeface="メイリオ" panose="020B0604030504040204" pitchFamily="50" charset="-128"/>
            </a:endParaRPr>
          </a:p>
        </p:txBody>
      </p:sp>
      <p:sp>
        <p:nvSpPr>
          <p:cNvPr id="13" name="四角形: 角を丸くする 14">
            <a:extLst>
              <a:ext uri="{FF2B5EF4-FFF2-40B4-BE49-F238E27FC236}">
                <a16:creationId xmlns:a16="http://schemas.microsoft.com/office/drawing/2014/main" id="{38AD3C32-EFFC-F8D4-0C77-0C7409DCBF0D}"/>
              </a:ext>
            </a:extLst>
          </p:cNvPr>
          <p:cNvSpPr>
            <a:spLocks/>
          </p:cNvSpPr>
          <p:nvPr/>
        </p:nvSpPr>
        <p:spPr>
          <a:xfrm>
            <a:off x="484995" y="4267164"/>
            <a:ext cx="360000" cy="158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修学旅行実施</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18" name="四角形: 角を丸くする 14">
            <a:extLst>
              <a:ext uri="{FF2B5EF4-FFF2-40B4-BE49-F238E27FC236}">
                <a16:creationId xmlns:a16="http://schemas.microsoft.com/office/drawing/2014/main" id="{A35CED01-B5E6-AF93-DCC1-CB91BA73C2A2}"/>
              </a:ext>
            </a:extLst>
          </p:cNvPr>
          <p:cNvSpPr>
            <a:spLocks/>
          </p:cNvSpPr>
          <p:nvPr/>
        </p:nvSpPr>
        <p:spPr>
          <a:xfrm>
            <a:off x="6746971" y="4267164"/>
            <a:ext cx="360000" cy="158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支払決定通知</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19" name="四角形: 角を丸くする 14">
            <a:extLst>
              <a:ext uri="{FF2B5EF4-FFF2-40B4-BE49-F238E27FC236}">
                <a16:creationId xmlns:a16="http://schemas.microsoft.com/office/drawing/2014/main" id="{D318072E-17B5-C3F2-E397-BFD022FCD1AD}"/>
              </a:ext>
            </a:extLst>
          </p:cNvPr>
          <p:cNvSpPr>
            <a:spLocks/>
          </p:cNvSpPr>
          <p:nvPr/>
        </p:nvSpPr>
        <p:spPr>
          <a:xfrm>
            <a:off x="5293260" y="4267164"/>
            <a:ext cx="360000" cy="158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報告内容の精査</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23" name="四角形: 角を丸くする 14">
            <a:extLst>
              <a:ext uri="{FF2B5EF4-FFF2-40B4-BE49-F238E27FC236}">
                <a16:creationId xmlns:a16="http://schemas.microsoft.com/office/drawing/2014/main" id="{9872B916-F25B-DB89-F172-2878C154AE26}"/>
              </a:ext>
            </a:extLst>
          </p:cNvPr>
          <p:cNvSpPr>
            <a:spLocks/>
          </p:cNvSpPr>
          <p:nvPr/>
        </p:nvSpPr>
        <p:spPr>
          <a:xfrm>
            <a:off x="8608861" y="4267164"/>
            <a:ext cx="360000" cy="158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請求書提出</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30" name="四角形: 角を丸くする 14">
            <a:extLst>
              <a:ext uri="{FF2B5EF4-FFF2-40B4-BE49-F238E27FC236}">
                <a16:creationId xmlns:a16="http://schemas.microsoft.com/office/drawing/2014/main" id="{E1DCB767-7AA5-49D8-379B-FE8600720738}"/>
              </a:ext>
            </a:extLst>
          </p:cNvPr>
          <p:cNvSpPr>
            <a:spLocks/>
          </p:cNvSpPr>
          <p:nvPr/>
        </p:nvSpPr>
        <p:spPr>
          <a:xfrm>
            <a:off x="2777871" y="5863794"/>
            <a:ext cx="4019963" cy="26161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en-US" altLang="ja-JP" sz="1100" dirty="0">
                <a:solidFill>
                  <a:schemeClr val="tx1"/>
                </a:solidFill>
                <a:latin typeface="メイリオ" panose="020B0604030504040204" pitchFamily="50" charset="-128"/>
                <a:ea typeface="メイリオ" panose="020B0604030504040204" pitchFamily="50" charset="-128"/>
              </a:rPr>
              <a:t>※</a:t>
            </a:r>
            <a:r>
              <a:rPr kumimoji="1" lang="ja-JP" altLang="en-US" sz="1100" dirty="0">
                <a:solidFill>
                  <a:schemeClr val="tx1"/>
                </a:solidFill>
                <a:latin typeface="メイリオ" panose="020B0604030504040204" pitchFamily="50" charset="-128"/>
                <a:ea typeface="メイリオ" panose="020B0604030504040204" pitchFamily="50" charset="-128"/>
              </a:rPr>
              <a:t>報告書類は、</a:t>
            </a:r>
            <a:r>
              <a:rPr kumimoji="1" lang="ja-JP" altLang="en-US" sz="1100" b="1" dirty="0">
                <a:solidFill>
                  <a:schemeClr val="tx1"/>
                </a:solidFill>
                <a:latin typeface="メイリオ" panose="020B0604030504040204" pitchFamily="50" charset="-128"/>
                <a:ea typeface="メイリオ" panose="020B0604030504040204" pitchFamily="50" charset="-128"/>
              </a:rPr>
              <a:t>上の専用フォームからお送りください。</a:t>
            </a:r>
            <a:endParaRPr kumimoji="1" lang="en-US" altLang="ja-JP" sz="1100" b="1" dirty="0">
              <a:solidFill>
                <a:schemeClr val="tx1"/>
              </a:solidFill>
              <a:latin typeface="メイリオ" panose="020B0604030504040204" pitchFamily="50" charset="-128"/>
              <a:ea typeface="メイリオ" panose="020B0604030504040204" pitchFamily="50" charset="-128"/>
            </a:endParaRPr>
          </a:p>
        </p:txBody>
      </p:sp>
      <p:sp>
        <p:nvSpPr>
          <p:cNvPr id="32" name="四角形: 角を丸くする 14">
            <a:extLst>
              <a:ext uri="{FF2B5EF4-FFF2-40B4-BE49-F238E27FC236}">
                <a16:creationId xmlns:a16="http://schemas.microsoft.com/office/drawing/2014/main" id="{F4EFA4C6-3E0F-EA2C-5514-A262C1149585}"/>
              </a:ext>
            </a:extLst>
          </p:cNvPr>
          <p:cNvSpPr>
            <a:spLocks/>
          </p:cNvSpPr>
          <p:nvPr/>
        </p:nvSpPr>
        <p:spPr>
          <a:xfrm>
            <a:off x="2582603" y="1695701"/>
            <a:ext cx="2934017" cy="4308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ja-JP" altLang="en-US" sz="1100" dirty="0">
                <a:solidFill>
                  <a:schemeClr val="tx1"/>
                </a:solidFill>
                <a:latin typeface="メイリオ" panose="020B0604030504040204" pitchFamily="50" charset="-128"/>
                <a:ea typeface="メイリオ" panose="020B0604030504040204" pitchFamily="50" charset="-128"/>
              </a:rPr>
              <a:t>提出書類の種類など詳しい内容は</a:t>
            </a:r>
            <a:endParaRPr kumimoji="1" lang="en-US" altLang="ja-JP" sz="1100" dirty="0">
              <a:solidFill>
                <a:schemeClr val="tx1"/>
              </a:solidFill>
              <a:latin typeface="メイリオ" panose="020B0604030504040204" pitchFamily="50" charset="-128"/>
              <a:ea typeface="メイリオ" panose="020B0604030504040204" pitchFamily="50" charset="-128"/>
            </a:endParaRPr>
          </a:p>
          <a:p>
            <a:r>
              <a:rPr kumimoji="1" lang="ja-JP" altLang="en-US" sz="1100" dirty="0">
                <a:solidFill>
                  <a:schemeClr val="tx1"/>
                </a:solidFill>
                <a:latin typeface="メイリオ" panose="020B0604030504040204" pitchFamily="50" charset="-128"/>
                <a:ea typeface="メイリオ" panose="020B0604030504040204" pitchFamily="50" charset="-128"/>
              </a:rPr>
              <a:t>次ページを参照ください。</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36" name="矢印: 左 35">
            <a:extLst>
              <a:ext uri="{FF2B5EF4-FFF2-40B4-BE49-F238E27FC236}">
                <a16:creationId xmlns:a16="http://schemas.microsoft.com/office/drawing/2014/main" id="{0C5C921A-E59C-13D3-A984-141E17A419A0}"/>
              </a:ext>
            </a:extLst>
          </p:cNvPr>
          <p:cNvSpPr/>
          <p:nvPr/>
        </p:nvSpPr>
        <p:spPr>
          <a:xfrm rot="10800000">
            <a:off x="6109813" y="2111421"/>
            <a:ext cx="969928"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矢印: 左 37">
            <a:extLst>
              <a:ext uri="{FF2B5EF4-FFF2-40B4-BE49-F238E27FC236}">
                <a16:creationId xmlns:a16="http://schemas.microsoft.com/office/drawing/2014/main" id="{9915CF9F-34A8-33EC-6DB0-235B3E797AB2}"/>
              </a:ext>
            </a:extLst>
          </p:cNvPr>
          <p:cNvSpPr/>
          <p:nvPr/>
        </p:nvSpPr>
        <p:spPr>
          <a:xfrm rot="10800000">
            <a:off x="7578109" y="2111421"/>
            <a:ext cx="1332626"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四角形: 角を丸くする 14">
            <a:extLst>
              <a:ext uri="{FF2B5EF4-FFF2-40B4-BE49-F238E27FC236}">
                <a16:creationId xmlns:a16="http://schemas.microsoft.com/office/drawing/2014/main" id="{7E228F61-5046-4AA3-4823-DD11E1CB92A2}"/>
              </a:ext>
            </a:extLst>
          </p:cNvPr>
          <p:cNvSpPr>
            <a:spLocks/>
          </p:cNvSpPr>
          <p:nvPr/>
        </p:nvSpPr>
        <p:spPr>
          <a:xfrm>
            <a:off x="6109813" y="2394388"/>
            <a:ext cx="1013085" cy="4308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en-US" altLang="ja-JP" sz="1100" u="sng" dirty="0">
                <a:solidFill>
                  <a:schemeClr val="tx1"/>
                </a:solidFill>
                <a:latin typeface="メイリオ" panose="020B0604030504040204" pitchFamily="50" charset="-128"/>
                <a:ea typeface="メイリオ" panose="020B0604030504040204" pitchFamily="50" charset="-128"/>
              </a:rPr>
              <a:t>7</a:t>
            </a:r>
            <a:r>
              <a:rPr kumimoji="1" lang="ja-JP" altLang="en-US" sz="1100" u="sng" dirty="0">
                <a:solidFill>
                  <a:schemeClr val="tx1"/>
                </a:solidFill>
                <a:latin typeface="メイリオ" panose="020B0604030504040204" pitchFamily="50" charset="-128"/>
                <a:ea typeface="メイリオ" panose="020B0604030504040204" pitchFamily="50" charset="-128"/>
              </a:rPr>
              <a:t>営業日程度</a:t>
            </a:r>
            <a:endParaRPr kumimoji="1" lang="en-US" altLang="ja-JP" sz="1100" u="sng" dirty="0">
              <a:solidFill>
                <a:schemeClr val="tx1"/>
              </a:solidFill>
              <a:latin typeface="メイリオ" panose="020B0604030504040204" pitchFamily="50" charset="-128"/>
              <a:ea typeface="メイリオ" panose="020B0604030504040204" pitchFamily="50" charset="-128"/>
            </a:endParaRPr>
          </a:p>
          <a:p>
            <a:r>
              <a:rPr kumimoji="1" lang="ja-JP" altLang="en-US" sz="1100" dirty="0">
                <a:solidFill>
                  <a:schemeClr val="tx1"/>
                </a:solidFill>
                <a:latin typeface="メイリオ" panose="020B0604030504040204" pitchFamily="50" charset="-128"/>
                <a:ea typeface="メイリオ" panose="020B0604030504040204" pitchFamily="50" charset="-128"/>
              </a:rPr>
              <a:t>かかります。</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40" name="四角形: 角を丸くする 14">
            <a:extLst>
              <a:ext uri="{FF2B5EF4-FFF2-40B4-BE49-F238E27FC236}">
                <a16:creationId xmlns:a16="http://schemas.microsoft.com/office/drawing/2014/main" id="{3A85E7FC-FD3A-6398-BC31-F4C1DCC8344F}"/>
              </a:ext>
            </a:extLst>
          </p:cNvPr>
          <p:cNvSpPr>
            <a:spLocks/>
          </p:cNvSpPr>
          <p:nvPr/>
        </p:nvSpPr>
        <p:spPr>
          <a:xfrm>
            <a:off x="6109813" y="1613324"/>
            <a:ext cx="1013085" cy="60016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ja-JP" altLang="en-US" sz="1100" b="1" dirty="0">
                <a:solidFill>
                  <a:schemeClr val="tx1"/>
                </a:solidFill>
                <a:latin typeface="メイリオ" panose="020B0604030504040204" pitchFamily="50" charset="-128"/>
                <a:ea typeface="メイリオ" panose="020B0604030504040204" pitchFamily="50" charset="-128"/>
              </a:rPr>
              <a:t>提出書類が</a:t>
            </a:r>
            <a:endParaRPr kumimoji="1" lang="en-US" altLang="ja-JP" sz="1100" b="1" dirty="0">
              <a:solidFill>
                <a:schemeClr val="tx1"/>
              </a:solidFill>
              <a:latin typeface="メイリオ" panose="020B0604030504040204" pitchFamily="50" charset="-128"/>
              <a:ea typeface="メイリオ" panose="020B0604030504040204" pitchFamily="50" charset="-128"/>
            </a:endParaRPr>
          </a:p>
          <a:p>
            <a:r>
              <a:rPr kumimoji="1" lang="ja-JP" altLang="en-US" sz="1100" b="1" dirty="0">
                <a:solidFill>
                  <a:schemeClr val="tx1"/>
                </a:solidFill>
                <a:latin typeface="メイリオ" panose="020B0604030504040204" pitchFamily="50" charset="-128"/>
                <a:ea typeface="メイリオ" panose="020B0604030504040204" pitchFamily="50" charset="-128"/>
              </a:rPr>
              <a:t>整っている状態から</a:t>
            </a:r>
            <a:endParaRPr kumimoji="1" lang="en-US" altLang="ja-JP" sz="1100" b="1" dirty="0">
              <a:solidFill>
                <a:schemeClr val="tx1"/>
              </a:solidFill>
              <a:latin typeface="メイリオ" panose="020B0604030504040204" pitchFamily="50" charset="-128"/>
              <a:ea typeface="メイリオ" panose="020B0604030504040204" pitchFamily="50" charset="-128"/>
            </a:endParaRPr>
          </a:p>
        </p:txBody>
      </p:sp>
      <p:sp>
        <p:nvSpPr>
          <p:cNvPr id="46" name="四角形: 角を丸くする 14">
            <a:extLst>
              <a:ext uri="{FF2B5EF4-FFF2-40B4-BE49-F238E27FC236}">
                <a16:creationId xmlns:a16="http://schemas.microsoft.com/office/drawing/2014/main" id="{CE27F039-7317-58CE-BB48-0A11A937B3EB}"/>
              </a:ext>
            </a:extLst>
          </p:cNvPr>
          <p:cNvSpPr>
            <a:spLocks/>
          </p:cNvSpPr>
          <p:nvPr/>
        </p:nvSpPr>
        <p:spPr>
          <a:xfrm>
            <a:off x="2847608" y="4267164"/>
            <a:ext cx="360000" cy="158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報告書類提出</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47" name="矢印: 左 46">
            <a:extLst>
              <a:ext uri="{FF2B5EF4-FFF2-40B4-BE49-F238E27FC236}">
                <a16:creationId xmlns:a16="http://schemas.microsoft.com/office/drawing/2014/main" id="{491DB59A-BDDA-DFB9-10CE-5B4A966A9E96}"/>
              </a:ext>
            </a:extLst>
          </p:cNvPr>
          <p:cNvSpPr/>
          <p:nvPr/>
        </p:nvSpPr>
        <p:spPr>
          <a:xfrm rot="10800000">
            <a:off x="916121" y="4920438"/>
            <a:ext cx="1864481"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四角形: 角を丸くする 14">
            <a:extLst>
              <a:ext uri="{FF2B5EF4-FFF2-40B4-BE49-F238E27FC236}">
                <a16:creationId xmlns:a16="http://schemas.microsoft.com/office/drawing/2014/main" id="{9F6B1BC1-BF32-FE95-0BE2-CABFFA3F377C}"/>
              </a:ext>
            </a:extLst>
          </p:cNvPr>
          <p:cNvSpPr>
            <a:spLocks/>
          </p:cNvSpPr>
          <p:nvPr/>
        </p:nvSpPr>
        <p:spPr>
          <a:xfrm>
            <a:off x="980605" y="5184849"/>
            <a:ext cx="1800000" cy="76944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ja-JP" altLang="en-US" sz="1100" dirty="0">
                <a:solidFill>
                  <a:schemeClr val="tx1"/>
                </a:solidFill>
                <a:latin typeface="メイリオ" panose="020B0604030504040204" pitchFamily="50" charset="-128"/>
                <a:ea typeface="メイリオ" panose="020B0604030504040204" pitchFamily="50" charset="-128"/>
              </a:rPr>
              <a:t>提出期限は、修学旅行の</a:t>
            </a:r>
            <a:r>
              <a:rPr kumimoji="1" lang="ja-JP" altLang="en-US" sz="1100" dirty="0">
                <a:solidFill>
                  <a:srgbClr val="FF0000"/>
                </a:solidFill>
                <a:latin typeface="メイリオ" panose="020B0604030504040204" pitchFamily="50" charset="-128"/>
                <a:ea typeface="メイリオ" panose="020B0604030504040204" pitchFamily="50" charset="-128"/>
              </a:rPr>
              <a:t>終了日より起算して</a:t>
            </a:r>
            <a:endParaRPr kumimoji="1" lang="en-US" altLang="ja-JP" sz="1100" dirty="0">
              <a:solidFill>
                <a:srgbClr val="FF0000"/>
              </a:solidFill>
              <a:latin typeface="メイリオ" panose="020B0604030504040204" pitchFamily="50" charset="-128"/>
              <a:ea typeface="メイリオ" panose="020B0604030504040204" pitchFamily="50" charset="-128"/>
            </a:endParaRPr>
          </a:p>
          <a:p>
            <a:r>
              <a:rPr kumimoji="1" lang="ja-JP" altLang="en-US" sz="1100" dirty="0">
                <a:solidFill>
                  <a:srgbClr val="FF0000"/>
                </a:solidFill>
                <a:latin typeface="メイリオ" panose="020B0604030504040204" pitchFamily="50" charset="-128"/>
                <a:ea typeface="メイリオ" panose="020B0604030504040204" pitchFamily="50" charset="-128"/>
              </a:rPr>
              <a:t>原則</a:t>
            </a:r>
            <a:r>
              <a:rPr kumimoji="1" lang="en-US" altLang="ja-JP" sz="1100" dirty="0">
                <a:solidFill>
                  <a:srgbClr val="FF0000"/>
                </a:solidFill>
                <a:latin typeface="メイリオ" panose="020B0604030504040204" pitchFamily="50" charset="-128"/>
                <a:ea typeface="メイリオ" panose="020B0604030504040204" pitchFamily="50" charset="-128"/>
              </a:rPr>
              <a:t>30</a:t>
            </a:r>
            <a:r>
              <a:rPr kumimoji="1" lang="ja-JP" altLang="en-US" sz="1100" dirty="0">
                <a:solidFill>
                  <a:srgbClr val="FF0000"/>
                </a:solidFill>
                <a:latin typeface="メイリオ" panose="020B0604030504040204" pitchFamily="50" charset="-128"/>
                <a:ea typeface="メイリオ" panose="020B0604030504040204" pitchFamily="50" charset="-128"/>
              </a:rPr>
              <a:t>日以内</a:t>
            </a:r>
            <a:endParaRPr kumimoji="1" lang="en-US" altLang="ja-JP" sz="1100" dirty="0">
              <a:solidFill>
                <a:srgbClr val="FF0000"/>
              </a:solidFill>
              <a:latin typeface="メイリオ" panose="020B0604030504040204" pitchFamily="50" charset="-128"/>
              <a:ea typeface="メイリオ" panose="020B0604030504040204" pitchFamily="50" charset="-128"/>
            </a:endParaRPr>
          </a:p>
          <a:p>
            <a:r>
              <a:rPr kumimoji="1" lang="ja-JP" altLang="en-US" sz="1100" dirty="0">
                <a:solidFill>
                  <a:srgbClr val="FF0000"/>
                </a:solidFill>
                <a:latin typeface="メイリオ" panose="020B0604030504040204" pitchFamily="50" charset="-128"/>
                <a:ea typeface="メイリオ" panose="020B0604030504040204" pitchFamily="50" charset="-128"/>
              </a:rPr>
              <a:t>（土日祝日含む）</a:t>
            </a:r>
            <a:r>
              <a:rPr kumimoji="1" lang="ja-JP" altLang="en-US" sz="1100" dirty="0">
                <a:solidFill>
                  <a:schemeClr val="tx1"/>
                </a:solidFill>
                <a:latin typeface="メイリオ" panose="020B0604030504040204" pitchFamily="50" charset="-128"/>
                <a:ea typeface="メイリオ" panose="020B0604030504040204" pitchFamily="50" charset="-128"/>
              </a:rPr>
              <a:t>です。</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49" name="四角形: 角を丸くする 14">
            <a:extLst>
              <a:ext uri="{FF2B5EF4-FFF2-40B4-BE49-F238E27FC236}">
                <a16:creationId xmlns:a16="http://schemas.microsoft.com/office/drawing/2014/main" id="{74DC2BC1-66F2-2E0D-D171-5DCDFEF45B1E}"/>
              </a:ext>
            </a:extLst>
          </p:cNvPr>
          <p:cNvSpPr>
            <a:spLocks/>
          </p:cNvSpPr>
          <p:nvPr/>
        </p:nvSpPr>
        <p:spPr>
          <a:xfrm>
            <a:off x="980603" y="4350723"/>
            <a:ext cx="1800000" cy="60016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ja-JP" altLang="en-US" sz="1100" dirty="0">
                <a:solidFill>
                  <a:schemeClr val="tx1"/>
                </a:solidFill>
                <a:latin typeface="メイリオ" panose="020B0604030504040204" pitchFamily="50" charset="-128"/>
                <a:ea typeface="メイリオ" panose="020B0604030504040204" pitchFamily="50" charset="-128"/>
              </a:rPr>
              <a:t>提出書類の種類など</a:t>
            </a:r>
            <a:endParaRPr kumimoji="1" lang="en-US" altLang="ja-JP" sz="1100" dirty="0">
              <a:solidFill>
                <a:schemeClr val="tx1"/>
              </a:solidFill>
              <a:latin typeface="メイリオ" panose="020B0604030504040204" pitchFamily="50" charset="-128"/>
              <a:ea typeface="メイリオ" panose="020B0604030504040204" pitchFamily="50" charset="-128"/>
            </a:endParaRPr>
          </a:p>
          <a:p>
            <a:r>
              <a:rPr kumimoji="1" lang="ja-JP" altLang="en-US" sz="1100" dirty="0">
                <a:solidFill>
                  <a:schemeClr val="tx1"/>
                </a:solidFill>
                <a:latin typeface="メイリオ" panose="020B0604030504040204" pitchFamily="50" charset="-128"/>
                <a:ea typeface="メイリオ" panose="020B0604030504040204" pitchFamily="50" charset="-128"/>
              </a:rPr>
              <a:t>詳しい内容は</a:t>
            </a:r>
            <a:endParaRPr kumimoji="1" lang="en-US" altLang="ja-JP" sz="1100" dirty="0">
              <a:solidFill>
                <a:schemeClr val="tx1"/>
              </a:solidFill>
              <a:latin typeface="メイリオ" panose="020B0604030504040204" pitchFamily="50" charset="-128"/>
              <a:ea typeface="メイリオ" panose="020B0604030504040204" pitchFamily="50" charset="-128"/>
            </a:endParaRPr>
          </a:p>
          <a:p>
            <a:r>
              <a:rPr kumimoji="1" lang="ja-JP" altLang="en-US" sz="1100" dirty="0">
                <a:solidFill>
                  <a:schemeClr val="tx1"/>
                </a:solidFill>
                <a:latin typeface="メイリオ" panose="020B0604030504040204" pitchFamily="50" charset="-128"/>
                <a:ea typeface="メイリオ" panose="020B0604030504040204" pitchFamily="50" charset="-128"/>
              </a:rPr>
              <a:t>次ページを参照ください。</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50" name="矢印: 左 49">
            <a:extLst>
              <a:ext uri="{FF2B5EF4-FFF2-40B4-BE49-F238E27FC236}">
                <a16:creationId xmlns:a16="http://schemas.microsoft.com/office/drawing/2014/main" id="{3A7B8B00-AC6E-CC83-3927-1778BABB0FB1}"/>
              </a:ext>
            </a:extLst>
          </p:cNvPr>
          <p:cNvSpPr/>
          <p:nvPr/>
        </p:nvSpPr>
        <p:spPr>
          <a:xfrm rot="10800000">
            <a:off x="5715152" y="4920438"/>
            <a:ext cx="969928"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四角形: 角を丸くする 14">
            <a:extLst>
              <a:ext uri="{FF2B5EF4-FFF2-40B4-BE49-F238E27FC236}">
                <a16:creationId xmlns:a16="http://schemas.microsoft.com/office/drawing/2014/main" id="{9350AE2E-9A41-3BF2-1282-B9EB97552637}"/>
              </a:ext>
            </a:extLst>
          </p:cNvPr>
          <p:cNvSpPr>
            <a:spLocks/>
          </p:cNvSpPr>
          <p:nvPr/>
        </p:nvSpPr>
        <p:spPr>
          <a:xfrm>
            <a:off x="5677828" y="5201496"/>
            <a:ext cx="1080000" cy="4308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en-US" altLang="ja-JP" sz="1100" u="sng" dirty="0">
                <a:solidFill>
                  <a:schemeClr val="tx1"/>
                </a:solidFill>
                <a:latin typeface="メイリオ" panose="020B0604030504040204" pitchFamily="50" charset="-128"/>
                <a:ea typeface="メイリオ" panose="020B0604030504040204" pitchFamily="50" charset="-128"/>
              </a:rPr>
              <a:t>10</a:t>
            </a:r>
            <a:r>
              <a:rPr kumimoji="1" lang="ja-JP" altLang="en-US" sz="1100" u="sng" dirty="0">
                <a:solidFill>
                  <a:schemeClr val="tx1"/>
                </a:solidFill>
                <a:latin typeface="メイリオ" panose="020B0604030504040204" pitchFamily="50" charset="-128"/>
                <a:ea typeface="メイリオ" panose="020B0604030504040204" pitchFamily="50" charset="-128"/>
              </a:rPr>
              <a:t>営業日程度</a:t>
            </a:r>
            <a:endParaRPr kumimoji="1" lang="en-US" altLang="ja-JP" sz="1100" u="sng" dirty="0">
              <a:solidFill>
                <a:schemeClr val="tx1"/>
              </a:solidFill>
              <a:latin typeface="メイリオ" panose="020B0604030504040204" pitchFamily="50" charset="-128"/>
              <a:ea typeface="メイリオ" panose="020B0604030504040204" pitchFamily="50" charset="-128"/>
            </a:endParaRPr>
          </a:p>
          <a:p>
            <a:r>
              <a:rPr kumimoji="1" lang="ja-JP" altLang="en-US" sz="1100" dirty="0">
                <a:solidFill>
                  <a:schemeClr val="tx1"/>
                </a:solidFill>
                <a:latin typeface="メイリオ" panose="020B0604030504040204" pitchFamily="50" charset="-128"/>
                <a:ea typeface="メイリオ" panose="020B0604030504040204" pitchFamily="50" charset="-128"/>
              </a:rPr>
              <a:t>かかります。</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52" name="四角形: 角を丸くする 14">
            <a:extLst>
              <a:ext uri="{FF2B5EF4-FFF2-40B4-BE49-F238E27FC236}">
                <a16:creationId xmlns:a16="http://schemas.microsoft.com/office/drawing/2014/main" id="{241F6DBD-3881-2ABE-3AC1-3225F7A807D3}"/>
              </a:ext>
            </a:extLst>
          </p:cNvPr>
          <p:cNvSpPr>
            <a:spLocks/>
          </p:cNvSpPr>
          <p:nvPr/>
        </p:nvSpPr>
        <p:spPr>
          <a:xfrm>
            <a:off x="5677827" y="4375000"/>
            <a:ext cx="1080000" cy="60016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ja-JP" altLang="en-US" sz="1100" b="1" dirty="0">
                <a:solidFill>
                  <a:schemeClr val="tx1"/>
                </a:solidFill>
                <a:latin typeface="メイリオ" panose="020B0604030504040204" pitchFamily="50" charset="-128"/>
                <a:ea typeface="メイリオ" panose="020B0604030504040204" pitchFamily="50" charset="-128"/>
              </a:rPr>
              <a:t>提出書類が</a:t>
            </a:r>
            <a:endParaRPr kumimoji="1" lang="en-US" altLang="ja-JP" sz="1100" b="1" dirty="0">
              <a:solidFill>
                <a:schemeClr val="tx1"/>
              </a:solidFill>
              <a:latin typeface="メイリオ" panose="020B0604030504040204" pitchFamily="50" charset="-128"/>
              <a:ea typeface="メイリオ" panose="020B0604030504040204" pitchFamily="50" charset="-128"/>
            </a:endParaRPr>
          </a:p>
          <a:p>
            <a:r>
              <a:rPr kumimoji="1" lang="ja-JP" altLang="en-US" sz="1100" b="1" dirty="0">
                <a:solidFill>
                  <a:schemeClr val="tx1"/>
                </a:solidFill>
                <a:latin typeface="メイリオ" panose="020B0604030504040204" pitchFamily="50" charset="-128"/>
                <a:ea typeface="メイリオ" panose="020B0604030504040204" pitchFamily="50" charset="-128"/>
              </a:rPr>
              <a:t>整っている</a:t>
            </a:r>
            <a:endParaRPr kumimoji="1" lang="en-US" altLang="ja-JP" sz="1100" b="1" dirty="0">
              <a:solidFill>
                <a:schemeClr val="tx1"/>
              </a:solidFill>
              <a:latin typeface="メイリオ" panose="020B0604030504040204" pitchFamily="50" charset="-128"/>
              <a:ea typeface="メイリオ" panose="020B0604030504040204" pitchFamily="50" charset="-128"/>
            </a:endParaRPr>
          </a:p>
          <a:p>
            <a:r>
              <a:rPr kumimoji="1" lang="ja-JP" altLang="en-US" sz="1100" b="1" dirty="0">
                <a:solidFill>
                  <a:schemeClr val="tx1"/>
                </a:solidFill>
                <a:latin typeface="メイリオ" panose="020B0604030504040204" pitchFamily="50" charset="-128"/>
                <a:ea typeface="メイリオ" panose="020B0604030504040204" pitchFamily="50" charset="-128"/>
              </a:rPr>
              <a:t>状態から</a:t>
            </a:r>
            <a:endParaRPr kumimoji="1" lang="en-US" altLang="ja-JP" sz="1100" b="1" dirty="0">
              <a:solidFill>
                <a:schemeClr val="tx1"/>
              </a:solidFill>
              <a:latin typeface="メイリオ" panose="020B0604030504040204" pitchFamily="50" charset="-128"/>
              <a:ea typeface="メイリオ" panose="020B0604030504040204" pitchFamily="50" charset="-128"/>
            </a:endParaRPr>
          </a:p>
        </p:txBody>
      </p:sp>
      <p:sp>
        <p:nvSpPr>
          <p:cNvPr id="53" name="矢印: 左 52">
            <a:extLst>
              <a:ext uri="{FF2B5EF4-FFF2-40B4-BE49-F238E27FC236}">
                <a16:creationId xmlns:a16="http://schemas.microsoft.com/office/drawing/2014/main" id="{BA72D457-2969-F3DD-4F54-379A53CCA179}"/>
              </a:ext>
            </a:extLst>
          </p:cNvPr>
          <p:cNvSpPr/>
          <p:nvPr/>
        </p:nvSpPr>
        <p:spPr>
          <a:xfrm rot="10800000">
            <a:off x="4881076" y="4920438"/>
            <a:ext cx="412184"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矢印: 左 53">
            <a:extLst>
              <a:ext uri="{FF2B5EF4-FFF2-40B4-BE49-F238E27FC236}">
                <a16:creationId xmlns:a16="http://schemas.microsoft.com/office/drawing/2014/main" id="{7628E72B-8FC4-624E-E18D-751037516B36}"/>
              </a:ext>
            </a:extLst>
          </p:cNvPr>
          <p:cNvSpPr/>
          <p:nvPr/>
        </p:nvSpPr>
        <p:spPr>
          <a:xfrm rot="10800000">
            <a:off x="7206186" y="4920438"/>
            <a:ext cx="1340106"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四角形: 角を丸くする 14">
            <a:extLst>
              <a:ext uri="{FF2B5EF4-FFF2-40B4-BE49-F238E27FC236}">
                <a16:creationId xmlns:a16="http://schemas.microsoft.com/office/drawing/2014/main" id="{3FBF65E0-6496-D58F-911E-67BFC0562DD9}"/>
              </a:ext>
            </a:extLst>
          </p:cNvPr>
          <p:cNvSpPr>
            <a:spLocks/>
          </p:cNvSpPr>
          <p:nvPr/>
        </p:nvSpPr>
        <p:spPr>
          <a:xfrm>
            <a:off x="7131538" y="5201496"/>
            <a:ext cx="1476000" cy="9387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ja-JP" altLang="en-US" sz="1100" dirty="0">
                <a:solidFill>
                  <a:schemeClr val="tx1"/>
                </a:solidFill>
                <a:latin typeface="メイリオ" panose="020B0604030504040204" pitchFamily="50" charset="-128"/>
                <a:ea typeface="メイリオ" panose="020B0604030504040204" pitchFamily="50" charset="-128"/>
              </a:rPr>
              <a:t>提出期限は、支払決定通知を受けた日から</a:t>
            </a:r>
            <a:r>
              <a:rPr kumimoji="1" lang="ja-JP" altLang="en-US" sz="1100" dirty="0">
                <a:solidFill>
                  <a:srgbClr val="FF0000"/>
                </a:solidFill>
                <a:latin typeface="メイリオ" panose="020B0604030504040204" pitchFamily="50" charset="-128"/>
                <a:ea typeface="メイリオ" panose="020B0604030504040204" pitchFamily="50" charset="-128"/>
              </a:rPr>
              <a:t>起算して原則</a:t>
            </a:r>
            <a:r>
              <a:rPr kumimoji="1" lang="en-US" altLang="ja-JP" sz="1100" dirty="0">
                <a:solidFill>
                  <a:srgbClr val="FF0000"/>
                </a:solidFill>
                <a:latin typeface="メイリオ" panose="020B0604030504040204" pitchFamily="50" charset="-128"/>
                <a:ea typeface="メイリオ" panose="020B0604030504040204" pitchFamily="50" charset="-128"/>
              </a:rPr>
              <a:t>30</a:t>
            </a:r>
            <a:r>
              <a:rPr kumimoji="1" lang="ja-JP" altLang="en-US" sz="1100" dirty="0">
                <a:solidFill>
                  <a:srgbClr val="FF0000"/>
                </a:solidFill>
                <a:latin typeface="メイリオ" panose="020B0604030504040204" pitchFamily="50" charset="-128"/>
                <a:ea typeface="メイリオ" panose="020B0604030504040204" pitchFamily="50" charset="-128"/>
              </a:rPr>
              <a:t>日以内（土日祝日含む）</a:t>
            </a:r>
            <a:r>
              <a:rPr kumimoji="1" lang="ja-JP" altLang="en-US" sz="1100" dirty="0">
                <a:solidFill>
                  <a:schemeClr val="tx1"/>
                </a:solidFill>
                <a:latin typeface="メイリオ" panose="020B0604030504040204" pitchFamily="50" charset="-128"/>
                <a:ea typeface="メイリオ" panose="020B0604030504040204" pitchFamily="50" charset="-128"/>
              </a:rPr>
              <a:t>です。</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56" name="四角形: 角を丸くする 14">
            <a:extLst>
              <a:ext uri="{FF2B5EF4-FFF2-40B4-BE49-F238E27FC236}">
                <a16:creationId xmlns:a16="http://schemas.microsoft.com/office/drawing/2014/main" id="{F96DC86F-218B-467D-9544-F64BBFB96DF6}"/>
              </a:ext>
            </a:extLst>
          </p:cNvPr>
          <p:cNvSpPr>
            <a:spLocks/>
          </p:cNvSpPr>
          <p:nvPr/>
        </p:nvSpPr>
        <p:spPr>
          <a:xfrm>
            <a:off x="7131537" y="4484821"/>
            <a:ext cx="1476000" cy="4308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ja-JP" altLang="en-US" sz="1100" dirty="0">
                <a:solidFill>
                  <a:schemeClr val="tx1"/>
                </a:solidFill>
                <a:latin typeface="メイリオ" panose="020B0604030504040204" pitchFamily="50" charset="-128"/>
                <a:ea typeface="メイリオ" panose="020B0604030504040204" pitchFamily="50" charset="-128"/>
              </a:rPr>
              <a:t>請求には、所定の様式があります。</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57" name="四角形: 角を丸くする 14">
            <a:extLst>
              <a:ext uri="{FF2B5EF4-FFF2-40B4-BE49-F238E27FC236}">
                <a16:creationId xmlns:a16="http://schemas.microsoft.com/office/drawing/2014/main" id="{9E123F4B-90CB-F1D1-C181-0AA3008D2E53}"/>
              </a:ext>
            </a:extLst>
          </p:cNvPr>
          <p:cNvSpPr>
            <a:spLocks/>
          </p:cNvSpPr>
          <p:nvPr/>
        </p:nvSpPr>
        <p:spPr>
          <a:xfrm>
            <a:off x="9367114" y="4267164"/>
            <a:ext cx="360000" cy="158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支援金支払い</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58" name="矢印: 左 57">
            <a:extLst>
              <a:ext uri="{FF2B5EF4-FFF2-40B4-BE49-F238E27FC236}">
                <a16:creationId xmlns:a16="http://schemas.microsoft.com/office/drawing/2014/main" id="{4E00C893-1AA9-CCF0-1E16-858B89EE12FA}"/>
              </a:ext>
            </a:extLst>
          </p:cNvPr>
          <p:cNvSpPr/>
          <p:nvPr/>
        </p:nvSpPr>
        <p:spPr>
          <a:xfrm rot="10800000">
            <a:off x="9007114" y="4920438"/>
            <a:ext cx="329857"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8932E04D-CABF-2A27-FE66-24D5834C77E4}"/>
              </a:ext>
            </a:extLst>
          </p:cNvPr>
          <p:cNvSpPr txBox="1"/>
          <p:nvPr/>
        </p:nvSpPr>
        <p:spPr>
          <a:xfrm>
            <a:off x="557687" y="2959411"/>
            <a:ext cx="2858633" cy="369332"/>
          </a:xfrm>
          <a:prstGeom prst="rect">
            <a:avLst/>
          </a:prstGeom>
          <a:noFill/>
        </p:spPr>
        <p:txBody>
          <a:bodyPr wrap="square" rtlCol="0">
            <a:spAutoFit/>
          </a:bodyPr>
          <a:lstStyle/>
          <a:p>
            <a:r>
              <a:rPr kumimoji="1" lang="en-US" altLang="ja-JP" dirty="0">
                <a:highlight>
                  <a:srgbClr val="FFFF00"/>
                </a:highlight>
              </a:rPr>
              <a:t>3</a:t>
            </a:r>
            <a:r>
              <a:rPr kumimoji="1" lang="ja-JP" altLang="en-US" dirty="0">
                <a:highlight>
                  <a:srgbClr val="FFFF00"/>
                </a:highlight>
              </a:rPr>
              <a:t>月</a:t>
            </a:r>
            <a:r>
              <a:rPr kumimoji="1" lang="en-US" altLang="ja-JP" dirty="0">
                <a:highlight>
                  <a:srgbClr val="FFFF00"/>
                </a:highlight>
              </a:rPr>
              <a:t>24</a:t>
            </a:r>
            <a:r>
              <a:rPr kumimoji="1" lang="ja-JP" altLang="en-US" dirty="0">
                <a:highlight>
                  <a:srgbClr val="FFFF00"/>
                </a:highlight>
              </a:rPr>
              <a:t>日（月）より申請開始</a:t>
            </a:r>
          </a:p>
        </p:txBody>
      </p:sp>
      <p:pic>
        <p:nvPicPr>
          <p:cNvPr id="6" name="図 5" descr="QR コード&#10;&#10;AI によって生成されたコンテンツは間違っている可能性があります。">
            <a:extLst>
              <a:ext uri="{FF2B5EF4-FFF2-40B4-BE49-F238E27FC236}">
                <a16:creationId xmlns:a16="http://schemas.microsoft.com/office/drawing/2014/main" id="{0BC5FB54-3A41-D3DF-C7B6-3229FFE23B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615" y="1404026"/>
            <a:ext cx="1529087" cy="1529087"/>
          </a:xfrm>
          <a:prstGeom prst="rect">
            <a:avLst/>
          </a:prstGeom>
        </p:spPr>
      </p:pic>
      <p:pic>
        <p:nvPicPr>
          <p:cNvPr id="20" name="図 19" descr="QR コード&#10;&#10;AI によって生成されたコンテンツは間違っている可能性があります。">
            <a:extLst>
              <a:ext uri="{FF2B5EF4-FFF2-40B4-BE49-F238E27FC236}">
                <a16:creationId xmlns:a16="http://schemas.microsoft.com/office/drawing/2014/main" id="{4E6A1E78-D8A4-B71F-1F03-31D9929E5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1084" y="4256880"/>
            <a:ext cx="1530383" cy="1530383"/>
          </a:xfrm>
          <a:prstGeom prst="rect">
            <a:avLst/>
          </a:prstGeom>
        </p:spPr>
      </p:pic>
    </p:spTree>
    <p:extLst>
      <p:ext uri="{BB962C8B-B14F-4D97-AF65-F5344CB8AC3E}">
        <p14:creationId xmlns:p14="http://schemas.microsoft.com/office/powerpoint/2010/main" val="3598457475"/>
      </p:ext>
    </p:extLst>
  </p:cSld>
  <p:clrMapOvr>
    <a:masterClrMapping/>
  </p:clrMapOvr>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TM02900769[[fn=レトロスペクト]]</Template>
  <TotalTime>6458</TotalTime>
  <Words>2467</Words>
  <Application>Microsoft Office PowerPoint</Application>
  <PresentationFormat>A4 210 x 297 mm</PresentationFormat>
  <Paragraphs>316</Paragraphs>
  <Slides>12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12</vt:i4>
      </vt:variant>
    </vt:vector>
  </HeadingPairs>
  <TitlesOfParts>
    <vt:vector size="16" baseType="lpstr">
      <vt:lpstr>メイリオ</vt:lpstr>
      <vt:lpstr>游ゴシック</vt:lpstr>
      <vt:lpstr>Calibri</vt:lpstr>
      <vt:lpstr>レトロスペクト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OCVB</dc:creator>
  <cp:lastModifiedBy>比嘉　侑紀</cp:lastModifiedBy>
  <cp:revision>246</cp:revision>
  <cp:lastPrinted>2025-03-14T08:48:33Z</cp:lastPrinted>
  <dcterms:created xsi:type="dcterms:W3CDTF">2017-10-04T06:52:19Z</dcterms:created>
  <dcterms:modified xsi:type="dcterms:W3CDTF">2025-03-24T04:41:53Z</dcterms:modified>
</cp:coreProperties>
</file>