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132" r:id="rId2"/>
    <p:sldId id="2133" r:id="rId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75" d="100"/>
          <a:sy n="75" d="100"/>
        </p:scale>
        <p:origin x="2670" y="8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232433BE-9BF0-4F8F-9D28-2A4379643B2A}" type="datetimeFigureOut">
              <a:rPr kumimoji="1" lang="ja-JP" altLang="en-US" smtClean="0"/>
              <a:t>2024/6/20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C3C9A05-8833-42EB-AC78-57EAE04D2BA5}" type="slidenum">
              <a:rPr kumimoji="1" lang="ja-JP" altLang="en-US" smtClean="0"/>
              <a:t>‹#›</a:t>
            </a:fld>
            <a:endParaRPr kumimoji="1" lang="ja-JP" altLang="en-US"/>
          </a:p>
        </p:txBody>
      </p:sp>
    </p:spTree>
    <p:extLst>
      <p:ext uri="{BB962C8B-B14F-4D97-AF65-F5344CB8AC3E}">
        <p14:creationId xmlns:p14="http://schemas.microsoft.com/office/powerpoint/2010/main" val="2778079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1330325"/>
            <a:ext cx="4789487" cy="3592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7C0E2-920A-4FC1-8BA5-82DF5EE5D275}" type="slidenum">
              <a:rPr kumimoji="1" lang="ja-JP" altLang="en-US" smtClean="0"/>
              <a:t>1</a:t>
            </a:fld>
            <a:endParaRPr kumimoji="1" lang="ja-JP" altLang="en-US"/>
          </a:p>
        </p:txBody>
      </p:sp>
    </p:spTree>
    <p:extLst>
      <p:ext uri="{BB962C8B-B14F-4D97-AF65-F5344CB8AC3E}">
        <p14:creationId xmlns:p14="http://schemas.microsoft.com/office/powerpoint/2010/main" val="4059680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1330325"/>
            <a:ext cx="4789487" cy="3592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7C0E2-920A-4FC1-8BA5-82DF5EE5D275}" type="slidenum">
              <a:rPr kumimoji="1" lang="ja-JP" altLang="en-US" smtClean="0"/>
              <a:t>2</a:t>
            </a:fld>
            <a:endParaRPr kumimoji="1" lang="ja-JP" altLang="en-US"/>
          </a:p>
        </p:txBody>
      </p:sp>
    </p:spTree>
    <p:extLst>
      <p:ext uri="{BB962C8B-B14F-4D97-AF65-F5344CB8AC3E}">
        <p14:creationId xmlns:p14="http://schemas.microsoft.com/office/powerpoint/2010/main" val="358507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33832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65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3127869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9036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68688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62766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636836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3572853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42455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152340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7D7E4B-2B8E-4770-A7D9-E839F95BD0FE}" type="datetimeFigureOut">
              <a:rPr kumimoji="1" lang="ja-JP" altLang="en-US" smtClean="0"/>
              <a:t>2024/6/20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3675370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D7E4B-2B8E-4770-A7D9-E839F95BD0FE}" type="datetimeFigureOut">
              <a:rPr kumimoji="1" lang="ja-JP" altLang="en-US" smtClean="0"/>
              <a:t>2024/6/20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749465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53E18-1F2F-4B50-B36D-4FD2CD5EC987}"/>
              </a:ext>
            </a:extLst>
          </p:cNvPr>
          <p:cNvSpPr>
            <a:spLocks noGrp="1"/>
          </p:cNvSpPr>
          <p:nvPr>
            <p:ph type="ctrTitle"/>
          </p:nvPr>
        </p:nvSpPr>
        <p:spPr>
          <a:xfrm>
            <a:off x="221736" y="109446"/>
            <a:ext cx="5090975" cy="635742"/>
          </a:xfrm>
        </p:spPr>
        <p:txBody>
          <a:bodyPr>
            <a:normAutofit/>
          </a:bodyPr>
          <a:lstStyle/>
          <a:p>
            <a:pPr algn="l"/>
            <a:r>
              <a:rPr lang="en-US" altLang="ja-JP" sz="3600" b="1" dirty="0">
                <a:latin typeface="BIZ UDPゴシック" panose="020B0400000000000000" pitchFamily="50" charset="-128"/>
                <a:ea typeface="BIZ UDPゴシック" panose="020B0400000000000000" pitchFamily="50" charset="-128"/>
              </a:rPr>
              <a:t>【1】</a:t>
            </a:r>
            <a:r>
              <a:rPr lang="ja-JP" altLang="en-US" sz="3600" b="1" dirty="0">
                <a:latin typeface="BIZ UDPゴシック" panose="020B0400000000000000" pitchFamily="50" charset="-128"/>
                <a:ea typeface="BIZ UDPゴシック" panose="020B0400000000000000" pitchFamily="50" charset="-128"/>
              </a:rPr>
              <a:t>　株式会社</a:t>
            </a:r>
            <a:r>
              <a:rPr lang="en-US" altLang="ja-JP" sz="3600" b="1" dirty="0">
                <a:latin typeface="BIZ UDPゴシック" panose="020B0400000000000000" pitchFamily="50" charset="-128"/>
                <a:ea typeface="BIZ UDPゴシック" panose="020B0400000000000000" pitchFamily="50" charset="-128"/>
              </a:rPr>
              <a:t>OCVB</a:t>
            </a:r>
            <a:endParaRPr lang="ja-JP" altLang="en-US" sz="3600" b="1" dirty="0">
              <a:latin typeface="BIZ UDPゴシック" panose="020B0400000000000000" pitchFamily="50" charset="-128"/>
              <a:ea typeface="BIZ UDPゴシック" panose="020B0400000000000000" pitchFamily="50" charset="-128"/>
            </a:endParaRPr>
          </a:p>
        </p:txBody>
      </p:sp>
      <p:sp>
        <p:nvSpPr>
          <p:cNvPr id="16" name="フッター プレースホルダー 1">
            <a:extLst>
              <a:ext uri="{FF2B5EF4-FFF2-40B4-BE49-F238E27FC236}">
                <a16:creationId xmlns:a16="http://schemas.microsoft.com/office/drawing/2014/main" id="{7E4177A2-453E-0E4A-85CE-FB6DFEE29BF3}"/>
              </a:ext>
            </a:extLst>
          </p:cNvPr>
          <p:cNvSpPr>
            <a:spLocks noGrp="1"/>
          </p:cNvSpPr>
          <p:nvPr>
            <p:ph type="ftr" sz="quarter" idx="11"/>
          </p:nvPr>
        </p:nvSpPr>
        <p:spPr>
          <a:xfrm>
            <a:off x="159811" y="6550667"/>
            <a:ext cx="8837001" cy="230995"/>
          </a:xfrm>
        </p:spPr>
        <p:txBody>
          <a:bodyPr/>
          <a:lstStyle/>
          <a:p>
            <a:pPr algn="l">
              <a:defRPr/>
            </a:pPr>
            <a:r>
              <a:rPr lang="en-US" altLang="ja-JP" dirty="0"/>
              <a:t>©2024</a:t>
            </a:r>
            <a:r>
              <a:rPr lang="ja-JP" altLang="en-US" dirty="0"/>
              <a:t> </a:t>
            </a:r>
            <a:r>
              <a:rPr lang="en-US" altLang="ja-JP" dirty="0"/>
              <a:t>OCVB All rights Reserved.       </a:t>
            </a:r>
            <a:r>
              <a:rPr lang="ja-JP" altLang="en-US" dirty="0"/>
              <a:t>　　　　　　　　　　　　　　　　　　</a:t>
            </a:r>
            <a:r>
              <a:rPr lang="en-US" altLang="ja-JP" dirty="0"/>
              <a:t>       </a:t>
            </a:r>
            <a:r>
              <a:rPr lang="ja-JP" altLang="en-US" dirty="0"/>
              <a:t>一般財団法人沖縄観光コンベンションビューロー</a:t>
            </a:r>
          </a:p>
        </p:txBody>
      </p:sp>
      <p:sp>
        <p:nvSpPr>
          <p:cNvPr id="18" name="タイトル 1">
            <a:extLst>
              <a:ext uri="{FF2B5EF4-FFF2-40B4-BE49-F238E27FC236}">
                <a16:creationId xmlns:a16="http://schemas.microsoft.com/office/drawing/2014/main" id="{35F038D6-4197-42E6-921C-A48FC6C61A0D}"/>
              </a:ext>
            </a:extLst>
          </p:cNvPr>
          <p:cNvSpPr txBox="1">
            <a:spLocks/>
          </p:cNvSpPr>
          <p:nvPr/>
        </p:nvSpPr>
        <p:spPr>
          <a:xfrm>
            <a:off x="302044" y="685686"/>
            <a:ext cx="4269956" cy="5941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b="1" dirty="0">
                <a:ln w="22225">
                  <a:solidFill>
                    <a:schemeClr val="accent2"/>
                  </a:solidFill>
                  <a:prstDash val="solid"/>
                </a:ln>
                <a:solidFill>
                  <a:srgbClr val="FFFF00"/>
                </a:solidFill>
                <a:effectLst>
                  <a:glow rad="101600">
                    <a:schemeClr val="accent2">
                      <a:satMod val="175000"/>
                      <a:alpha val="40000"/>
                    </a:schemeClr>
                  </a:glow>
                </a:effectLst>
                <a:latin typeface="BIZ UDPゴシック" panose="020B0400000000000000" pitchFamily="50" charset="-128"/>
                <a:ea typeface="BIZ UDPゴシック" panose="020B0400000000000000" pitchFamily="50" charset="-128"/>
              </a:rPr>
              <a:t>持続可能な観光業プログラム</a:t>
            </a:r>
          </a:p>
        </p:txBody>
      </p:sp>
      <p:sp>
        <p:nvSpPr>
          <p:cNvPr id="26" name="正方形/長方形 42">
            <a:extLst>
              <a:ext uri="{FF2B5EF4-FFF2-40B4-BE49-F238E27FC236}">
                <a16:creationId xmlns:a16="http://schemas.microsoft.com/office/drawing/2014/main" id="{4E5BC8D0-36B8-4760-AC00-5AA61CF68510}"/>
              </a:ext>
            </a:extLst>
          </p:cNvPr>
          <p:cNvSpPr>
            <a:spLocks noChangeArrowheads="1"/>
          </p:cNvSpPr>
          <p:nvPr/>
        </p:nvSpPr>
        <p:spPr bwMode="auto">
          <a:xfrm>
            <a:off x="444050" y="4830967"/>
            <a:ext cx="855276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600">
                <a:solidFill>
                  <a:schemeClr val="tx1"/>
                </a:solidFill>
                <a:latin typeface="HG丸ｺﾞｼｯｸM-PRO" panose="020F0600000000000000" pitchFamily="50" charset="-128"/>
                <a:ea typeface="HG丸ｺﾞｼｯｸM-PRO" panose="020F0600000000000000" pitchFamily="50" charset="-128"/>
              </a:defRPr>
            </a:lvl1pPr>
            <a:lvl2pPr marL="742950" indent="-285750">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defRPr kumimoji="1" sz="1600">
                <a:solidFill>
                  <a:schemeClr val="tx1"/>
                </a:solidFill>
                <a:latin typeface="HG丸ｺﾞｼｯｸM-PRO" panose="020F0600000000000000" pitchFamily="50" charset="-128"/>
                <a:ea typeface="HG丸ｺﾞｼｯｸM-PRO" panose="020F0600000000000000" pitchFamily="50" charset="-128"/>
              </a:defRPr>
            </a:lvl3pPr>
            <a:lvl4pPr marL="1600200" indent="-228600">
              <a:defRPr kumimoji="1" sz="1600">
                <a:solidFill>
                  <a:schemeClr val="tx1"/>
                </a:solidFill>
                <a:latin typeface="HG丸ｺﾞｼｯｸM-PRO" panose="020F0600000000000000" pitchFamily="50" charset="-128"/>
                <a:ea typeface="HG丸ｺﾞｼｯｸM-PRO" panose="020F0600000000000000" pitchFamily="50" charset="-128"/>
              </a:defRPr>
            </a:lvl4pPr>
            <a:lvl5pPr marL="2057400" indent="-228600">
              <a:defRPr kumimoji="1" sz="16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9pPr>
          </a:lstStyle>
          <a:p>
            <a:pPr fontAlgn="base">
              <a:spcBef>
                <a:spcPct val="0"/>
              </a:spcBef>
              <a:spcAft>
                <a:spcPct val="0"/>
              </a:spcAft>
            </a:pP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受入可能人数：</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10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200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名</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体験時間：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60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90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分</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受入可能時間：</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9</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17</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5</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月）　　　　　　　　受入可能時期：　通年</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9</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16</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4</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月）</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実施場所：</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OCVB</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（那覇市小禄</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1831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番地</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対象学生：　中学生・高校生</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料金：</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2,000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円（</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名</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団体料金）</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問合せ</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TEL</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098-859-6129/</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Mail</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err="1">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aaaa</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備考：雨天時は、雨具持参にてお願いいたします。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WEB:</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www://</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cxnSp>
        <p:nvCxnSpPr>
          <p:cNvPr id="25" name="直線コネクタ 24">
            <a:extLst>
              <a:ext uri="{FF2B5EF4-FFF2-40B4-BE49-F238E27FC236}">
                <a16:creationId xmlns:a16="http://schemas.microsoft.com/office/drawing/2014/main" id="{568E13E5-D4C8-094E-A1B1-E5819C1E710C}"/>
              </a:ext>
            </a:extLst>
          </p:cNvPr>
          <p:cNvCxnSpPr>
            <a:cxnSpLocks/>
          </p:cNvCxnSpPr>
          <p:nvPr/>
        </p:nvCxnSpPr>
        <p:spPr>
          <a:xfrm flipV="1">
            <a:off x="184399" y="729175"/>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0DF2CB6F-C7D7-5A41-8F4B-2C2EF3D95DD0}"/>
              </a:ext>
            </a:extLst>
          </p:cNvPr>
          <p:cNvCxnSpPr>
            <a:cxnSpLocks/>
          </p:cNvCxnSpPr>
          <p:nvPr/>
        </p:nvCxnSpPr>
        <p:spPr>
          <a:xfrm flipV="1">
            <a:off x="184399" y="6430476"/>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270CD64A-D7E4-D173-DDE3-AA5C5AC20848}"/>
              </a:ext>
            </a:extLst>
          </p:cNvPr>
          <p:cNvSpPr/>
          <p:nvPr/>
        </p:nvSpPr>
        <p:spPr>
          <a:xfrm>
            <a:off x="4907387" y="851790"/>
            <a:ext cx="4014588" cy="23276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画像</a:t>
            </a:r>
            <a:r>
              <a:rPr kumimoji="1" lang="en-US" altLang="ja-JP" sz="2000" dirty="0"/>
              <a:t>1</a:t>
            </a:r>
            <a:endParaRPr kumimoji="1" lang="ja-JP" altLang="en-US" sz="2000" dirty="0"/>
          </a:p>
        </p:txBody>
      </p:sp>
      <p:sp>
        <p:nvSpPr>
          <p:cNvPr id="5" name="四角形: 1 つの角を切り取る 4">
            <a:extLst>
              <a:ext uri="{FF2B5EF4-FFF2-40B4-BE49-F238E27FC236}">
                <a16:creationId xmlns:a16="http://schemas.microsoft.com/office/drawing/2014/main" id="{EB331BAE-0824-F7EB-B8DA-1159458A8114}"/>
              </a:ext>
            </a:extLst>
          </p:cNvPr>
          <p:cNvSpPr/>
          <p:nvPr/>
        </p:nvSpPr>
        <p:spPr>
          <a:xfrm>
            <a:off x="7095354" y="63735"/>
            <a:ext cx="1426346" cy="545250"/>
          </a:xfrm>
          <a:prstGeom prst="snip1Rect">
            <a:avLst/>
          </a:prstGeom>
          <a:noFill/>
          <a:ln>
            <a:solidFill>
              <a:schemeClr val="accent2"/>
            </a:solidFill>
          </a:ln>
          <a:effectLst>
            <a:outerShdw blurRad="50800" dist="381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n w="6600">
                  <a:solidFill>
                    <a:schemeClr val="accent2"/>
                  </a:solidFill>
                  <a:prstDash val="solid"/>
                </a:ln>
                <a:solidFill>
                  <a:srgbClr val="FFFFFF"/>
                </a:solidFill>
                <a:effectLst>
                  <a:outerShdw dist="38100" dir="2700000" algn="tl" rotWithShape="0">
                    <a:schemeClr val="accent2"/>
                  </a:outerShdw>
                </a:effectLst>
                <a:latin typeface="BIZ UDPゴシック" panose="020B0400000000000000" pitchFamily="50" charset="-128"/>
                <a:ea typeface="BIZ UDPゴシック" panose="020B0400000000000000" pitchFamily="50" charset="-128"/>
              </a:rPr>
              <a:t>那覇市</a:t>
            </a:r>
          </a:p>
        </p:txBody>
      </p:sp>
      <p:sp>
        <p:nvSpPr>
          <p:cNvPr id="10" name="四角形: 角を丸くする 9">
            <a:extLst>
              <a:ext uri="{FF2B5EF4-FFF2-40B4-BE49-F238E27FC236}">
                <a16:creationId xmlns:a16="http://schemas.microsoft.com/office/drawing/2014/main" id="{BB02B6C8-75DE-C9EC-0F8F-F3956BB4ECBE}"/>
              </a:ext>
            </a:extLst>
          </p:cNvPr>
          <p:cNvSpPr/>
          <p:nvPr/>
        </p:nvSpPr>
        <p:spPr>
          <a:xfrm>
            <a:off x="222025" y="4887546"/>
            <a:ext cx="7242031" cy="147582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B30DF7C7-C046-895D-3D06-A0D080DEAEC6}"/>
              </a:ext>
            </a:extLst>
          </p:cNvPr>
          <p:cNvSpPr/>
          <p:nvPr/>
        </p:nvSpPr>
        <p:spPr>
          <a:xfrm>
            <a:off x="277686" y="1340685"/>
            <a:ext cx="4141995" cy="17035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プログラム概要</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当日どんな活動をするか、どんな学びが得られるかを記載。</a:t>
            </a:r>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テキストテキストテキストテキストテキストテキストテキストテキストテキストテキストテキストテキストテキストテキストテキストテキストテキストテキストテキストテキストテキスト</a:t>
            </a:r>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キーワード： ガマ、平和、基地、</a:t>
            </a:r>
            <a:r>
              <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SDG</a:t>
            </a:r>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ｓ</a:t>
            </a:r>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6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1DF262B-9D6F-6689-C270-64C52CCA986B}"/>
              </a:ext>
            </a:extLst>
          </p:cNvPr>
          <p:cNvSpPr txBox="1"/>
          <p:nvPr/>
        </p:nvSpPr>
        <p:spPr>
          <a:xfrm>
            <a:off x="277686" y="2992200"/>
            <a:ext cx="4269402" cy="1569660"/>
          </a:xfrm>
          <a:prstGeom prst="rect">
            <a:avLst/>
          </a:prstGeom>
          <a:noFill/>
        </p:spPr>
        <p:txBody>
          <a:bodyPr wrap="square" rtlCol="0">
            <a:spAutoFit/>
          </a:bodyPr>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当日の流れ</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kumimoji="1" lang="en-US" altLang="ja-JP" sz="1200" dirty="0"/>
          </a:p>
          <a:p>
            <a:r>
              <a:rPr kumimoji="1" lang="ja-JP" altLang="en-US" sz="1200" dirty="0"/>
              <a:t>①講師と一緒にフィールドワーク。</a:t>
            </a:r>
            <a:endParaRPr kumimoji="1" lang="en-US" altLang="ja-JP" sz="1200" dirty="0"/>
          </a:p>
          <a:p>
            <a:r>
              <a:rPr kumimoji="1" lang="ja-JP" altLang="en-US" sz="1200" dirty="0"/>
              <a:t>②事前学習で行った課題設定について、フィールドワークでも解決できなかった事の質疑応答。</a:t>
            </a:r>
            <a:endParaRPr kumimoji="1" lang="en-US" altLang="ja-JP" sz="1200" dirty="0"/>
          </a:p>
          <a:p>
            <a:r>
              <a:rPr kumimoji="1" lang="ja-JP" altLang="en-US" sz="1200" dirty="0"/>
              <a:t>③フィールドワークで得られた情報をグループで整理。</a:t>
            </a:r>
            <a:endParaRPr kumimoji="1" lang="en-US" altLang="ja-JP" sz="1200" dirty="0"/>
          </a:p>
          <a:p>
            <a:r>
              <a:rPr kumimoji="1" lang="ja-JP" altLang="en-US" sz="1200" dirty="0"/>
              <a:t>④各自で整理・まとめたものをミニ発表会。</a:t>
            </a:r>
          </a:p>
        </p:txBody>
      </p:sp>
      <p:sp>
        <p:nvSpPr>
          <p:cNvPr id="14" name="テキスト ボックス 13">
            <a:extLst>
              <a:ext uri="{FF2B5EF4-FFF2-40B4-BE49-F238E27FC236}">
                <a16:creationId xmlns:a16="http://schemas.microsoft.com/office/drawing/2014/main" id="{7B7BA8FA-E4A2-6C71-B78A-952AF35338D8}"/>
              </a:ext>
            </a:extLst>
          </p:cNvPr>
          <p:cNvSpPr txBox="1"/>
          <p:nvPr/>
        </p:nvSpPr>
        <p:spPr>
          <a:xfrm>
            <a:off x="4491137" y="3326836"/>
            <a:ext cx="878427" cy="261610"/>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ja-JP" altLang="en-US" sz="1100" b="1" dirty="0">
                <a:ln w="9525">
                  <a:solidFill>
                    <a:schemeClr val="accent5">
                      <a:lumMod val="50000"/>
                    </a:schemeClr>
                  </a:solidFill>
                  <a:prstDash val="solid"/>
                </a:ln>
                <a:solidFill>
                  <a:schemeClr val="accent5">
                    <a:lumMod val="40000"/>
                    <a:lumOff val="60000"/>
                  </a:schemeClr>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事前学習</a:t>
            </a:r>
            <a:endParaRPr kumimoji="1" lang="ja-JP" altLang="en-US" sz="1100" dirty="0">
              <a:ln>
                <a:solidFill>
                  <a:schemeClr val="accent5">
                    <a:lumMod val="50000"/>
                  </a:schemeClr>
                </a:solidFill>
              </a:ln>
              <a:solidFill>
                <a:schemeClr val="accent5">
                  <a:lumMod val="40000"/>
                  <a:lumOff val="60000"/>
                </a:schemeClr>
              </a:solidFill>
            </a:endParaRPr>
          </a:p>
        </p:txBody>
      </p:sp>
      <p:sp>
        <p:nvSpPr>
          <p:cNvPr id="15" name="テキスト ボックス 14">
            <a:extLst>
              <a:ext uri="{FF2B5EF4-FFF2-40B4-BE49-F238E27FC236}">
                <a16:creationId xmlns:a16="http://schemas.microsoft.com/office/drawing/2014/main" id="{D1526336-3966-0776-C34B-989455F378A8}"/>
              </a:ext>
            </a:extLst>
          </p:cNvPr>
          <p:cNvSpPr txBox="1"/>
          <p:nvPr/>
        </p:nvSpPr>
        <p:spPr>
          <a:xfrm>
            <a:off x="4491136" y="4326270"/>
            <a:ext cx="878427" cy="261610"/>
          </a:xfrm>
          <a:prstGeom prst="rect">
            <a:avLst/>
          </a:prstGeom>
          <a:solidFill>
            <a:schemeClr val="accent2">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100" b="1" dirty="0">
                <a:ln w="9525">
                  <a:solidFill>
                    <a:schemeClr val="accent2">
                      <a:lumMod val="75000"/>
                    </a:schemeClr>
                  </a:solidFill>
                  <a:prstDash val="solid"/>
                </a:ln>
                <a:solidFill>
                  <a:srgbClr val="FFC000"/>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事後学習</a:t>
            </a:r>
            <a:endParaRPr kumimoji="1" lang="ja-JP" altLang="en-US" sz="1100" dirty="0">
              <a:ln>
                <a:solidFill>
                  <a:schemeClr val="accent2">
                    <a:lumMod val="75000"/>
                  </a:schemeClr>
                </a:solidFill>
              </a:ln>
              <a:solidFill>
                <a:srgbClr val="FFC000"/>
              </a:solidFill>
            </a:endParaRPr>
          </a:p>
        </p:txBody>
      </p:sp>
      <p:sp>
        <p:nvSpPr>
          <p:cNvPr id="17" name="テキスト ボックス 16">
            <a:extLst>
              <a:ext uri="{FF2B5EF4-FFF2-40B4-BE49-F238E27FC236}">
                <a16:creationId xmlns:a16="http://schemas.microsoft.com/office/drawing/2014/main" id="{05409D4C-BFDF-22CB-990F-F5E89E87AEFF}"/>
              </a:ext>
            </a:extLst>
          </p:cNvPr>
          <p:cNvSpPr txBox="1"/>
          <p:nvPr/>
        </p:nvSpPr>
        <p:spPr>
          <a:xfrm>
            <a:off x="4491136" y="3829022"/>
            <a:ext cx="878427" cy="261610"/>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ja-JP" altLang="en-US" sz="1100" b="1" dirty="0">
                <a:ln w="9525">
                  <a:solidFill>
                    <a:schemeClr val="accent6">
                      <a:lumMod val="75000"/>
                    </a:schemeClr>
                  </a:solidFill>
                  <a:prstDash val="solid"/>
                </a:ln>
                <a:solidFill>
                  <a:srgbClr val="92D050"/>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現地学習</a:t>
            </a:r>
            <a:endParaRPr kumimoji="1" lang="ja-JP" altLang="en-US" sz="1100" dirty="0">
              <a:ln>
                <a:solidFill>
                  <a:schemeClr val="accent6">
                    <a:lumMod val="75000"/>
                  </a:schemeClr>
                </a:solidFill>
              </a:ln>
              <a:solidFill>
                <a:srgbClr val="92D050"/>
              </a:solidFill>
            </a:endParaRPr>
          </a:p>
        </p:txBody>
      </p:sp>
      <p:sp>
        <p:nvSpPr>
          <p:cNvPr id="4" name="吹き出し: 四角形 3">
            <a:extLst>
              <a:ext uri="{FF2B5EF4-FFF2-40B4-BE49-F238E27FC236}">
                <a16:creationId xmlns:a16="http://schemas.microsoft.com/office/drawing/2014/main" id="{D68440A3-8E8E-95D0-7524-5BD3CB192180}"/>
              </a:ext>
            </a:extLst>
          </p:cNvPr>
          <p:cNvSpPr/>
          <p:nvPr/>
        </p:nvSpPr>
        <p:spPr>
          <a:xfrm>
            <a:off x="-3931139" y="4246556"/>
            <a:ext cx="2814177" cy="1231900"/>
          </a:xfrm>
          <a:prstGeom prst="wedgeRectCallout">
            <a:avLst>
              <a:gd name="adj1" fmla="val 83959"/>
              <a:gd name="adj2" fmla="val 32163"/>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12pt</a:t>
            </a:r>
          </a:p>
        </p:txBody>
      </p:sp>
      <p:sp>
        <p:nvSpPr>
          <p:cNvPr id="7" name="吹き出し: 四角形 6">
            <a:extLst>
              <a:ext uri="{FF2B5EF4-FFF2-40B4-BE49-F238E27FC236}">
                <a16:creationId xmlns:a16="http://schemas.microsoft.com/office/drawing/2014/main" id="{4980F7E3-0F14-1B00-3590-EB9324CEB234}"/>
              </a:ext>
            </a:extLst>
          </p:cNvPr>
          <p:cNvSpPr/>
          <p:nvPr/>
        </p:nvSpPr>
        <p:spPr>
          <a:xfrm>
            <a:off x="10822354" y="-804583"/>
            <a:ext cx="2814177" cy="1231900"/>
          </a:xfrm>
          <a:prstGeom prst="wedgeRectCallout">
            <a:avLst>
              <a:gd name="adj1" fmla="val -105130"/>
              <a:gd name="adj2" fmla="val 47627"/>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地域別表示</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24pt</a:t>
            </a:r>
          </a:p>
        </p:txBody>
      </p:sp>
      <p:sp>
        <p:nvSpPr>
          <p:cNvPr id="8" name="吹き出し: 四角形 7">
            <a:extLst>
              <a:ext uri="{FF2B5EF4-FFF2-40B4-BE49-F238E27FC236}">
                <a16:creationId xmlns:a16="http://schemas.microsoft.com/office/drawing/2014/main" id="{FA3C3962-1E88-6997-F513-8B3242AD492B}"/>
              </a:ext>
            </a:extLst>
          </p:cNvPr>
          <p:cNvSpPr/>
          <p:nvPr/>
        </p:nvSpPr>
        <p:spPr>
          <a:xfrm>
            <a:off x="-3931139" y="1046622"/>
            <a:ext cx="2814177" cy="1231900"/>
          </a:xfrm>
          <a:prstGeom prst="wedgeRectCallout">
            <a:avLst>
              <a:gd name="adj1" fmla="val 83959"/>
              <a:gd name="adj2" fmla="val 32163"/>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12pt</a:t>
            </a:r>
          </a:p>
          <a:p>
            <a:r>
              <a:rPr kumimoji="1" lang="ja-JP" altLang="en-US" sz="1300" dirty="0"/>
              <a:t>・改行時、文頭は</a:t>
            </a:r>
            <a:r>
              <a:rPr kumimoji="1" lang="en-US" altLang="ja-JP" sz="1300" dirty="0"/>
              <a:t>1</a:t>
            </a:r>
            <a:r>
              <a:rPr kumimoji="1" lang="ja-JP" altLang="en-US" sz="1300" dirty="0"/>
              <a:t>文字あけない！（詰める）</a:t>
            </a:r>
            <a:endParaRPr kumimoji="1" lang="en-US" altLang="ja-JP" sz="1300" dirty="0"/>
          </a:p>
        </p:txBody>
      </p:sp>
      <p:sp>
        <p:nvSpPr>
          <p:cNvPr id="9" name="吹き出し: 四角形 8">
            <a:extLst>
              <a:ext uri="{FF2B5EF4-FFF2-40B4-BE49-F238E27FC236}">
                <a16:creationId xmlns:a16="http://schemas.microsoft.com/office/drawing/2014/main" id="{77832CBD-BD93-E654-EBD5-C2B147623F69}"/>
              </a:ext>
            </a:extLst>
          </p:cNvPr>
          <p:cNvSpPr/>
          <p:nvPr/>
        </p:nvSpPr>
        <p:spPr>
          <a:xfrm>
            <a:off x="-4375084" y="-885266"/>
            <a:ext cx="2814177" cy="1231900"/>
          </a:xfrm>
          <a:prstGeom prst="wedgeRectCallout">
            <a:avLst>
              <a:gd name="adj1" fmla="val 100657"/>
              <a:gd name="adj2" fmla="val 51750"/>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36pt</a:t>
            </a:r>
          </a:p>
          <a:p>
            <a:r>
              <a:rPr kumimoji="1" lang="ja-JP" altLang="en-US" sz="1300" dirty="0"/>
              <a:t>・何事業者か把握しやすい為、プログラム提出順に番号振る。</a:t>
            </a:r>
            <a:endParaRPr kumimoji="1" lang="en-US" altLang="ja-JP" sz="1300" dirty="0"/>
          </a:p>
        </p:txBody>
      </p:sp>
      <p:sp>
        <p:nvSpPr>
          <p:cNvPr id="11" name="テキスト ボックス 10">
            <a:extLst>
              <a:ext uri="{FF2B5EF4-FFF2-40B4-BE49-F238E27FC236}">
                <a16:creationId xmlns:a16="http://schemas.microsoft.com/office/drawing/2014/main" id="{CB4F15C6-5076-D22E-3629-0536A2CADB3F}"/>
              </a:ext>
            </a:extLst>
          </p:cNvPr>
          <p:cNvSpPr txBox="1"/>
          <p:nvPr/>
        </p:nvSpPr>
        <p:spPr>
          <a:xfrm>
            <a:off x="5442437" y="3304287"/>
            <a:ext cx="3517163" cy="430887"/>
          </a:xfrm>
          <a:prstGeom prst="rect">
            <a:avLst/>
          </a:prstGeom>
          <a:noFill/>
        </p:spPr>
        <p:txBody>
          <a:bodyPr wrap="square" rtlCol="0">
            <a:spAutoFit/>
          </a:bodyPr>
          <a:lstStyle/>
          <a:p>
            <a:r>
              <a:rPr kumimoji="1" lang="ja-JP" altLang="en-US" sz="1100" dirty="0"/>
              <a:t>環境に配慮した商品や企業を調べる。</a:t>
            </a:r>
            <a:endParaRPr kumimoji="1" lang="en-US" altLang="ja-JP" sz="1100" dirty="0"/>
          </a:p>
          <a:p>
            <a:r>
              <a:rPr kumimoji="1" lang="ja-JP" altLang="en-US" sz="1100" dirty="0"/>
              <a:t>当社より事前学習用ワークシート提供可能！</a:t>
            </a:r>
          </a:p>
        </p:txBody>
      </p:sp>
      <p:sp>
        <p:nvSpPr>
          <p:cNvPr id="12" name="吹き出し: 四角形 11">
            <a:extLst>
              <a:ext uri="{FF2B5EF4-FFF2-40B4-BE49-F238E27FC236}">
                <a16:creationId xmlns:a16="http://schemas.microsoft.com/office/drawing/2014/main" id="{E6E263C8-8D23-6B98-41D6-3DB567562D90}"/>
              </a:ext>
            </a:extLst>
          </p:cNvPr>
          <p:cNvSpPr/>
          <p:nvPr/>
        </p:nvSpPr>
        <p:spPr>
          <a:xfrm>
            <a:off x="10444030" y="2473337"/>
            <a:ext cx="2930231" cy="1231900"/>
          </a:xfrm>
          <a:prstGeom prst="wedgeRectCallout">
            <a:avLst>
              <a:gd name="adj1" fmla="val -105130"/>
              <a:gd name="adj2" fmla="val 47627"/>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400" dirty="0"/>
              <a:t>学校で実施してほしい内容や</a:t>
            </a:r>
            <a:endParaRPr kumimoji="1" lang="en-US" altLang="ja-JP" sz="1400" dirty="0"/>
          </a:p>
          <a:p>
            <a:r>
              <a:rPr kumimoji="1" lang="ja-JP" altLang="en-US" sz="1400" dirty="0"/>
              <a:t>自分たちが提供できるものを記載</a:t>
            </a:r>
            <a:endParaRPr kumimoji="1" lang="en-US" altLang="ja-JP" sz="1400" dirty="0"/>
          </a:p>
          <a:p>
            <a:endParaRPr kumimoji="1" lang="en-US" altLang="ja-JP" sz="1400" dirty="0"/>
          </a:p>
          <a:p>
            <a:r>
              <a:rPr kumimoji="1" lang="ja-JP" altLang="en-US" sz="1400" dirty="0"/>
              <a:t>自分たちが提供できることを</a:t>
            </a:r>
            <a:r>
              <a:rPr kumimoji="1" lang="en-US" altLang="ja-JP" sz="1400" dirty="0"/>
              <a:t>PR</a:t>
            </a:r>
            <a:r>
              <a:rPr kumimoji="1" lang="ja-JP" altLang="en-US" sz="1400" dirty="0"/>
              <a:t>してください！</a:t>
            </a:r>
            <a:endParaRPr kumimoji="1" lang="en-US" altLang="ja-JP" sz="1400" dirty="0"/>
          </a:p>
        </p:txBody>
      </p:sp>
      <p:sp>
        <p:nvSpPr>
          <p:cNvPr id="19" name="テキスト ボックス 18">
            <a:extLst>
              <a:ext uri="{FF2B5EF4-FFF2-40B4-BE49-F238E27FC236}">
                <a16:creationId xmlns:a16="http://schemas.microsoft.com/office/drawing/2014/main" id="{37BDE283-367D-4108-95A0-29F2FA997CF2}"/>
              </a:ext>
            </a:extLst>
          </p:cNvPr>
          <p:cNvSpPr txBox="1"/>
          <p:nvPr/>
        </p:nvSpPr>
        <p:spPr>
          <a:xfrm>
            <a:off x="5442438" y="3722578"/>
            <a:ext cx="3554374" cy="600164"/>
          </a:xfrm>
          <a:prstGeom prst="rect">
            <a:avLst/>
          </a:prstGeom>
          <a:noFill/>
        </p:spPr>
        <p:txBody>
          <a:bodyPr wrap="square" rtlCol="0">
            <a:spAutoFit/>
          </a:bodyPr>
          <a:lstStyle/>
          <a:p>
            <a:r>
              <a:rPr kumimoji="1" lang="ja-JP" altLang="en-US" sz="1100" dirty="0"/>
              <a:t>講師と一緒にフィールドワーク</a:t>
            </a:r>
            <a:endParaRPr kumimoji="1" lang="en-US" altLang="ja-JP" sz="1100" dirty="0"/>
          </a:p>
          <a:p>
            <a:r>
              <a:rPr kumimoji="1" lang="ja-JP" altLang="en-US" sz="1100" dirty="0"/>
              <a:t>事前学習内容を共有いただければそれを考慮して話に盛り込みます！</a:t>
            </a:r>
          </a:p>
        </p:txBody>
      </p:sp>
      <p:sp>
        <p:nvSpPr>
          <p:cNvPr id="20" name="テキスト ボックス 19">
            <a:extLst>
              <a:ext uri="{FF2B5EF4-FFF2-40B4-BE49-F238E27FC236}">
                <a16:creationId xmlns:a16="http://schemas.microsoft.com/office/drawing/2014/main" id="{4D8E6E93-51F1-6D5E-69DB-4773DD93BBC1}"/>
              </a:ext>
            </a:extLst>
          </p:cNvPr>
          <p:cNvSpPr txBox="1"/>
          <p:nvPr/>
        </p:nvSpPr>
        <p:spPr>
          <a:xfrm>
            <a:off x="5442437" y="4287382"/>
            <a:ext cx="3517163" cy="600164"/>
          </a:xfrm>
          <a:prstGeom prst="rect">
            <a:avLst/>
          </a:prstGeom>
          <a:noFill/>
        </p:spPr>
        <p:txBody>
          <a:bodyPr wrap="square" rtlCol="0">
            <a:spAutoFit/>
          </a:bodyPr>
          <a:lstStyle/>
          <a:p>
            <a:r>
              <a:rPr kumimoji="1" lang="ja-JP" altLang="en-US" sz="1100" dirty="0"/>
              <a:t>グループごとにまとめたものを発表する。</a:t>
            </a:r>
            <a:endParaRPr kumimoji="1" lang="en-US" altLang="ja-JP" sz="1100" dirty="0"/>
          </a:p>
          <a:p>
            <a:r>
              <a:rPr kumimoji="1" lang="ja-JP" altLang="en-US" sz="1100" dirty="0"/>
              <a:t>発表内容を共有いただければフィードバックコメントを</a:t>
            </a:r>
            <a:r>
              <a:rPr kumimoji="1" lang="en-US" altLang="ja-JP" sz="1100" dirty="0"/>
              <a:t>2</a:t>
            </a:r>
            <a:r>
              <a:rPr kumimoji="1" lang="ja-JP" altLang="en-US" sz="1100" dirty="0"/>
              <a:t>週間以内に返信します！</a:t>
            </a:r>
          </a:p>
        </p:txBody>
      </p:sp>
      <p:sp>
        <p:nvSpPr>
          <p:cNvPr id="23" name="テキスト ボックス 22">
            <a:extLst>
              <a:ext uri="{FF2B5EF4-FFF2-40B4-BE49-F238E27FC236}">
                <a16:creationId xmlns:a16="http://schemas.microsoft.com/office/drawing/2014/main" id="{756AC86E-A77D-518D-E699-C84FDF07397B}"/>
              </a:ext>
            </a:extLst>
          </p:cNvPr>
          <p:cNvSpPr txBox="1"/>
          <p:nvPr/>
        </p:nvSpPr>
        <p:spPr>
          <a:xfrm>
            <a:off x="7465624" y="5931712"/>
            <a:ext cx="1686680" cy="415498"/>
          </a:xfrm>
          <a:prstGeom prst="rect">
            <a:avLst/>
          </a:prstGeom>
          <a:noFill/>
        </p:spPr>
        <p:txBody>
          <a:bodyPr wrap="none" rtlCol="0">
            <a:spAutoFit/>
          </a:bodyPr>
          <a:lstStyle/>
          <a:p>
            <a:r>
              <a:rPr kumimoji="1" lang="ja-JP" altLang="en-US" sz="1050" dirty="0"/>
              <a:t>コンテンツの紹介動画や</a:t>
            </a:r>
            <a:endParaRPr kumimoji="1" lang="en-US" altLang="ja-JP" sz="1050" dirty="0"/>
          </a:p>
          <a:p>
            <a:r>
              <a:rPr kumimoji="1" lang="en-US" altLang="ja-JP" sz="1050" dirty="0"/>
              <a:t>WEB</a:t>
            </a:r>
            <a:r>
              <a:rPr kumimoji="1" lang="ja-JP" altLang="en-US" sz="1050" dirty="0"/>
              <a:t>の</a:t>
            </a:r>
            <a:r>
              <a:rPr kumimoji="1" lang="en-US" altLang="ja-JP" sz="1050" dirty="0"/>
              <a:t>QR</a:t>
            </a:r>
            <a:r>
              <a:rPr kumimoji="1" lang="ja-JP" altLang="en-US" sz="1050" dirty="0"/>
              <a:t>コードがあれば</a:t>
            </a:r>
          </a:p>
        </p:txBody>
      </p:sp>
      <p:sp>
        <p:nvSpPr>
          <p:cNvPr id="24" name="正方形/長方形 23">
            <a:extLst>
              <a:ext uri="{FF2B5EF4-FFF2-40B4-BE49-F238E27FC236}">
                <a16:creationId xmlns:a16="http://schemas.microsoft.com/office/drawing/2014/main" id="{7C0C650C-4D22-A600-C847-26FE299C1940}"/>
              </a:ext>
            </a:extLst>
          </p:cNvPr>
          <p:cNvSpPr/>
          <p:nvPr/>
        </p:nvSpPr>
        <p:spPr>
          <a:xfrm>
            <a:off x="7945875" y="5302426"/>
            <a:ext cx="612459" cy="5957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QR</a:t>
            </a:r>
            <a:endParaRPr kumimoji="1" lang="ja-JP" altLang="en-US" dirty="0"/>
          </a:p>
        </p:txBody>
      </p:sp>
      <p:pic>
        <p:nvPicPr>
          <p:cNvPr id="27" name="図 26">
            <a:extLst>
              <a:ext uri="{FF2B5EF4-FFF2-40B4-BE49-F238E27FC236}">
                <a16:creationId xmlns:a16="http://schemas.microsoft.com/office/drawing/2014/main" id="{56FCD4DE-C866-8C10-FA90-653D892E9E42}"/>
              </a:ext>
            </a:extLst>
          </p:cNvPr>
          <p:cNvPicPr>
            <a:picLocks noChangeAspect="1"/>
          </p:cNvPicPr>
          <p:nvPr/>
        </p:nvPicPr>
        <p:blipFill>
          <a:blip r:embed="rId3"/>
          <a:stretch>
            <a:fillRect/>
          </a:stretch>
        </p:blipFill>
        <p:spPr>
          <a:xfrm>
            <a:off x="4942226" y="133678"/>
            <a:ext cx="540609" cy="540609"/>
          </a:xfrm>
          <a:prstGeom prst="rect">
            <a:avLst/>
          </a:prstGeom>
        </p:spPr>
      </p:pic>
      <p:pic>
        <p:nvPicPr>
          <p:cNvPr id="29" name="図 28">
            <a:extLst>
              <a:ext uri="{FF2B5EF4-FFF2-40B4-BE49-F238E27FC236}">
                <a16:creationId xmlns:a16="http://schemas.microsoft.com/office/drawing/2014/main" id="{AB2DB4C0-1976-80B7-F83A-551D4782DCBD}"/>
              </a:ext>
            </a:extLst>
          </p:cNvPr>
          <p:cNvPicPr>
            <a:picLocks noChangeAspect="1"/>
          </p:cNvPicPr>
          <p:nvPr/>
        </p:nvPicPr>
        <p:blipFill>
          <a:blip r:embed="rId4"/>
          <a:stretch>
            <a:fillRect/>
          </a:stretch>
        </p:blipFill>
        <p:spPr>
          <a:xfrm>
            <a:off x="5520172" y="133678"/>
            <a:ext cx="533069" cy="533069"/>
          </a:xfrm>
          <a:prstGeom prst="rect">
            <a:avLst/>
          </a:prstGeom>
        </p:spPr>
      </p:pic>
      <p:pic>
        <p:nvPicPr>
          <p:cNvPr id="30" name="図 29">
            <a:extLst>
              <a:ext uri="{FF2B5EF4-FFF2-40B4-BE49-F238E27FC236}">
                <a16:creationId xmlns:a16="http://schemas.microsoft.com/office/drawing/2014/main" id="{C3C5FA06-3545-C7AF-9E7D-26070EE28641}"/>
              </a:ext>
            </a:extLst>
          </p:cNvPr>
          <p:cNvPicPr>
            <a:picLocks noChangeAspect="1"/>
          </p:cNvPicPr>
          <p:nvPr/>
        </p:nvPicPr>
        <p:blipFill>
          <a:blip r:embed="rId5"/>
          <a:stretch>
            <a:fillRect/>
          </a:stretch>
        </p:blipFill>
        <p:spPr>
          <a:xfrm>
            <a:off x="6090578" y="133677"/>
            <a:ext cx="545537" cy="545537"/>
          </a:xfrm>
          <a:prstGeom prst="rect">
            <a:avLst/>
          </a:prstGeom>
        </p:spPr>
      </p:pic>
      <p:sp>
        <p:nvSpPr>
          <p:cNvPr id="21" name="吹き出し: 四角形 20">
            <a:extLst>
              <a:ext uri="{FF2B5EF4-FFF2-40B4-BE49-F238E27FC236}">
                <a16:creationId xmlns:a16="http://schemas.microsoft.com/office/drawing/2014/main" id="{65D17BB0-181E-C84F-0FF5-393FEBAA0195}"/>
              </a:ext>
            </a:extLst>
          </p:cNvPr>
          <p:cNvSpPr/>
          <p:nvPr/>
        </p:nvSpPr>
        <p:spPr>
          <a:xfrm>
            <a:off x="10742245" y="685686"/>
            <a:ext cx="2814177" cy="1231900"/>
          </a:xfrm>
          <a:prstGeom prst="wedgeRectCallout">
            <a:avLst>
              <a:gd name="adj1" fmla="val -116863"/>
              <a:gd name="adj2" fmla="val 42472"/>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画像</a:t>
            </a:r>
            <a:r>
              <a:rPr kumimoji="1" lang="en-US" altLang="ja-JP" sz="1300" dirty="0"/>
              <a:t>】</a:t>
            </a:r>
          </a:p>
          <a:p>
            <a:r>
              <a:rPr kumimoji="1" lang="ja-JP" altLang="en-US" sz="1300" dirty="0"/>
              <a:t>・画像については</a:t>
            </a:r>
            <a:r>
              <a:rPr kumimoji="1" lang="en-US" altLang="ja-JP" sz="1300" dirty="0"/>
              <a:t>2</a:t>
            </a:r>
            <a:r>
              <a:rPr kumimoji="1" lang="ja-JP" altLang="en-US" sz="1300" dirty="0"/>
              <a:t>～</a:t>
            </a:r>
            <a:r>
              <a:rPr kumimoji="1" lang="en-US" altLang="ja-JP" sz="1300" dirty="0"/>
              <a:t>3</a:t>
            </a:r>
            <a:r>
              <a:rPr kumimoji="1" lang="ja-JP" altLang="en-US" sz="1300" dirty="0"/>
              <a:t>枚入れても良いです。</a:t>
            </a:r>
            <a:endParaRPr kumimoji="1" lang="en-US" altLang="ja-JP" sz="1300" dirty="0"/>
          </a:p>
        </p:txBody>
      </p:sp>
    </p:spTree>
    <p:extLst>
      <p:ext uri="{BB962C8B-B14F-4D97-AF65-F5344CB8AC3E}">
        <p14:creationId xmlns:p14="http://schemas.microsoft.com/office/powerpoint/2010/main" val="226408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53E18-1F2F-4B50-B36D-4FD2CD5EC987}"/>
              </a:ext>
            </a:extLst>
          </p:cNvPr>
          <p:cNvSpPr>
            <a:spLocks noGrp="1"/>
          </p:cNvSpPr>
          <p:nvPr>
            <p:ph type="ctrTitle"/>
          </p:nvPr>
        </p:nvSpPr>
        <p:spPr>
          <a:xfrm>
            <a:off x="221736" y="109446"/>
            <a:ext cx="5090975" cy="635742"/>
          </a:xfrm>
        </p:spPr>
        <p:txBody>
          <a:bodyPr>
            <a:normAutofit/>
          </a:bodyPr>
          <a:lstStyle/>
          <a:p>
            <a:pPr algn="l"/>
            <a:r>
              <a:rPr lang="en-US" altLang="ja-JP" sz="3600" b="1" dirty="0">
                <a:latin typeface="BIZ UDPゴシック" panose="020B0400000000000000" pitchFamily="50" charset="-128"/>
                <a:ea typeface="BIZ UDPゴシック" panose="020B0400000000000000" pitchFamily="50" charset="-128"/>
              </a:rPr>
              <a:t>【1】</a:t>
            </a:r>
            <a:r>
              <a:rPr lang="ja-JP" altLang="en-US" sz="3600" b="1" dirty="0">
                <a:latin typeface="BIZ UDPゴシック" panose="020B0400000000000000" pitchFamily="50" charset="-128"/>
                <a:ea typeface="BIZ UDPゴシック" panose="020B0400000000000000" pitchFamily="50" charset="-128"/>
              </a:rPr>
              <a:t>　株式会社〇〇〇〇</a:t>
            </a:r>
          </a:p>
        </p:txBody>
      </p:sp>
      <p:sp>
        <p:nvSpPr>
          <p:cNvPr id="16" name="フッター プレースホルダー 1">
            <a:extLst>
              <a:ext uri="{FF2B5EF4-FFF2-40B4-BE49-F238E27FC236}">
                <a16:creationId xmlns:a16="http://schemas.microsoft.com/office/drawing/2014/main" id="{7E4177A2-453E-0E4A-85CE-FB6DFEE29BF3}"/>
              </a:ext>
            </a:extLst>
          </p:cNvPr>
          <p:cNvSpPr>
            <a:spLocks noGrp="1"/>
          </p:cNvSpPr>
          <p:nvPr>
            <p:ph type="ftr" sz="quarter" idx="11"/>
          </p:nvPr>
        </p:nvSpPr>
        <p:spPr>
          <a:xfrm>
            <a:off x="159811" y="6550667"/>
            <a:ext cx="8837001" cy="230995"/>
          </a:xfrm>
        </p:spPr>
        <p:txBody>
          <a:bodyPr/>
          <a:lstStyle/>
          <a:p>
            <a:pPr algn="l">
              <a:defRPr/>
            </a:pPr>
            <a:r>
              <a:rPr lang="en-US" altLang="ja-JP" dirty="0"/>
              <a:t>©2024</a:t>
            </a:r>
            <a:r>
              <a:rPr lang="ja-JP" altLang="en-US" dirty="0"/>
              <a:t> </a:t>
            </a:r>
            <a:r>
              <a:rPr lang="en-US" altLang="ja-JP" dirty="0"/>
              <a:t>OCVB All rights Reserved.       </a:t>
            </a:r>
            <a:r>
              <a:rPr lang="ja-JP" altLang="en-US" dirty="0"/>
              <a:t>　　　　　　　　　　　　　　　　　　</a:t>
            </a:r>
            <a:r>
              <a:rPr lang="en-US" altLang="ja-JP" dirty="0"/>
              <a:t>       </a:t>
            </a:r>
            <a:r>
              <a:rPr lang="ja-JP" altLang="en-US" dirty="0"/>
              <a:t>一般財団法人沖縄観光コンベンションビューロー</a:t>
            </a:r>
          </a:p>
        </p:txBody>
      </p:sp>
      <p:sp>
        <p:nvSpPr>
          <p:cNvPr id="18" name="タイトル 1">
            <a:extLst>
              <a:ext uri="{FF2B5EF4-FFF2-40B4-BE49-F238E27FC236}">
                <a16:creationId xmlns:a16="http://schemas.microsoft.com/office/drawing/2014/main" id="{35F038D6-4197-42E6-921C-A48FC6C61A0D}"/>
              </a:ext>
            </a:extLst>
          </p:cNvPr>
          <p:cNvSpPr txBox="1">
            <a:spLocks/>
          </p:cNvSpPr>
          <p:nvPr/>
        </p:nvSpPr>
        <p:spPr>
          <a:xfrm>
            <a:off x="302044" y="685686"/>
            <a:ext cx="4269956" cy="5941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b="1" dirty="0">
                <a:ln w="22225">
                  <a:solidFill>
                    <a:schemeClr val="accent2"/>
                  </a:solidFill>
                  <a:prstDash val="solid"/>
                </a:ln>
                <a:solidFill>
                  <a:srgbClr val="FFFF00"/>
                </a:solidFill>
                <a:effectLst>
                  <a:glow rad="101600">
                    <a:schemeClr val="accent2">
                      <a:satMod val="175000"/>
                      <a:alpha val="40000"/>
                    </a:schemeClr>
                  </a:glow>
                </a:effectLst>
                <a:latin typeface="BIZ UDPゴシック" panose="020B0400000000000000" pitchFamily="50" charset="-128"/>
                <a:ea typeface="BIZ UDPゴシック" panose="020B0400000000000000" pitchFamily="50" charset="-128"/>
              </a:rPr>
              <a:t>探究学習プログラム名</a:t>
            </a:r>
          </a:p>
        </p:txBody>
      </p:sp>
      <p:pic>
        <p:nvPicPr>
          <p:cNvPr id="21" name="図 20">
            <a:extLst>
              <a:ext uri="{FF2B5EF4-FFF2-40B4-BE49-F238E27FC236}">
                <a16:creationId xmlns:a16="http://schemas.microsoft.com/office/drawing/2014/main" id="{56BC72F7-1F73-4D67-88C4-9EBBD331426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724004" y="7035257"/>
            <a:ext cx="1056202" cy="420746"/>
          </a:xfrm>
          <a:prstGeom prst="rect">
            <a:avLst/>
          </a:prstGeom>
        </p:spPr>
      </p:pic>
      <p:cxnSp>
        <p:nvCxnSpPr>
          <p:cNvPr id="25" name="直線コネクタ 24">
            <a:extLst>
              <a:ext uri="{FF2B5EF4-FFF2-40B4-BE49-F238E27FC236}">
                <a16:creationId xmlns:a16="http://schemas.microsoft.com/office/drawing/2014/main" id="{568E13E5-D4C8-094E-A1B1-E5819C1E710C}"/>
              </a:ext>
            </a:extLst>
          </p:cNvPr>
          <p:cNvCxnSpPr>
            <a:cxnSpLocks/>
          </p:cNvCxnSpPr>
          <p:nvPr/>
        </p:nvCxnSpPr>
        <p:spPr>
          <a:xfrm flipV="1">
            <a:off x="184399" y="729175"/>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0DF2CB6F-C7D7-5A41-8F4B-2C2EF3D95DD0}"/>
              </a:ext>
            </a:extLst>
          </p:cNvPr>
          <p:cNvCxnSpPr>
            <a:cxnSpLocks/>
          </p:cNvCxnSpPr>
          <p:nvPr/>
        </p:nvCxnSpPr>
        <p:spPr>
          <a:xfrm flipV="1">
            <a:off x="184399" y="6430476"/>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270CD64A-D7E4-D173-DDE3-AA5C5AC20848}"/>
              </a:ext>
            </a:extLst>
          </p:cNvPr>
          <p:cNvSpPr/>
          <p:nvPr/>
        </p:nvSpPr>
        <p:spPr>
          <a:xfrm>
            <a:off x="4779980" y="851790"/>
            <a:ext cx="4141995" cy="24151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画像</a:t>
            </a:r>
            <a:r>
              <a:rPr kumimoji="1" lang="en-US" altLang="ja-JP" sz="2000" dirty="0"/>
              <a:t>1</a:t>
            </a:r>
            <a:endParaRPr kumimoji="1" lang="ja-JP" altLang="en-US" sz="2000" dirty="0"/>
          </a:p>
        </p:txBody>
      </p:sp>
      <p:sp>
        <p:nvSpPr>
          <p:cNvPr id="5" name="四角形: 1 つの角を切り取る 4">
            <a:extLst>
              <a:ext uri="{FF2B5EF4-FFF2-40B4-BE49-F238E27FC236}">
                <a16:creationId xmlns:a16="http://schemas.microsoft.com/office/drawing/2014/main" id="{EB331BAE-0824-F7EB-B8DA-1159458A8114}"/>
              </a:ext>
            </a:extLst>
          </p:cNvPr>
          <p:cNvSpPr/>
          <p:nvPr/>
        </p:nvSpPr>
        <p:spPr>
          <a:xfrm>
            <a:off x="7095354" y="63735"/>
            <a:ext cx="1426346" cy="545250"/>
          </a:xfrm>
          <a:prstGeom prst="snip1Rect">
            <a:avLst/>
          </a:prstGeom>
          <a:noFill/>
          <a:ln>
            <a:solidFill>
              <a:schemeClr val="accent2"/>
            </a:solidFill>
          </a:ln>
          <a:effectLst>
            <a:outerShdw blurRad="50800" dist="381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n w="6600">
                  <a:solidFill>
                    <a:schemeClr val="accent2"/>
                  </a:solidFill>
                  <a:prstDash val="solid"/>
                </a:ln>
                <a:solidFill>
                  <a:srgbClr val="FFFFFF"/>
                </a:solidFill>
                <a:effectLst>
                  <a:outerShdw dist="38100" dir="2700000" algn="tl" rotWithShape="0">
                    <a:schemeClr val="accent2"/>
                  </a:outerShdw>
                </a:effectLst>
                <a:latin typeface="BIZ UDPゴシック" panose="020B0400000000000000" pitchFamily="50" charset="-128"/>
                <a:ea typeface="BIZ UDPゴシック" panose="020B0400000000000000" pitchFamily="50" charset="-128"/>
              </a:rPr>
              <a:t>那覇市</a:t>
            </a:r>
          </a:p>
        </p:txBody>
      </p:sp>
      <p:sp>
        <p:nvSpPr>
          <p:cNvPr id="10" name="四角形: 角を丸くする 9">
            <a:extLst>
              <a:ext uri="{FF2B5EF4-FFF2-40B4-BE49-F238E27FC236}">
                <a16:creationId xmlns:a16="http://schemas.microsoft.com/office/drawing/2014/main" id="{BB02B6C8-75DE-C9EC-0F8F-F3956BB4ECBE}"/>
              </a:ext>
            </a:extLst>
          </p:cNvPr>
          <p:cNvSpPr/>
          <p:nvPr/>
        </p:nvSpPr>
        <p:spPr>
          <a:xfrm>
            <a:off x="222025" y="4821251"/>
            <a:ext cx="8699950" cy="147582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B30DF7C7-C046-895D-3D06-A0D080DEAEC6}"/>
              </a:ext>
            </a:extLst>
          </p:cNvPr>
          <p:cNvSpPr/>
          <p:nvPr/>
        </p:nvSpPr>
        <p:spPr>
          <a:xfrm>
            <a:off x="277686" y="1340685"/>
            <a:ext cx="4141995" cy="17035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プログラム概要</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2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6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1DF262B-9D6F-6689-C270-64C52CCA986B}"/>
              </a:ext>
            </a:extLst>
          </p:cNvPr>
          <p:cNvSpPr txBox="1"/>
          <p:nvPr/>
        </p:nvSpPr>
        <p:spPr>
          <a:xfrm>
            <a:off x="277686" y="2992200"/>
            <a:ext cx="4269402" cy="1200329"/>
          </a:xfrm>
          <a:prstGeom prst="rect">
            <a:avLst/>
          </a:prstGeom>
          <a:noFill/>
        </p:spPr>
        <p:txBody>
          <a:bodyPr wrap="square" rtlCol="0">
            <a:spAutoFit/>
          </a:bodyPr>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当日の流れ</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kumimoji="1" lang="en-US" altLang="ja-JP" sz="1200" dirty="0"/>
          </a:p>
          <a:p>
            <a:r>
              <a:rPr kumimoji="1" lang="ja-JP" altLang="en-US" sz="1200" dirty="0"/>
              <a:t>①</a:t>
            </a:r>
            <a:endParaRPr kumimoji="1" lang="en-US" altLang="ja-JP" sz="1200" dirty="0"/>
          </a:p>
          <a:p>
            <a:r>
              <a:rPr kumimoji="1" lang="ja-JP" altLang="en-US" sz="1200" dirty="0"/>
              <a:t>②</a:t>
            </a:r>
            <a:endParaRPr kumimoji="1" lang="en-US" altLang="ja-JP" sz="1200" dirty="0"/>
          </a:p>
          <a:p>
            <a:r>
              <a:rPr kumimoji="1" lang="ja-JP" altLang="en-US" sz="1200" dirty="0"/>
              <a:t>③</a:t>
            </a:r>
          </a:p>
        </p:txBody>
      </p:sp>
      <p:sp>
        <p:nvSpPr>
          <p:cNvPr id="14" name="テキスト ボックス 13">
            <a:extLst>
              <a:ext uri="{FF2B5EF4-FFF2-40B4-BE49-F238E27FC236}">
                <a16:creationId xmlns:a16="http://schemas.microsoft.com/office/drawing/2014/main" id="{7B7BA8FA-E4A2-6C71-B78A-952AF35338D8}"/>
              </a:ext>
            </a:extLst>
          </p:cNvPr>
          <p:cNvSpPr txBox="1"/>
          <p:nvPr/>
        </p:nvSpPr>
        <p:spPr>
          <a:xfrm>
            <a:off x="4491137" y="3326836"/>
            <a:ext cx="878427" cy="261610"/>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ja-JP" altLang="en-US" sz="1100" b="1" dirty="0">
                <a:ln w="9525">
                  <a:solidFill>
                    <a:schemeClr val="accent5">
                      <a:lumMod val="50000"/>
                    </a:schemeClr>
                  </a:solidFill>
                  <a:prstDash val="solid"/>
                </a:ln>
                <a:solidFill>
                  <a:schemeClr val="accent5">
                    <a:lumMod val="40000"/>
                    <a:lumOff val="60000"/>
                  </a:schemeClr>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事前学習</a:t>
            </a:r>
            <a:endParaRPr kumimoji="1" lang="ja-JP" altLang="en-US" sz="1100" dirty="0">
              <a:ln>
                <a:solidFill>
                  <a:schemeClr val="accent5">
                    <a:lumMod val="50000"/>
                  </a:schemeClr>
                </a:solidFill>
              </a:ln>
              <a:solidFill>
                <a:schemeClr val="accent5">
                  <a:lumMod val="40000"/>
                  <a:lumOff val="60000"/>
                </a:schemeClr>
              </a:solidFill>
            </a:endParaRPr>
          </a:p>
        </p:txBody>
      </p:sp>
      <p:sp>
        <p:nvSpPr>
          <p:cNvPr id="15" name="テキスト ボックス 14">
            <a:extLst>
              <a:ext uri="{FF2B5EF4-FFF2-40B4-BE49-F238E27FC236}">
                <a16:creationId xmlns:a16="http://schemas.microsoft.com/office/drawing/2014/main" id="{D1526336-3966-0776-C34B-989455F378A8}"/>
              </a:ext>
            </a:extLst>
          </p:cNvPr>
          <p:cNvSpPr txBox="1"/>
          <p:nvPr/>
        </p:nvSpPr>
        <p:spPr>
          <a:xfrm>
            <a:off x="4491136" y="4326270"/>
            <a:ext cx="878427" cy="261610"/>
          </a:xfrm>
          <a:prstGeom prst="rect">
            <a:avLst/>
          </a:prstGeom>
          <a:solidFill>
            <a:schemeClr val="accent2">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100" b="1" dirty="0">
                <a:ln w="9525">
                  <a:solidFill>
                    <a:schemeClr val="accent2">
                      <a:lumMod val="75000"/>
                    </a:schemeClr>
                  </a:solidFill>
                  <a:prstDash val="solid"/>
                </a:ln>
                <a:solidFill>
                  <a:srgbClr val="FFC000"/>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事後学習</a:t>
            </a:r>
            <a:endParaRPr kumimoji="1" lang="ja-JP" altLang="en-US" sz="1100" dirty="0">
              <a:ln>
                <a:solidFill>
                  <a:schemeClr val="accent2">
                    <a:lumMod val="75000"/>
                  </a:schemeClr>
                </a:solidFill>
              </a:ln>
              <a:solidFill>
                <a:srgbClr val="FFC000"/>
              </a:solidFill>
            </a:endParaRPr>
          </a:p>
        </p:txBody>
      </p:sp>
      <p:sp>
        <p:nvSpPr>
          <p:cNvPr id="17" name="テキスト ボックス 16">
            <a:extLst>
              <a:ext uri="{FF2B5EF4-FFF2-40B4-BE49-F238E27FC236}">
                <a16:creationId xmlns:a16="http://schemas.microsoft.com/office/drawing/2014/main" id="{05409D4C-BFDF-22CB-990F-F5E89E87AEFF}"/>
              </a:ext>
            </a:extLst>
          </p:cNvPr>
          <p:cNvSpPr txBox="1"/>
          <p:nvPr/>
        </p:nvSpPr>
        <p:spPr>
          <a:xfrm>
            <a:off x="4491136" y="3829022"/>
            <a:ext cx="878427" cy="261610"/>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ja-JP" altLang="en-US" sz="1100" b="1" dirty="0">
                <a:ln w="9525">
                  <a:solidFill>
                    <a:schemeClr val="accent6">
                      <a:lumMod val="75000"/>
                    </a:schemeClr>
                  </a:solidFill>
                  <a:prstDash val="solid"/>
                </a:ln>
                <a:solidFill>
                  <a:srgbClr val="92D050"/>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現地学習</a:t>
            </a:r>
            <a:endParaRPr kumimoji="1" lang="ja-JP" altLang="en-US" sz="1100" dirty="0">
              <a:ln>
                <a:solidFill>
                  <a:schemeClr val="accent6">
                    <a:lumMod val="75000"/>
                  </a:schemeClr>
                </a:solidFill>
              </a:ln>
              <a:solidFill>
                <a:srgbClr val="92D050"/>
              </a:solidFill>
            </a:endParaRPr>
          </a:p>
        </p:txBody>
      </p:sp>
      <p:sp>
        <p:nvSpPr>
          <p:cNvPr id="4" name="吹き出し: 四角形 3">
            <a:extLst>
              <a:ext uri="{FF2B5EF4-FFF2-40B4-BE49-F238E27FC236}">
                <a16:creationId xmlns:a16="http://schemas.microsoft.com/office/drawing/2014/main" id="{D68440A3-8E8E-95D0-7524-5BD3CB192180}"/>
              </a:ext>
            </a:extLst>
          </p:cNvPr>
          <p:cNvSpPr/>
          <p:nvPr/>
        </p:nvSpPr>
        <p:spPr>
          <a:xfrm>
            <a:off x="-3931139" y="4246556"/>
            <a:ext cx="2814177" cy="1231900"/>
          </a:xfrm>
          <a:prstGeom prst="wedgeRectCallout">
            <a:avLst>
              <a:gd name="adj1" fmla="val 83959"/>
              <a:gd name="adj2" fmla="val 32163"/>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12pt</a:t>
            </a:r>
          </a:p>
        </p:txBody>
      </p:sp>
      <p:sp>
        <p:nvSpPr>
          <p:cNvPr id="7" name="吹き出し: 四角形 6">
            <a:extLst>
              <a:ext uri="{FF2B5EF4-FFF2-40B4-BE49-F238E27FC236}">
                <a16:creationId xmlns:a16="http://schemas.microsoft.com/office/drawing/2014/main" id="{4980F7E3-0F14-1B00-3590-EB9324CEB234}"/>
              </a:ext>
            </a:extLst>
          </p:cNvPr>
          <p:cNvSpPr/>
          <p:nvPr/>
        </p:nvSpPr>
        <p:spPr>
          <a:xfrm>
            <a:off x="10822354" y="-804583"/>
            <a:ext cx="2814177" cy="1231900"/>
          </a:xfrm>
          <a:prstGeom prst="wedgeRectCallout">
            <a:avLst>
              <a:gd name="adj1" fmla="val -105130"/>
              <a:gd name="adj2" fmla="val 47627"/>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地域別表示</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24pt</a:t>
            </a:r>
          </a:p>
        </p:txBody>
      </p:sp>
      <p:sp>
        <p:nvSpPr>
          <p:cNvPr id="8" name="吹き出し: 四角形 7">
            <a:extLst>
              <a:ext uri="{FF2B5EF4-FFF2-40B4-BE49-F238E27FC236}">
                <a16:creationId xmlns:a16="http://schemas.microsoft.com/office/drawing/2014/main" id="{FA3C3962-1E88-6997-F513-8B3242AD492B}"/>
              </a:ext>
            </a:extLst>
          </p:cNvPr>
          <p:cNvSpPr/>
          <p:nvPr/>
        </p:nvSpPr>
        <p:spPr>
          <a:xfrm>
            <a:off x="-3931139" y="1046622"/>
            <a:ext cx="2814177" cy="1231900"/>
          </a:xfrm>
          <a:prstGeom prst="wedgeRectCallout">
            <a:avLst>
              <a:gd name="adj1" fmla="val 83959"/>
              <a:gd name="adj2" fmla="val 32163"/>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12pt</a:t>
            </a:r>
          </a:p>
          <a:p>
            <a:r>
              <a:rPr kumimoji="1" lang="ja-JP" altLang="en-US" sz="1300" dirty="0"/>
              <a:t>・改行時、文頭は</a:t>
            </a:r>
            <a:r>
              <a:rPr kumimoji="1" lang="en-US" altLang="ja-JP" sz="1300" dirty="0"/>
              <a:t>1</a:t>
            </a:r>
            <a:r>
              <a:rPr kumimoji="1" lang="ja-JP" altLang="en-US" sz="1300" dirty="0"/>
              <a:t>文字あけない！（詰める）</a:t>
            </a:r>
            <a:endParaRPr kumimoji="1" lang="en-US" altLang="ja-JP" sz="1300" dirty="0"/>
          </a:p>
        </p:txBody>
      </p:sp>
      <p:sp>
        <p:nvSpPr>
          <p:cNvPr id="9" name="吹き出し: 四角形 8">
            <a:extLst>
              <a:ext uri="{FF2B5EF4-FFF2-40B4-BE49-F238E27FC236}">
                <a16:creationId xmlns:a16="http://schemas.microsoft.com/office/drawing/2014/main" id="{77832CBD-BD93-E654-EBD5-C2B147623F69}"/>
              </a:ext>
            </a:extLst>
          </p:cNvPr>
          <p:cNvSpPr/>
          <p:nvPr/>
        </p:nvSpPr>
        <p:spPr>
          <a:xfrm>
            <a:off x="-4375084" y="-885266"/>
            <a:ext cx="2814177" cy="1231900"/>
          </a:xfrm>
          <a:prstGeom prst="wedgeRectCallout">
            <a:avLst>
              <a:gd name="adj1" fmla="val 100657"/>
              <a:gd name="adj2" fmla="val 51750"/>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36pt</a:t>
            </a:r>
          </a:p>
          <a:p>
            <a:r>
              <a:rPr kumimoji="1" lang="ja-JP" altLang="en-US" sz="1300" dirty="0"/>
              <a:t>・何事業者か把握しやすい為、プログラム提出順に番号振る。</a:t>
            </a:r>
            <a:endParaRPr kumimoji="1" lang="en-US" altLang="ja-JP" sz="1300" dirty="0"/>
          </a:p>
        </p:txBody>
      </p:sp>
      <p:sp>
        <p:nvSpPr>
          <p:cNvPr id="12" name="正方形/長方形 42">
            <a:extLst>
              <a:ext uri="{FF2B5EF4-FFF2-40B4-BE49-F238E27FC236}">
                <a16:creationId xmlns:a16="http://schemas.microsoft.com/office/drawing/2014/main" id="{A9529270-4530-E6F0-8CA8-A18E0CEF5136}"/>
              </a:ext>
            </a:extLst>
          </p:cNvPr>
          <p:cNvSpPr>
            <a:spLocks noChangeArrowheads="1"/>
          </p:cNvSpPr>
          <p:nvPr/>
        </p:nvSpPr>
        <p:spPr bwMode="auto">
          <a:xfrm>
            <a:off x="548055" y="4879845"/>
            <a:ext cx="7087049"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600">
                <a:solidFill>
                  <a:schemeClr val="tx1"/>
                </a:solidFill>
                <a:latin typeface="HG丸ｺﾞｼｯｸM-PRO" panose="020F0600000000000000" pitchFamily="50" charset="-128"/>
                <a:ea typeface="HG丸ｺﾞｼｯｸM-PRO" panose="020F0600000000000000" pitchFamily="50" charset="-128"/>
              </a:defRPr>
            </a:lvl1pPr>
            <a:lvl2pPr marL="742950" indent="-285750">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defRPr kumimoji="1" sz="1600">
                <a:solidFill>
                  <a:schemeClr val="tx1"/>
                </a:solidFill>
                <a:latin typeface="HG丸ｺﾞｼｯｸM-PRO" panose="020F0600000000000000" pitchFamily="50" charset="-128"/>
                <a:ea typeface="HG丸ｺﾞｼｯｸM-PRO" panose="020F0600000000000000" pitchFamily="50" charset="-128"/>
              </a:defRPr>
            </a:lvl3pPr>
            <a:lvl4pPr marL="1600200" indent="-228600">
              <a:defRPr kumimoji="1" sz="1600">
                <a:solidFill>
                  <a:schemeClr val="tx1"/>
                </a:solidFill>
                <a:latin typeface="HG丸ｺﾞｼｯｸM-PRO" panose="020F0600000000000000" pitchFamily="50" charset="-128"/>
                <a:ea typeface="HG丸ｺﾞｼｯｸM-PRO" panose="020F0600000000000000" pitchFamily="50" charset="-128"/>
              </a:defRPr>
            </a:lvl4pPr>
            <a:lvl5pPr marL="2057400" indent="-228600">
              <a:defRPr kumimoji="1" sz="16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9pPr>
          </a:lstStyle>
          <a:p>
            <a:pPr fontAlgn="base">
              <a:spcBef>
                <a:spcPct val="0"/>
              </a:spcBef>
              <a:spcAft>
                <a:spcPct val="0"/>
              </a:spcAft>
            </a:pPr>
            <a:endParaRPr lang="en-US" altLang="ja-JP" sz="14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受入可能人数：</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体験時間：</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受入可能時間：</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受入可能時期：</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実施場所：</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対象学生：</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料金：</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事業者名：</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TEL: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備考：</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2448872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1061</TotalTime>
  <Words>526</Words>
  <Application>Microsoft Office PowerPoint</Application>
  <PresentationFormat>画面に合わせる (4:3)</PresentationFormat>
  <Paragraphs>90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Calibri</vt:lpstr>
      <vt:lpstr>Calibri Light</vt:lpstr>
      <vt:lpstr>Office テーマ</vt:lpstr>
      <vt:lpstr>【1】　株式会社OCVB</vt:lpstr>
      <vt:lpstr>【1】　株式会社〇〇〇〇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⑫オリエンタルホテル 沖縄リゾート&amp;スパ</dc:title>
  <dc:creator>峻平 山下</dc:creator>
  <cp:lastModifiedBy>比嘉　侑紀</cp:lastModifiedBy>
  <cp:revision>15</cp:revision>
  <cp:lastPrinted>2024-06-12T08:40:27Z</cp:lastPrinted>
  <dcterms:created xsi:type="dcterms:W3CDTF">2023-10-24T12:04:55Z</dcterms:created>
  <dcterms:modified xsi:type="dcterms:W3CDTF">2024-06-20T09:15:11Z</dcterms:modified>
</cp:coreProperties>
</file>