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69" r:id="rId2"/>
    <p:sldId id="273" r:id="rId3"/>
    <p:sldId id="274" r:id="rId4"/>
    <p:sldId id="275" r:id="rId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2C0737F8-E00A-4078-AB57-6544375F140B}">
          <p14:sldIdLst>
            <p14:sldId id="269"/>
            <p14:sldId id="273"/>
            <p14:sldId id="274"/>
            <p14:sldId id="275"/>
          </p14:sldIdLst>
        </p14:section>
      </p14:sectionLst>
    </p:ext>
    <p:ext uri="{EFAFB233-063F-42B5-8137-9DF3F51BA10A}">
      <p15:sldGuideLst xmlns=""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14" autoAdjust="0"/>
    <p:restoredTop sz="96214" autoAdjust="0"/>
  </p:normalViewPr>
  <p:slideViewPr>
    <p:cSldViewPr snapToGrid="0">
      <p:cViewPr>
        <p:scale>
          <a:sx n="74" d="100"/>
          <a:sy n="74" d="100"/>
        </p:scale>
        <p:origin x="-1068"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BCEEB7-E490-4A03-B0C2-B22F14CFF844}" type="datetimeFigureOut">
              <a:rPr kumimoji="1" lang="ja-JP" altLang="en-US" smtClean="0"/>
              <a:t>2015/10/6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4A5930-9E19-4D1D-9D34-BD303438B49B}" type="slidenum">
              <a:rPr kumimoji="1" lang="ja-JP" altLang="en-US" smtClean="0"/>
              <a:t>‹#›</a:t>
            </a:fld>
            <a:endParaRPr kumimoji="1" lang="ja-JP" altLang="en-US"/>
          </a:p>
        </p:txBody>
      </p:sp>
    </p:spTree>
    <p:extLst>
      <p:ext uri="{BB962C8B-B14F-4D97-AF65-F5344CB8AC3E}">
        <p14:creationId xmlns:p14="http://schemas.microsoft.com/office/powerpoint/2010/main" val="402818534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44A5930-9E19-4D1D-9D34-BD303438B49B}" type="slidenum">
              <a:rPr kumimoji="1" lang="ja-JP" altLang="en-US" smtClean="0"/>
              <a:t>1</a:t>
            </a:fld>
            <a:endParaRPr kumimoji="1" lang="ja-JP" altLang="en-US"/>
          </a:p>
        </p:txBody>
      </p:sp>
    </p:spTree>
    <p:extLst>
      <p:ext uri="{BB962C8B-B14F-4D97-AF65-F5344CB8AC3E}">
        <p14:creationId xmlns:p14="http://schemas.microsoft.com/office/powerpoint/2010/main" val="2518465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44A5930-9E19-4D1D-9D34-BD303438B49B}" type="slidenum">
              <a:rPr kumimoji="1" lang="ja-JP" altLang="en-US" smtClean="0"/>
              <a:t>2</a:t>
            </a:fld>
            <a:endParaRPr kumimoji="1" lang="ja-JP" altLang="en-US"/>
          </a:p>
        </p:txBody>
      </p:sp>
    </p:spTree>
    <p:extLst>
      <p:ext uri="{BB962C8B-B14F-4D97-AF65-F5344CB8AC3E}">
        <p14:creationId xmlns:p14="http://schemas.microsoft.com/office/powerpoint/2010/main" val="1980829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44A5930-9E19-4D1D-9D34-BD303438B49B}" type="slidenum">
              <a:rPr kumimoji="1" lang="ja-JP" altLang="en-US" smtClean="0"/>
              <a:t>3</a:t>
            </a:fld>
            <a:endParaRPr kumimoji="1" lang="ja-JP" altLang="en-US"/>
          </a:p>
        </p:txBody>
      </p:sp>
    </p:spTree>
    <p:extLst>
      <p:ext uri="{BB962C8B-B14F-4D97-AF65-F5344CB8AC3E}">
        <p14:creationId xmlns:p14="http://schemas.microsoft.com/office/powerpoint/2010/main" val="11175534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44A5930-9E19-4D1D-9D34-BD303438B49B}" type="slidenum">
              <a:rPr kumimoji="1" lang="ja-JP" altLang="en-US" smtClean="0"/>
              <a:t>4</a:t>
            </a:fld>
            <a:endParaRPr kumimoji="1" lang="ja-JP" altLang="en-US"/>
          </a:p>
        </p:txBody>
      </p:sp>
    </p:spTree>
    <p:extLst>
      <p:ext uri="{BB962C8B-B14F-4D97-AF65-F5344CB8AC3E}">
        <p14:creationId xmlns:p14="http://schemas.microsoft.com/office/powerpoint/2010/main" val="2731833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933B0390-B2EF-4422-8787-E8B82DA5B288}" type="datetimeFigureOut">
              <a:rPr kumimoji="1" lang="ja-JP" altLang="en-US" smtClean="0"/>
              <a:t>2015/10/6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296363-657F-4F45-8C7E-3D34AE705CD0}" type="slidenum">
              <a:rPr kumimoji="1" lang="ja-JP" altLang="en-US" smtClean="0"/>
              <a:t>‹#›</a:t>
            </a:fld>
            <a:endParaRPr kumimoji="1" lang="ja-JP" altLang="en-US"/>
          </a:p>
        </p:txBody>
      </p:sp>
    </p:spTree>
    <p:extLst>
      <p:ext uri="{BB962C8B-B14F-4D97-AF65-F5344CB8AC3E}">
        <p14:creationId xmlns:p14="http://schemas.microsoft.com/office/powerpoint/2010/main" val="3575475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33B0390-B2EF-4422-8787-E8B82DA5B288}" type="datetimeFigureOut">
              <a:rPr kumimoji="1" lang="ja-JP" altLang="en-US" smtClean="0"/>
              <a:t>2015/10/6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296363-657F-4F45-8C7E-3D34AE705CD0}" type="slidenum">
              <a:rPr kumimoji="1" lang="ja-JP" altLang="en-US" smtClean="0"/>
              <a:t>‹#›</a:t>
            </a:fld>
            <a:endParaRPr kumimoji="1" lang="ja-JP" altLang="en-US"/>
          </a:p>
        </p:txBody>
      </p:sp>
    </p:spTree>
    <p:extLst>
      <p:ext uri="{BB962C8B-B14F-4D97-AF65-F5344CB8AC3E}">
        <p14:creationId xmlns:p14="http://schemas.microsoft.com/office/powerpoint/2010/main" val="221461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33B0390-B2EF-4422-8787-E8B82DA5B288}" type="datetimeFigureOut">
              <a:rPr kumimoji="1" lang="ja-JP" altLang="en-US" smtClean="0"/>
              <a:t>2015/10/6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296363-657F-4F45-8C7E-3D34AE705CD0}" type="slidenum">
              <a:rPr kumimoji="1" lang="ja-JP" altLang="en-US" smtClean="0"/>
              <a:t>‹#›</a:t>
            </a:fld>
            <a:endParaRPr kumimoji="1" lang="ja-JP" altLang="en-US"/>
          </a:p>
        </p:txBody>
      </p:sp>
    </p:spTree>
    <p:extLst>
      <p:ext uri="{BB962C8B-B14F-4D97-AF65-F5344CB8AC3E}">
        <p14:creationId xmlns:p14="http://schemas.microsoft.com/office/powerpoint/2010/main" val="3009687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33B0390-B2EF-4422-8787-E8B82DA5B288}" type="datetimeFigureOut">
              <a:rPr kumimoji="1" lang="ja-JP" altLang="en-US" smtClean="0"/>
              <a:t>2015/10/6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296363-657F-4F45-8C7E-3D34AE705CD0}" type="slidenum">
              <a:rPr kumimoji="1" lang="ja-JP" altLang="en-US" smtClean="0"/>
              <a:t>‹#›</a:t>
            </a:fld>
            <a:endParaRPr kumimoji="1" lang="ja-JP" altLang="en-US"/>
          </a:p>
        </p:txBody>
      </p:sp>
    </p:spTree>
    <p:extLst>
      <p:ext uri="{BB962C8B-B14F-4D97-AF65-F5344CB8AC3E}">
        <p14:creationId xmlns:p14="http://schemas.microsoft.com/office/powerpoint/2010/main" val="400125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33B0390-B2EF-4422-8787-E8B82DA5B288}" type="datetimeFigureOut">
              <a:rPr kumimoji="1" lang="ja-JP" altLang="en-US" smtClean="0"/>
              <a:t>2015/10/6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296363-657F-4F45-8C7E-3D34AE705CD0}" type="slidenum">
              <a:rPr kumimoji="1" lang="ja-JP" altLang="en-US" smtClean="0"/>
              <a:t>‹#›</a:t>
            </a:fld>
            <a:endParaRPr kumimoji="1" lang="ja-JP" altLang="en-US"/>
          </a:p>
        </p:txBody>
      </p:sp>
    </p:spTree>
    <p:extLst>
      <p:ext uri="{BB962C8B-B14F-4D97-AF65-F5344CB8AC3E}">
        <p14:creationId xmlns:p14="http://schemas.microsoft.com/office/powerpoint/2010/main" val="3772116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33B0390-B2EF-4422-8787-E8B82DA5B288}" type="datetimeFigureOut">
              <a:rPr kumimoji="1" lang="ja-JP" altLang="en-US" smtClean="0"/>
              <a:t>2015/10/6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A296363-657F-4F45-8C7E-3D34AE705CD0}" type="slidenum">
              <a:rPr kumimoji="1" lang="ja-JP" altLang="en-US" smtClean="0"/>
              <a:t>‹#›</a:t>
            </a:fld>
            <a:endParaRPr kumimoji="1" lang="ja-JP" altLang="en-US"/>
          </a:p>
        </p:txBody>
      </p:sp>
    </p:spTree>
    <p:extLst>
      <p:ext uri="{BB962C8B-B14F-4D97-AF65-F5344CB8AC3E}">
        <p14:creationId xmlns:p14="http://schemas.microsoft.com/office/powerpoint/2010/main" val="692433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33B0390-B2EF-4422-8787-E8B82DA5B288}" type="datetimeFigureOut">
              <a:rPr kumimoji="1" lang="ja-JP" altLang="en-US" smtClean="0"/>
              <a:t>2015/10/6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A296363-657F-4F45-8C7E-3D34AE705CD0}" type="slidenum">
              <a:rPr kumimoji="1" lang="ja-JP" altLang="en-US" smtClean="0"/>
              <a:t>‹#›</a:t>
            </a:fld>
            <a:endParaRPr kumimoji="1" lang="ja-JP" altLang="en-US"/>
          </a:p>
        </p:txBody>
      </p:sp>
    </p:spTree>
    <p:extLst>
      <p:ext uri="{BB962C8B-B14F-4D97-AF65-F5344CB8AC3E}">
        <p14:creationId xmlns:p14="http://schemas.microsoft.com/office/powerpoint/2010/main" val="3993138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933B0390-B2EF-4422-8787-E8B82DA5B288}" type="datetimeFigureOut">
              <a:rPr kumimoji="1" lang="ja-JP" altLang="en-US" smtClean="0"/>
              <a:t>2015/10/6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A296363-657F-4F45-8C7E-3D34AE705CD0}" type="slidenum">
              <a:rPr kumimoji="1" lang="ja-JP" altLang="en-US" smtClean="0"/>
              <a:t>‹#›</a:t>
            </a:fld>
            <a:endParaRPr kumimoji="1" lang="ja-JP" altLang="en-US"/>
          </a:p>
        </p:txBody>
      </p:sp>
    </p:spTree>
    <p:extLst>
      <p:ext uri="{BB962C8B-B14F-4D97-AF65-F5344CB8AC3E}">
        <p14:creationId xmlns:p14="http://schemas.microsoft.com/office/powerpoint/2010/main" val="3810961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B0390-B2EF-4422-8787-E8B82DA5B288}" type="datetimeFigureOut">
              <a:rPr kumimoji="1" lang="ja-JP" altLang="en-US" smtClean="0"/>
              <a:t>2015/10/6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A296363-657F-4F45-8C7E-3D34AE705CD0}" type="slidenum">
              <a:rPr kumimoji="1" lang="ja-JP" altLang="en-US" smtClean="0"/>
              <a:t>‹#›</a:t>
            </a:fld>
            <a:endParaRPr kumimoji="1" lang="ja-JP" altLang="en-US"/>
          </a:p>
        </p:txBody>
      </p:sp>
    </p:spTree>
    <p:extLst>
      <p:ext uri="{BB962C8B-B14F-4D97-AF65-F5344CB8AC3E}">
        <p14:creationId xmlns:p14="http://schemas.microsoft.com/office/powerpoint/2010/main" val="2291037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33B0390-B2EF-4422-8787-E8B82DA5B288}" type="datetimeFigureOut">
              <a:rPr kumimoji="1" lang="ja-JP" altLang="en-US" smtClean="0"/>
              <a:t>2015/10/6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A296363-657F-4F45-8C7E-3D34AE705CD0}" type="slidenum">
              <a:rPr kumimoji="1" lang="ja-JP" altLang="en-US" smtClean="0"/>
              <a:t>‹#›</a:t>
            </a:fld>
            <a:endParaRPr kumimoji="1" lang="ja-JP" altLang="en-US"/>
          </a:p>
        </p:txBody>
      </p:sp>
    </p:spTree>
    <p:extLst>
      <p:ext uri="{BB962C8B-B14F-4D97-AF65-F5344CB8AC3E}">
        <p14:creationId xmlns:p14="http://schemas.microsoft.com/office/powerpoint/2010/main" val="419841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33B0390-B2EF-4422-8787-E8B82DA5B288}" type="datetimeFigureOut">
              <a:rPr kumimoji="1" lang="ja-JP" altLang="en-US" smtClean="0"/>
              <a:t>2015/10/6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A296363-657F-4F45-8C7E-3D34AE705CD0}" type="slidenum">
              <a:rPr kumimoji="1" lang="ja-JP" altLang="en-US" smtClean="0"/>
              <a:t>‹#›</a:t>
            </a:fld>
            <a:endParaRPr kumimoji="1" lang="ja-JP" altLang="en-US"/>
          </a:p>
        </p:txBody>
      </p:sp>
    </p:spTree>
    <p:extLst>
      <p:ext uri="{BB962C8B-B14F-4D97-AF65-F5344CB8AC3E}">
        <p14:creationId xmlns:p14="http://schemas.microsoft.com/office/powerpoint/2010/main" val="318974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3B0390-B2EF-4422-8787-E8B82DA5B288}" type="datetimeFigureOut">
              <a:rPr kumimoji="1" lang="ja-JP" altLang="en-US" smtClean="0"/>
              <a:t>2015/10/6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296363-657F-4F45-8C7E-3D34AE705CD0}" type="slidenum">
              <a:rPr kumimoji="1" lang="ja-JP" altLang="en-US" smtClean="0"/>
              <a:t>‹#›</a:t>
            </a:fld>
            <a:endParaRPr kumimoji="1" lang="ja-JP" altLang="en-US"/>
          </a:p>
        </p:txBody>
      </p:sp>
    </p:spTree>
    <p:extLst>
      <p:ext uri="{BB962C8B-B14F-4D97-AF65-F5344CB8AC3E}">
        <p14:creationId xmlns:p14="http://schemas.microsoft.com/office/powerpoint/2010/main" val="42833581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1" name="直線コネクタ 30"/>
          <p:cNvCxnSpPr/>
          <p:nvPr/>
        </p:nvCxnSpPr>
        <p:spPr>
          <a:xfrm>
            <a:off x="94192" y="385374"/>
            <a:ext cx="8967589" cy="6962"/>
          </a:xfrm>
          <a:prstGeom prst="line">
            <a:avLst/>
          </a:prstGeom>
          <a:ln w="38100">
            <a:solidFill>
              <a:schemeClr val="accent2">
                <a:lumMod val="75000"/>
              </a:schemeClr>
            </a:solidFill>
          </a:ln>
        </p:spPr>
        <p:style>
          <a:lnRef idx="3">
            <a:schemeClr val="accent1"/>
          </a:lnRef>
          <a:fillRef idx="0">
            <a:schemeClr val="accent1"/>
          </a:fillRef>
          <a:effectRef idx="2">
            <a:schemeClr val="accent1"/>
          </a:effectRef>
          <a:fontRef idx="minor">
            <a:schemeClr val="tx1"/>
          </a:fontRef>
        </p:style>
      </p:cxnSp>
      <p:sp>
        <p:nvSpPr>
          <p:cNvPr id="11" name="Text Box 5"/>
          <p:cNvSpPr txBox="1">
            <a:spLocks noChangeArrowheads="1"/>
          </p:cNvSpPr>
          <p:nvPr/>
        </p:nvSpPr>
        <p:spPr bwMode="auto">
          <a:xfrm>
            <a:off x="204944" y="-7263"/>
            <a:ext cx="680076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itchFamily="18" charset="0"/>
                <a:ea typeface="ＭＳ Ｐゴシック" pitchFamily="50" charset="-128"/>
              </a:defRPr>
            </a:lvl1pPr>
            <a:lvl2pPr marL="742950" indent="-285750">
              <a:spcBef>
                <a:spcPct val="20000"/>
              </a:spcBef>
              <a:buChar char="–"/>
              <a:defRPr kumimoji="1" sz="2800">
                <a:solidFill>
                  <a:schemeClr val="tx1"/>
                </a:solidFill>
                <a:latin typeface="Times New Roman" pitchFamily="18" charset="0"/>
                <a:ea typeface="ＭＳ Ｐゴシック" pitchFamily="50" charset="-128"/>
              </a:defRPr>
            </a:lvl2pPr>
            <a:lvl3pPr marL="1143000" indent="-228600">
              <a:spcBef>
                <a:spcPct val="20000"/>
              </a:spcBef>
              <a:buChar char="•"/>
              <a:defRPr kumimoji="1" sz="2400">
                <a:solidFill>
                  <a:schemeClr val="tx1"/>
                </a:solidFill>
                <a:latin typeface="Times New Roman" pitchFamily="18" charset="0"/>
                <a:ea typeface="ＭＳ Ｐゴシック" pitchFamily="50" charset="-128"/>
              </a:defRPr>
            </a:lvl3pPr>
            <a:lvl4pPr marL="1600200" indent="-228600">
              <a:spcBef>
                <a:spcPct val="20000"/>
              </a:spcBef>
              <a:buChar char="–"/>
              <a:defRPr kumimoji="1" sz="2000">
                <a:solidFill>
                  <a:schemeClr val="tx1"/>
                </a:solidFill>
                <a:latin typeface="Times New Roman" pitchFamily="18" charset="0"/>
                <a:ea typeface="ＭＳ Ｐゴシック" pitchFamily="50" charset="-128"/>
              </a:defRPr>
            </a:lvl4pPr>
            <a:lvl5pPr marL="2057400" indent="-228600">
              <a:spcBef>
                <a:spcPct val="20000"/>
              </a:spcBef>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spcBef>
                <a:spcPct val="50000"/>
              </a:spcBef>
              <a:buNone/>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ワークシート　中学生向け</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125332" y="451246"/>
            <a:ext cx="4529156" cy="338554"/>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6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自然・環境</a:t>
            </a:r>
            <a:endParaRPr lang="ja-JP" altLang="en-US"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786528" y="2015038"/>
            <a:ext cx="8083732" cy="338554"/>
          </a:xfrm>
          <a:prstGeom prst="rect">
            <a:avLst/>
          </a:prstGeom>
          <a:noFill/>
          <a:ln>
            <a:noFill/>
          </a:ln>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600" b="1" u="sng"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サンゴが死滅してしまうと、どうなると思いますか？</a:t>
            </a:r>
            <a:endParaRPr lang="ja-JP" altLang="en-US" sz="1600" b="1" u="sng"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140267" y="2002818"/>
            <a:ext cx="8829958" cy="1129459"/>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146366" y="2007552"/>
            <a:ext cx="640162" cy="369332"/>
          </a:xfrm>
          <a:prstGeom prst="rect">
            <a:avLst/>
          </a:prstGeom>
          <a:solidFill>
            <a:schemeClr val="accent2"/>
          </a:solidFill>
        </p:spPr>
        <p:txBody>
          <a:bodyPr wrap="square" rtlCol="0">
            <a:spAutoFit/>
          </a:bodyPr>
          <a:lstStyle/>
          <a:p>
            <a:pPr algn="ctr"/>
            <a:r>
              <a:rPr kumimoji="1" lang="en-US" altLang="ja-JP" dirty="0" smtClean="0">
                <a:solidFill>
                  <a:schemeClr val="bg1"/>
                </a:solidFill>
                <a:latin typeface="Meiryo UI" panose="020B0604030504040204" pitchFamily="50" charset="-128"/>
                <a:ea typeface="Meiryo UI" panose="020B0604030504040204" pitchFamily="50" charset="-128"/>
              </a:rPr>
              <a:t>Q2</a:t>
            </a:r>
            <a:endParaRPr kumimoji="1" lang="ja-JP" altLang="en-US" dirty="0">
              <a:solidFill>
                <a:schemeClr val="bg1"/>
              </a:solidFill>
              <a:latin typeface="Meiryo UI" panose="020B0604030504040204" pitchFamily="50" charset="-128"/>
              <a:ea typeface="Meiryo UI" panose="020B0604030504040204" pitchFamily="50" charset="-128"/>
            </a:endParaRPr>
          </a:p>
        </p:txBody>
      </p:sp>
      <p:sp>
        <p:nvSpPr>
          <p:cNvPr id="39" name="テキスト ボックス 38"/>
          <p:cNvSpPr txBox="1"/>
          <p:nvPr/>
        </p:nvSpPr>
        <p:spPr>
          <a:xfrm>
            <a:off x="786528" y="851221"/>
            <a:ext cx="8083732" cy="321056"/>
          </a:xfrm>
          <a:prstGeom prst="rect">
            <a:avLst/>
          </a:prstGeom>
          <a:noFill/>
          <a:ln>
            <a:noFill/>
          </a:ln>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600" b="1" u="sng"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サンゴは海の中でどんな役割を担っていますか？</a:t>
            </a:r>
            <a:endParaRPr lang="ja-JP" altLang="en-US" sz="1600" b="1" u="sng"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正方形/長方形 40"/>
          <p:cNvSpPr/>
          <p:nvPr/>
        </p:nvSpPr>
        <p:spPr>
          <a:xfrm>
            <a:off x="140267" y="839001"/>
            <a:ext cx="8829958" cy="1129459"/>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a:off x="146366" y="843735"/>
            <a:ext cx="640162" cy="350243"/>
          </a:xfrm>
          <a:prstGeom prst="rect">
            <a:avLst/>
          </a:prstGeom>
          <a:solidFill>
            <a:schemeClr val="accent2"/>
          </a:solidFill>
        </p:spPr>
        <p:txBody>
          <a:bodyPr wrap="square" rtlCol="0">
            <a:spAutoFit/>
          </a:bodyPr>
          <a:lstStyle/>
          <a:p>
            <a:pPr algn="ctr"/>
            <a:r>
              <a:rPr kumimoji="1" lang="en-US" altLang="ja-JP" dirty="0" smtClean="0">
                <a:solidFill>
                  <a:schemeClr val="bg1"/>
                </a:solidFill>
                <a:latin typeface="Meiryo UI" panose="020B0604030504040204" pitchFamily="50" charset="-128"/>
                <a:ea typeface="Meiryo UI" panose="020B0604030504040204" pitchFamily="50" charset="-128"/>
              </a:rPr>
              <a:t>Q1</a:t>
            </a:r>
            <a:endParaRPr kumimoji="1" lang="ja-JP" altLang="en-US" dirty="0">
              <a:solidFill>
                <a:schemeClr val="bg1"/>
              </a:solidFill>
              <a:latin typeface="Meiryo UI" panose="020B0604030504040204" pitchFamily="50" charset="-128"/>
              <a:ea typeface="Meiryo UI" panose="020B0604030504040204" pitchFamily="50" charset="-128"/>
            </a:endParaRPr>
          </a:p>
        </p:txBody>
      </p:sp>
      <p:sp>
        <p:nvSpPr>
          <p:cNvPr id="44" name="テキスト ボックス 43"/>
          <p:cNvSpPr txBox="1"/>
          <p:nvPr/>
        </p:nvSpPr>
        <p:spPr>
          <a:xfrm>
            <a:off x="786528" y="3167627"/>
            <a:ext cx="8083732" cy="338554"/>
          </a:xfrm>
          <a:prstGeom prst="rect">
            <a:avLst/>
          </a:prstGeom>
          <a:noFill/>
          <a:ln>
            <a:noFill/>
          </a:ln>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600" b="1" u="sng"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沖縄</a:t>
            </a:r>
            <a:r>
              <a:rPr lang="ja-JP" altLang="en-US" sz="1600" b="1" u="sng"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の絶滅が心配される野生生物について調べてみましょう。</a:t>
            </a:r>
            <a:endParaRPr lang="ja-JP" altLang="en-US" sz="1600" b="1" u="sng"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正方形/長方形 45"/>
          <p:cNvSpPr/>
          <p:nvPr/>
        </p:nvSpPr>
        <p:spPr>
          <a:xfrm>
            <a:off x="140267" y="3167627"/>
            <a:ext cx="8829958" cy="1129459"/>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p:cNvSpPr txBox="1"/>
          <p:nvPr/>
        </p:nvSpPr>
        <p:spPr>
          <a:xfrm>
            <a:off x="146366" y="3159661"/>
            <a:ext cx="640162" cy="369332"/>
          </a:xfrm>
          <a:prstGeom prst="rect">
            <a:avLst/>
          </a:prstGeom>
          <a:solidFill>
            <a:schemeClr val="accent2"/>
          </a:solidFill>
        </p:spPr>
        <p:txBody>
          <a:bodyPr wrap="square" rtlCol="0">
            <a:spAutoFit/>
          </a:bodyPr>
          <a:lstStyle/>
          <a:p>
            <a:pPr algn="ctr"/>
            <a:r>
              <a:rPr kumimoji="1" lang="en-US" altLang="ja-JP" dirty="0" smtClean="0">
                <a:solidFill>
                  <a:schemeClr val="bg1"/>
                </a:solidFill>
                <a:latin typeface="Meiryo UI" panose="020B0604030504040204" pitchFamily="50" charset="-128"/>
                <a:ea typeface="Meiryo UI" panose="020B0604030504040204" pitchFamily="50" charset="-128"/>
              </a:rPr>
              <a:t>Q3</a:t>
            </a:r>
            <a:endParaRPr kumimoji="1" lang="ja-JP" altLang="en-US" dirty="0">
              <a:solidFill>
                <a:schemeClr val="bg1"/>
              </a:solidFill>
              <a:latin typeface="Meiryo UI" panose="020B0604030504040204" pitchFamily="50" charset="-128"/>
              <a:ea typeface="Meiryo UI" panose="020B0604030504040204" pitchFamily="50" charset="-128"/>
            </a:endParaRPr>
          </a:p>
        </p:txBody>
      </p:sp>
      <p:sp>
        <p:nvSpPr>
          <p:cNvPr id="49" name="テキスト ボックス 48"/>
          <p:cNvSpPr txBox="1"/>
          <p:nvPr/>
        </p:nvSpPr>
        <p:spPr>
          <a:xfrm>
            <a:off x="786528" y="4343960"/>
            <a:ext cx="8083732" cy="338554"/>
          </a:xfrm>
          <a:prstGeom prst="rect">
            <a:avLst/>
          </a:prstGeom>
          <a:noFill/>
          <a:ln>
            <a:noFill/>
          </a:ln>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600" b="1" u="sng"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環境問題に対する沖縄県の取り組みには、どのようなものがありますか？</a:t>
            </a:r>
            <a:endParaRPr lang="ja-JP" altLang="en-US" sz="1600" b="1" u="sng"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正方形/長方形 50"/>
          <p:cNvSpPr/>
          <p:nvPr/>
        </p:nvSpPr>
        <p:spPr>
          <a:xfrm>
            <a:off x="140267" y="4331740"/>
            <a:ext cx="8829958" cy="1129459"/>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p:cNvSpPr txBox="1"/>
          <p:nvPr/>
        </p:nvSpPr>
        <p:spPr>
          <a:xfrm>
            <a:off x="146366" y="4336474"/>
            <a:ext cx="640162" cy="369332"/>
          </a:xfrm>
          <a:prstGeom prst="rect">
            <a:avLst/>
          </a:prstGeom>
          <a:solidFill>
            <a:schemeClr val="accent2"/>
          </a:solidFill>
        </p:spPr>
        <p:txBody>
          <a:bodyPr wrap="square" rtlCol="0">
            <a:spAutoFit/>
          </a:bodyPr>
          <a:lstStyle/>
          <a:p>
            <a:pPr algn="ctr"/>
            <a:r>
              <a:rPr kumimoji="1" lang="en-US" altLang="ja-JP" dirty="0" smtClean="0">
                <a:solidFill>
                  <a:schemeClr val="bg1"/>
                </a:solidFill>
                <a:latin typeface="Meiryo UI" panose="020B0604030504040204" pitchFamily="50" charset="-128"/>
                <a:ea typeface="Meiryo UI" panose="020B0604030504040204" pitchFamily="50" charset="-128"/>
              </a:rPr>
              <a:t>Q4</a:t>
            </a:r>
            <a:endParaRPr kumimoji="1" lang="ja-JP" altLang="en-US" dirty="0">
              <a:solidFill>
                <a:schemeClr val="bg1"/>
              </a:solidFill>
              <a:latin typeface="Meiryo UI" panose="020B0604030504040204" pitchFamily="50" charset="-128"/>
              <a:ea typeface="Meiryo UI" panose="020B0604030504040204" pitchFamily="50" charset="-128"/>
            </a:endParaRPr>
          </a:p>
        </p:txBody>
      </p:sp>
      <p:sp>
        <p:nvSpPr>
          <p:cNvPr id="54" name="テキスト ボックス 53"/>
          <p:cNvSpPr txBox="1"/>
          <p:nvPr/>
        </p:nvSpPr>
        <p:spPr>
          <a:xfrm>
            <a:off x="786528" y="5514423"/>
            <a:ext cx="8083732" cy="523220"/>
          </a:xfrm>
          <a:prstGeom prst="rect">
            <a:avLst/>
          </a:prstGeom>
          <a:noFill/>
          <a:ln>
            <a:noFill/>
          </a:ln>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400" b="1" u="sng"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沖縄</a:t>
            </a:r>
            <a:r>
              <a:rPr lang="ja-JP" altLang="en-US" sz="1400" b="1" u="sng"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ではきれいな海を守るためにどのような取り組みを行っているか調べてみましょう。</a:t>
            </a:r>
            <a:endParaRPr lang="en-US" altLang="ja-JP" sz="1400" b="1" u="sng"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u="sng"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また、あなたの町では自然を守るためにどのような取り組みを行っていますか？</a:t>
            </a:r>
            <a:endParaRPr lang="ja-JP" altLang="en-US" sz="1400" b="1" u="sng"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正方形/長方形 55"/>
          <p:cNvSpPr/>
          <p:nvPr/>
        </p:nvSpPr>
        <p:spPr>
          <a:xfrm>
            <a:off x="140267" y="5502203"/>
            <a:ext cx="8829958" cy="1129459"/>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テキスト ボックス 56"/>
          <p:cNvSpPr txBox="1"/>
          <p:nvPr/>
        </p:nvSpPr>
        <p:spPr>
          <a:xfrm>
            <a:off x="146366" y="5506937"/>
            <a:ext cx="640162" cy="369332"/>
          </a:xfrm>
          <a:prstGeom prst="rect">
            <a:avLst/>
          </a:prstGeom>
          <a:solidFill>
            <a:schemeClr val="accent2"/>
          </a:solidFill>
        </p:spPr>
        <p:txBody>
          <a:bodyPr wrap="square" rtlCol="0">
            <a:spAutoFit/>
          </a:bodyPr>
          <a:lstStyle/>
          <a:p>
            <a:pPr algn="ctr"/>
            <a:r>
              <a:rPr kumimoji="1" lang="en-US" altLang="ja-JP" dirty="0" smtClean="0">
                <a:solidFill>
                  <a:schemeClr val="bg1"/>
                </a:solidFill>
                <a:latin typeface="Meiryo UI" panose="020B0604030504040204" pitchFamily="50" charset="-128"/>
                <a:ea typeface="Meiryo UI" panose="020B0604030504040204" pitchFamily="50" charset="-128"/>
              </a:rPr>
              <a:t>Q5</a:t>
            </a:r>
            <a:endParaRPr kumimoji="1" lang="ja-JP" altLang="en-US" dirty="0">
              <a:solidFill>
                <a:schemeClr val="bg1"/>
              </a:solidFill>
              <a:latin typeface="Meiryo UI" panose="020B0604030504040204" pitchFamily="50" charset="-128"/>
              <a:ea typeface="Meiryo UI" panose="020B0604030504040204" pitchFamily="50" charset="-128"/>
            </a:endParaRPr>
          </a:p>
        </p:txBody>
      </p:sp>
      <p:pic>
        <p:nvPicPr>
          <p:cNvPr id="3" name="図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5767" y="33646"/>
            <a:ext cx="1075996" cy="1536983"/>
          </a:xfrm>
          <a:prstGeom prst="rect">
            <a:avLst/>
          </a:prstGeom>
        </p:spPr>
      </p:pic>
      <p:sp>
        <p:nvSpPr>
          <p:cNvPr id="30" name="テキスト ボックス 29"/>
          <p:cNvSpPr txBox="1"/>
          <p:nvPr/>
        </p:nvSpPr>
        <p:spPr>
          <a:xfrm>
            <a:off x="4731657" y="426481"/>
            <a:ext cx="3329161" cy="430887"/>
          </a:xfrm>
          <a:prstGeom prst="rect">
            <a:avLst/>
          </a:prstGeom>
          <a:noFill/>
          <a:ln>
            <a:noFill/>
          </a:ln>
        </p:spPr>
        <p:style>
          <a:lnRef idx="3">
            <a:schemeClr val="lt1"/>
          </a:lnRef>
          <a:fillRef idx="1">
            <a:schemeClr val="accent1"/>
          </a:fillRef>
          <a:effectRef idx="1">
            <a:schemeClr val="accent1"/>
          </a:effectRef>
          <a:fontRef idx="minor">
            <a:schemeClr val="lt1"/>
          </a:fontRef>
        </p:style>
        <p:txBody>
          <a:bodyPr wrap="square" lIns="0" rIns="0" rtlCol="0">
            <a:spAutoFit/>
          </a:bodyPr>
          <a:lstStyle/>
          <a:p>
            <a:r>
              <a:rPr lang="en-US" altLang="ja-JP" sz="11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Q1</a:t>
            </a:r>
            <a:r>
              <a:rPr lang="ja-JP" altLang="en-US" sz="11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1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の問題をもとに、沖縄の「自然・環境」のポイントを整理しましょう</a:t>
            </a:r>
            <a:endParaRPr lang="ja-JP" altLang="en-US" sz="11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015709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1" name="直線コネクタ 30"/>
          <p:cNvCxnSpPr/>
          <p:nvPr/>
        </p:nvCxnSpPr>
        <p:spPr>
          <a:xfrm>
            <a:off x="94192" y="385374"/>
            <a:ext cx="8967589" cy="6962"/>
          </a:xfrm>
          <a:prstGeom prst="line">
            <a:avLst/>
          </a:prstGeom>
          <a:ln w="38100">
            <a:solidFill>
              <a:schemeClr val="accent2">
                <a:lumMod val="75000"/>
              </a:schemeClr>
            </a:solidFill>
          </a:ln>
        </p:spPr>
        <p:style>
          <a:lnRef idx="3">
            <a:schemeClr val="accent1"/>
          </a:lnRef>
          <a:fillRef idx="0">
            <a:schemeClr val="accent1"/>
          </a:fillRef>
          <a:effectRef idx="2">
            <a:schemeClr val="accent1"/>
          </a:effectRef>
          <a:fontRef idx="minor">
            <a:schemeClr val="tx1"/>
          </a:fontRef>
        </p:style>
      </p:cxnSp>
      <p:sp>
        <p:nvSpPr>
          <p:cNvPr id="11" name="Text Box 5"/>
          <p:cNvSpPr txBox="1">
            <a:spLocks noChangeArrowheads="1"/>
          </p:cNvSpPr>
          <p:nvPr/>
        </p:nvSpPr>
        <p:spPr bwMode="auto">
          <a:xfrm>
            <a:off x="204944" y="-7263"/>
            <a:ext cx="680076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itchFamily="18" charset="0"/>
                <a:ea typeface="ＭＳ Ｐゴシック" pitchFamily="50" charset="-128"/>
              </a:defRPr>
            </a:lvl1pPr>
            <a:lvl2pPr marL="742950" indent="-285750">
              <a:spcBef>
                <a:spcPct val="20000"/>
              </a:spcBef>
              <a:buChar char="–"/>
              <a:defRPr kumimoji="1" sz="2800">
                <a:solidFill>
                  <a:schemeClr val="tx1"/>
                </a:solidFill>
                <a:latin typeface="Times New Roman" pitchFamily="18" charset="0"/>
                <a:ea typeface="ＭＳ Ｐゴシック" pitchFamily="50" charset="-128"/>
              </a:defRPr>
            </a:lvl2pPr>
            <a:lvl3pPr marL="1143000" indent="-228600">
              <a:spcBef>
                <a:spcPct val="20000"/>
              </a:spcBef>
              <a:buChar char="•"/>
              <a:defRPr kumimoji="1" sz="2400">
                <a:solidFill>
                  <a:schemeClr val="tx1"/>
                </a:solidFill>
                <a:latin typeface="Times New Roman" pitchFamily="18" charset="0"/>
                <a:ea typeface="ＭＳ Ｐゴシック" pitchFamily="50" charset="-128"/>
              </a:defRPr>
            </a:lvl3pPr>
            <a:lvl4pPr marL="1600200" indent="-228600">
              <a:spcBef>
                <a:spcPct val="20000"/>
              </a:spcBef>
              <a:buChar char="–"/>
              <a:defRPr kumimoji="1" sz="2000">
                <a:solidFill>
                  <a:schemeClr val="tx1"/>
                </a:solidFill>
                <a:latin typeface="Times New Roman" pitchFamily="18" charset="0"/>
                <a:ea typeface="ＭＳ Ｐゴシック" pitchFamily="50" charset="-128"/>
              </a:defRPr>
            </a:lvl4pPr>
            <a:lvl5pPr marL="2057400" indent="-228600">
              <a:spcBef>
                <a:spcPct val="20000"/>
              </a:spcBef>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spcBef>
                <a:spcPct val="50000"/>
              </a:spcBef>
              <a:buNone/>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ワークシート　中学生向け</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125332" y="451246"/>
            <a:ext cx="4529156" cy="338554"/>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歴史・平和</a:t>
            </a:r>
          </a:p>
        </p:txBody>
      </p:sp>
      <p:sp>
        <p:nvSpPr>
          <p:cNvPr id="30" name="テキスト ボックス 29"/>
          <p:cNvSpPr txBox="1"/>
          <p:nvPr/>
        </p:nvSpPr>
        <p:spPr>
          <a:xfrm>
            <a:off x="4731657" y="426481"/>
            <a:ext cx="3329161" cy="430887"/>
          </a:xfrm>
          <a:prstGeom prst="rect">
            <a:avLst/>
          </a:prstGeom>
          <a:noFill/>
          <a:ln>
            <a:noFill/>
          </a:ln>
        </p:spPr>
        <p:style>
          <a:lnRef idx="3">
            <a:schemeClr val="lt1"/>
          </a:lnRef>
          <a:fillRef idx="1">
            <a:schemeClr val="accent1"/>
          </a:fillRef>
          <a:effectRef idx="1">
            <a:schemeClr val="accent1"/>
          </a:effectRef>
          <a:fontRef idx="minor">
            <a:schemeClr val="lt1"/>
          </a:fontRef>
        </p:style>
        <p:txBody>
          <a:bodyPr wrap="square" lIns="0" rIns="0" rtlCol="0">
            <a:spAutoFit/>
          </a:bodyPr>
          <a:lstStyle/>
          <a:p>
            <a:r>
              <a:rPr lang="en-US" altLang="ja-JP" sz="11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Q1</a:t>
            </a:r>
            <a:r>
              <a:rPr lang="ja-JP" altLang="en-US" sz="11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1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の問題をもとに、沖縄の「歴史・平和」のポイントを整理しましょう</a:t>
            </a:r>
          </a:p>
        </p:txBody>
      </p:sp>
      <p:pic>
        <p:nvPicPr>
          <p:cNvPr id="36" name="図 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36930" y="70602"/>
            <a:ext cx="1035603" cy="1479284"/>
          </a:xfrm>
          <a:prstGeom prst="rect">
            <a:avLst/>
          </a:prstGeom>
        </p:spPr>
      </p:pic>
      <p:sp>
        <p:nvSpPr>
          <p:cNvPr id="37" name="テキスト ボックス 36"/>
          <p:cNvSpPr txBox="1"/>
          <p:nvPr/>
        </p:nvSpPr>
        <p:spPr>
          <a:xfrm>
            <a:off x="786529" y="2019903"/>
            <a:ext cx="8083732" cy="338554"/>
          </a:xfrm>
          <a:prstGeom prst="rect">
            <a:avLst/>
          </a:prstGeom>
          <a:noFill/>
          <a:ln>
            <a:noFill/>
          </a:ln>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600" b="1" u="sng"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沖縄が地上戦の場となってしまったのは、なぜでしょう。</a:t>
            </a:r>
            <a:endParaRPr lang="ja-JP" altLang="en-US" sz="1600" b="1" u="sng"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正方形/長方形 42"/>
          <p:cNvSpPr/>
          <p:nvPr/>
        </p:nvSpPr>
        <p:spPr>
          <a:xfrm>
            <a:off x="140268" y="2007683"/>
            <a:ext cx="8829958" cy="1129459"/>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テキスト ボックス 47"/>
          <p:cNvSpPr txBox="1"/>
          <p:nvPr/>
        </p:nvSpPr>
        <p:spPr>
          <a:xfrm>
            <a:off x="146367" y="2012417"/>
            <a:ext cx="640162" cy="369332"/>
          </a:xfrm>
          <a:prstGeom prst="rect">
            <a:avLst/>
          </a:prstGeom>
          <a:solidFill>
            <a:schemeClr val="accent2"/>
          </a:solidFill>
        </p:spPr>
        <p:txBody>
          <a:bodyPr wrap="square" rtlCol="0">
            <a:spAutoFit/>
          </a:bodyPr>
          <a:lstStyle/>
          <a:p>
            <a:pPr algn="ctr"/>
            <a:r>
              <a:rPr kumimoji="1" lang="en-US" altLang="ja-JP" dirty="0" smtClean="0">
                <a:solidFill>
                  <a:schemeClr val="bg1"/>
                </a:solidFill>
                <a:latin typeface="Meiryo UI" panose="020B0604030504040204" pitchFamily="50" charset="-128"/>
                <a:ea typeface="Meiryo UI" panose="020B0604030504040204" pitchFamily="50" charset="-128"/>
              </a:rPr>
              <a:t>Q2</a:t>
            </a:r>
            <a:endParaRPr kumimoji="1" lang="ja-JP" altLang="en-US" dirty="0">
              <a:solidFill>
                <a:schemeClr val="bg1"/>
              </a:solidFill>
              <a:latin typeface="Meiryo UI" panose="020B0604030504040204" pitchFamily="50" charset="-128"/>
              <a:ea typeface="Meiryo UI" panose="020B0604030504040204" pitchFamily="50" charset="-128"/>
            </a:endParaRPr>
          </a:p>
        </p:txBody>
      </p:sp>
      <p:sp>
        <p:nvSpPr>
          <p:cNvPr id="53" name="テキスト ボックス 52"/>
          <p:cNvSpPr txBox="1"/>
          <p:nvPr/>
        </p:nvSpPr>
        <p:spPr>
          <a:xfrm>
            <a:off x="786529" y="856086"/>
            <a:ext cx="8083732" cy="338554"/>
          </a:xfrm>
          <a:prstGeom prst="rect">
            <a:avLst/>
          </a:prstGeom>
          <a:noFill/>
          <a:ln>
            <a:noFill/>
          </a:ln>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600" b="1" u="sng"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沖縄県はかつてどのような国でしたか？</a:t>
            </a:r>
            <a:endParaRPr lang="ja-JP" altLang="en-US" sz="1600" b="1" u="sng"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正方形/長方形 58"/>
          <p:cNvSpPr/>
          <p:nvPr/>
        </p:nvSpPr>
        <p:spPr>
          <a:xfrm>
            <a:off x="140268" y="843866"/>
            <a:ext cx="8829958" cy="1129459"/>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p:cNvSpPr txBox="1"/>
          <p:nvPr/>
        </p:nvSpPr>
        <p:spPr>
          <a:xfrm>
            <a:off x="786529" y="3172492"/>
            <a:ext cx="8275252" cy="307777"/>
          </a:xfrm>
          <a:prstGeom prst="rect">
            <a:avLst/>
          </a:prstGeom>
          <a:noFill/>
          <a:ln>
            <a:noFill/>
          </a:ln>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400" b="1" u="sng"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戦場になってしまった沖縄の様子は、どのようなものだったでしょう。そして亡くなった方の数はどれくらいでしたか？</a:t>
            </a:r>
            <a:endParaRPr lang="ja-JP" altLang="en-US" sz="1400" b="1" u="sng"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正方形/長方形 61"/>
          <p:cNvSpPr/>
          <p:nvPr/>
        </p:nvSpPr>
        <p:spPr>
          <a:xfrm>
            <a:off x="140268" y="3172492"/>
            <a:ext cx="8829958" cy="1129459"/>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p:cNvSpPr txBox="1"/>
          <p:nvPr/>
        </p:nvSpPr>
        <p:spPr>
          <a:xfrm>
            <a:off x="146367" y="3164526"/>
            <a:ext cx="640162" cy="369332"/>
          </a:xfrm>
          <a:prstGeom prst="rect">
            <a:avLst/>
          </a:prstGeom>
          <a:solidFill>
            <a:schemeClr val="accent2"/>
          </a:solidFill>
        </p:spPr>
        <p:txBody>
          <a:bodyPr wrap="square" rtlCol="0">
            <a:spAutoFit/>
          </a:bodyPr>
          <a:lstStyle/>
          <a:p>
            <a:pPr algn="ctr"/>
            <a:r>
              <a:rPr kumimoji="1" lang="en-US" altLang="ja-JP" dirty="0" smtClean="0">
                <a:solidFill>
                  <a:schemeClr val="bg1"/>
                </a:solidFill>
                <a:latin typeface="Meiryo UI" panose="020B0604030504040204" pitchFamily="50" charset="-128"/>
                <a:ea typeface="Meiryo UI" panose="020B0604030504040204" pitchFamily="50" charset="-128"/>
              </a:rPr>
              <a:t>Q3</a:t>
            </a:r>
            <a:endParaRPr kumimoji="1" lang="ja-JP" altLang="en-US" dirty="0">
              <a:solidFill>
                <a:schemeClr val="bg1"/>
              </a:solidFill>
              <a:latin typeface="Meiryo UI" panose="020B0604030504040204" pitchFamily="50" charset="-128"/>
              <a:ea typeface="Meiryo UI" panose="020B0604030504040204" pitchFamily="50" charset="-128"/>
            </a:endParaRPr>
          </a:p>
        </p:txBody>
      </p:sp>
      <p:sp>
        <p:nvSpPr>
          <p:cNvPr id="64" name="テキスト ボックス 63"/>
          <p:cNvSpPr txBox="1"/>
          <p:nvPr/>
        </p:nvSpPr>
        <p:spPr>
          <a:xfrm>
            <a:off x="786529" y="4348825"/>
            <a:ext cx="8083732" cy="338554"/>
          </a:xfrm>
          <a:prstGeom prst="rect">
            <a:avLst/>
          </a:prstGeom>
          <a:noFill/>
          <a:ln>
            <a:noFill/>
          </a:ln>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600" b="1" u="sng"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沖縄に米軍基地が集中している理由を考えてみましょう。</a:t>
            </a:r>
            <a:endParaRPr lang="ja-JP" altLang="en-US" sz="1600" b="1" u="sng"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正方形/長方形 65"/>
          <p:cNvSpPr/>
          <p:nvPr/>
        </p:nvSpPr>
        <p:spPr>
          <a:xfrm>
            <a:off x="140268" y="4336605"/>
            <a:ext cx="8829958" cy="1129459"/>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テキスト ボックス 66"/>
          <p:cNvSpPr txBox="1"/>
          <p:nvPr/>
        </p:nvSpPr>
        <p:spPr>
          <a:xfrm>
            <a:off x="146367" y="4341339"/>
            <a:ext cx="640162" cy="369332"/>
          </a:xfrm>
          <a:prstGeom prst="rect">
            <a:avLst/>
          </a:prstGeom>
          <a:solidFill>
            <a:schemeClr val="accent2"/>
          </a:solidFill>
        </p:spPr>
        <p:txBody>
          <a:bodyPr wrap="square" rtlCol="0">
            <a:spAutoFit/>
          </a:bodyPr>
          <a:lstStyle/>
          <a:p>
            <a:pPr algn="ctr"/>
            <a:r>
              <a:rPr kumimoji="1" lang="en-US" altLang="ja-JP" dirty="0" smtClean="0">
                <a:solidFill>
                  <a:schemeClr val="bg1"/>
                </a:solidFill>
                <a:latin typeface="Meiryo UI" panose="020B0604030504040204" pitchFamily="50" charset="-128"/>
                <a:ea typeface="Meiryo UI" panose="020B0604030504040204" pitchFamily="50" charset="-128"/>
              </a:rPr>
              <a:t>Q4</a:t>
            </a:r>
            <a:endParaRPr kumimoji="1" lang="ja-JP" altLang="en-US" dirty="0">
              <a:solidFill>
                <a:schemeClr val="bg1"/>
              </a:solidFill>
              <a:latin typeface="Meiryo UI" panose="020B0604030504040204" pitchFamily="50" charset="-128"/>
              <a:ea typeface="Meiryo UI" panose="020B0604030504040204" pitchFamily="50" charset="-128"/>
            </a:endParaRPr>
          </a:p>
        </p:txBody>
      </p:sp>
      <p:sp>
        <p:nvSpPr>
          <p:cNvPr id="68" name="テキスト ボックス 67"/>
          <p:cNvSpPr txBox="1"/>
          <p:nvPr/>
        </p:nvSpPr>
        <p:spPr>
          <a:xfrm>
            <a:off x="786529" y="5519288"/>
            <a:ext cx="8083732" cy="338554"/>
          </a:xfrm>
          <a:prstGeom prst="rect">
            <a:avLst/>
          </a:prstGeom>
          <a:noFill/>
          <a:ln>
            <a:noFill/>
          </a:ln>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600" b="1" u="sng"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平和に関するどのような施設や場所に行きたいですか</a:t>
            </a:r>
            <a:r>
              <a:rPr lang="ja-JP" altLang="en-US" sz="1600" b="1" u="sng"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？また、そこ</a:t>
            </a:r>
            <a:r>
              <a:rPr lang="ja-JP" altLang="en-US" sz="1600" b="1" u="sng"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で何を調べたいですか？</a:t>
            </a:r>
            <a:endParaRPr lang="ja-JP" altLang="en-US" sz="1600" b="1" u="sng"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0" name="正方形/長方形 69"/>
          <p:cNvSpPr/>
          <p:nvPr/>
        </p:nvSpPr>
        <p:spPr>
          <a:xfrm>
            <a:off x="140268" y="5507068"/>
            <a:ext cx="8829958" cy="1129459"/>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テキスト ボックス 70"/>
          <p:cNvSpPr txBox="1"/>
          <p:nvPr/>
        </p:nvSpPr>
        <p:spPr>
          <a:xfrm>
            <a:off x="146367" y="5511802"/>
            <a:ext cx="640162" cy="369332"/>
          </a:xfrm>
          <a:prstGeom prst="rect">
            <a:avLst/>
          </a:prstGeom>
          <a:solidFill>
            <a:schemeClr val="accent2"/>
          </a:solidFill>
        </p:spPr>
        <p:txBody>
          <a:bodyPr wrap="square" rtlCol="0">
            <a:spAutoFit/>
          </a:bodyPr>
          <a:lstStyle/>
          <a:p>
            <a:pPr algn="ctr"/>
            <a:r>
              <a:rPr kumimoji="1" lang="en-US" altLang="ja-JP" dirty="0" smtClean="0">
                <a:solidFill>
                  <a:schemeClr val="bg1"/>
                </a:solidFill>
                <a:latin typeface="Meiryo UI" panose="020B0604030504040204" pitchFamily="50" charset="-128"/>
                <a:ea typeface="Meiryo UI" panose="020B0604030504040204" pitchFamily="50" charset="-128"/>
              </a:rPr>
              <a:t>Q5</a:t>
            </a:r>
            <a:endParaRPr kumimoji="1" lang="ja-JP" altLang="en-US" dirty="0">
              <a:solidFill>
                <a:schemeClr val="bg1"/>
              </a:solidFill>
              <a:latin typeface="Meiryo UI" panose="020B0604030504040204" pitchFamily="50" charset="-128"/>
              <a:ea typeface="Meiryo UI" panose="020B0604030504040204" pitchFamily="50" charset="-128"/>
            </a:endParaRPr>
          </a:p>
        </p:txBody>
      </p:sp>
      <p:sp>
        <p:nvSpPr>
          <p:cNvPr id="101" name="テキスト ボックス 100"/>
          <p:cNvSpPr txBox="1"/>
          <p:nvPr/>
        </p:nvSpPr>
        <p:spPr>
          <a:xfrm>
            <a:off x="146366" y="849998"/>
            <a:ext cx="640162" cy="350243"/>
          </a:xfrm>
          <a:prstGeom prst="rect">
            <a:avLst/>
          </a:prstGeom>
          <a:solidFill>
            <a:schemeClr val="accent2"/>
          </a:solidFill>
        </p:spPr>
        <p:txBody>
          <a:bodyPr wrap="square" rtlCol="0">
            <a:spAutoFit/>
          </a:bodyPr>
          <a:lstStyle/>
          <a:p>
            <a:pPr algn="ctr"/>
            <a:r>
              <a:rPr kumimoji="1" lang="en-US" altLang="ja-JP" dirty="0" smtClean="0">
                <a:solidFill>
                  <a:schemeClr val="bg1"/>
                </a:solidFill>
                <a:latin typeface="Meiryo UI" panose="020B0604030504040204" pitchFamily="50" charset="-128"/>
                <a:ea typeface="Meiryo UI" panose="020B0604030504040204" pitchFamily="50" charset="-128"/>
              </a:rPr>
              <a:t>Q1</a:t>
            </a:r>
            <a:endParaRPr kumimoji="1" lang="ja-JP" altLang="en-US"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050396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1" name="直線コネクタ 30"/>
          <p:cNvCxnSpPr/>
          <p:nvPr/>
        </p:nvCxnSpPr>
        <p:spPr>
          <a:xfrm>
            <a:off x="94192" y="385374"/>
            <a:ext cx="8967589" cy="6962"/>
          </a:xfrm>
          <a:prstGeom prst="line">
            <a:avLst/>
          </a:prstGeom>
          <a:ln w="38100">
            <a:solidFill>
              <a:schemeClr val="accent2">
                <a:lumMod val="75000"/>
              </a:schemeClr>
            </a:solidFill>
          </a:ln>
        </p:spPr>
        <p:style>
          <a:lnRef idx="3">
            <a:schemeClr val="accent1"/>
          </a:lnRef>
          <a:fillRef idx="0">
            <a:schemeClr val="accent1"/>
          </a:fillRef>
          <a:effectRef idx="2">
            <a:schemeClr val="accent1"/>
          </a:effectRef>
          <a:fontRef idx="minor">
            <a:schemeClr val="tx1"/>
          </a:fontRef>
        </p:style>
      </p:cxnSp>
      <p:sp>
        <p:nvSpPr>
          <p:cNvPr id="11" name="Text Box 5"/>
          <p:cNvSpPr txBox="1">
            <a:spLocks noChangeArrowheads="1"/>
          </p:cNvSpPr>
          <p:nvPr/>
        </p:nvSpPr>
        <p:spPr bwMode="auto">
          <a:xfrm>
            <a:off x="204944" y="-7263"/>
            <a:ext cx="680076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itchFamily="18" charset="0"/>
                <a:ea typeface="ＭＳ Ｐゴシック" pitchFamily="50" charset="-128"/>
              </a:defRPr>
            </a:lvl1pPr>
            <a:lvl2pPr marL="742950" indent="-285750">
              <a:spcBef>
                <a:spcPct val="20000"/>
              </a:spcBef>
              <a:buChar char="–"/>
              <a:defRPr kumimoji="1" sz="2800">
                <a:solidFill>
                  <a:schemeClr val="tx1"/>
                </a:solidFill>
                <a:latin typeface="Times New Roman" pitchFamily="18" charset="0"/>
                <a:ea typeface="ＭＳ Ｐゴシック" pitchFamily="50" charset="-128"/>
              </a:defRPr>
            </a:lvl2pPr>
            <a:lvl3pPr marL="1143000" indent="-228600">
              <a:spcBef>
                <a:spcPct val="20000"/>
              </a:spcBef>
              <a:buChar char="•"/>
              <a:defRPr kumimoji="1" sz="2400">
                <a:solidFill>
                  <a:schemeClr val="tx1"/>
                </a:solidFill>
                <a:latin typeface="Times New Roman" pitchFamily="18" charset="0"/>
                <a:ea typeface="ＭＳ Ｐゴシック" pitchFamily="50" charset="-128"/>
              </a:defRPr>
            </a:lvl3pPr>
            <a:lvl4pPr marL="1600200" indent="-228600">
              <a:spcBef>
                <a:spcPct val="20000"/>
              </a:spcBef>
              <a:buChar char="–"/>
              <a:defRPr kumimoji="1" sz="2000">
                <a:solidFill>
                  <a:schemeClr val="tx1"/>
                </a:solidFill>
                <a:latin typeface="Times New Roman" pitchFamily="18" charset="0"/>
                <a:ea typeface="ＭＳ Ｐゴシック" pitchFamily="50" charset="-128"/>
              </a:defRPr>
            </a:lvl4pPr>
            <a:lvl5pPr marL="2057400" indent="-228600">
              <a:spcBef>
                <a:spcPct val="20000"/>
              </a:spcBef>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spcBef>
                <a:spcPct val="50000"/>
              </a:spcBef>
              <a:buNone/>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ワークシート　中学生向け</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125332" y="451246"/>
            <a:ext cx="4529156" cy="338554"/>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伝統文化</a:t>
            </a:r>
          </a:p>
        </p:txBody>
      </p:sp>
      <p:sp>
        <p:nvSpPr>
          <p:cNvPr id="30" name="テキスト ボックス 29"/>
          <p:cNvSpPr txBox="1"/>
          <p:nvPr/>
        </p:nvSpPr>
        <p:spPr>
          <a:xfrm>
            <a:off x="4731657" y="426481"/>
            <a:ext cx="3230995" cy="430887"/>
          </a:xfrm>
          <a:prstGeom prst="rect">
            <a:avLst/>
          </a:prstGeom>
          <a:noFill/>
          <a:ln>
            <a:noFill/>
          </a:ln>
        </p:spPr>
        <p:style>
          <a:lnRef idx="3">
            <a:schemeClr val="lt1"/>
          </a:lnRef>
          <a:fillRef idx="1">
            <a:schemeClr val="accent1"/>
          </a:fillRef>
          <a:effectRef idx="1">
            <a:schemeClr val="accent1"/>
          </a:effectRef>
          <a:fontRef idx="minor">
            <a:schemeClr val="lt1"/>
          </a:fontRef>
        </p:style>
        <p:txBody>
          <a:bodyPr wrap="square" lIns="0" rIns="0" rtlCol="0">
            <a:spAutoFit/>
          </a:bodyPr>
          <a:lstStyle/>
          <a:p>
            <a:r>
              <a:rPr lang="en-US" altLang="ja-JP" sz="11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Q1</a:t>
            </a:r>
            <a:r>
              <a:rPr lang="ja-JP" altLang="en-US" sz="11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1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の問題をもとに、沖縄の「伝統文化」のポイントを整理しましょう</a:t>
            </a:r>
          </a:p>
        </p:txBody>
      </p:sp>
      <p:sp>
        <p:nvSpPr>
          <p:cNvPr id="33" name="テキスト ボックス 32"/>
          <p:cNvSpPr txBox="1"/>
          <p:nvPr/>
        </p:nvSpPr>
        <p:spPr>
          <a:xfrm>
            <a:off x="786528" y="2008775"/>
            <a:ext cx="8083732" cy="338554"/>
          </a:xfrm>
          <a:prstGeom prst="rect">
            <a:avLst/>
          </a:prstGeom>
          <a:noFill/>
          <a:ln>
            <a:noFill/>
          </a:ln>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600" b="1" u="sng"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沖縄</a:t>
            </a:r>
            <a:r>
              <a:rPr lang="ja-JP" altLang="en-US" sz="1600" b="1" u="sng"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の伝統芸能にはどのようなものがありますか？それについて調べてみましょう。</a:t>
            </a:r>
            <a:endParaRPr lang="ja-JP" altLang="en-US" sz="1600" b="1" u="sng"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正方形/長方形 38"/>
          <p:cNvSpPr/>
          <p:nvPr/>
        </p:nvSpPr>
        <p:spPr>
          <a:xfrm>
            <a:off x="140267" y="1996555"/>
            <a:ext cx="8829958" cy="1129459"/>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テキスト ボックス 39"/>
          <p:cNvSpPr txBox="1"/>
          <p:nvPr/>
        </p:nvSpPr>
        <p:spPr>
          <a:xfrm>
            <a:off x="146366" y="2001289"/>
            <a:ext cx="640162" cy="369332"/>
          </a:xfrm>
          <a:prstGeom prst="rect">
            <a:avLst/>
          </a:prstGeom>
          <a:solidFill>
            <a:schemeClr val="accent2"/>
          </a:solidFill>
        </p:spPr>
        <p:txBody>
          <a:bodyPr wrap="square" rtlCol="0">
            <a:spAutoFit/>
          </a:bodyPr>
          <a:lstStyle/>
          <a:p>
            <a:pPr algn="ctr"/>
            <a:r>
              <a:rPr kumimoji="1" lang="en-US" altLang="ja-JP" dirty="0" smtClean="0">
                <a:solidFill>
                  <a:schemeClr val="bg1"/>
                </a:solidFill>
                <a:latin typeface="Meiryo UI" panose="020B0604030504040204" pitchFamily="50" charset="-128"/>
                <a:ea typeface="Meiryo UI" panose="020B0604030504040204" pitchFamily="50" charset="-128"/>
              </a:rPr>
              <a:t>Q2</a:t>
            </a:r>
            <a:endParaRPr kumimoji="1" lang="ja-JP" altLang="en-US" dirty="0">
              <a:solidFill>
                <a:schemeClr val="bg1"/>
              </a:solidFill>
              <a:latin typeface="Meiryo UI" panose="020B0604030504040204" pitchFamily="50" charset="-128"/>
              <a:ea typeface="Meiryo UI" panose="020B0604030504040204" pitchFamily="50" charset="-128"/>
            </a:endParaRPr>
          </a:p>
        </p:txBody>
      </p:sp>
      <p:sp>
        <p:nvSpPr>
          <p:cNvPr id="41" name="テキスト ボックス 40"/>
          <p:cNvSpPr txBox="1"/>
          <p:nvPr/>
        </p:nvSpPr>
        <p:spPr>
          <a:xfrm>
            <a:off x="786528" y="844958"/>
            <a:ext cx="8083732" cy="338554"/>
          </a:xfrm>
          <a:prstGeom prst="rect">
            <a:avLst/>
          </a:prstGeom>
          <a:noFill/>
          <a:ln>
            <a:noFill/>
          </a:ln>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600" b="1" u="sng"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沖縄と私たちの地域の文化の違いについて調べてみましょう。</a:t>
            </a:r>
            <a:endParaRPr lang="ja-JP" altLang="en-US" sz="1600" b="1" u="sng"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正方形/長方形 43"/>
          <p:cNvSpPr/>
          <p:nvPr/>
        </p:nvSpPr>
        <p:spPr>
          <a:xfrm>
            <a:off x="140267" y="832738"/>
            <a:ext cx="8829958" cy="1129459"/>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p:cNvSpPr txBox="1"/>
          <p:nvPr/>
        </p:nvSpPr>
        <p:spPr>
          <a:xfrm>
            <a:off x="146366" y="837472"/>
            <a:ext cx="640162" cy="350243"/>
          </a:xfrm>
          <a:prstGeom prst="rect">
            <a:avLst/>
          </a:prstGeom>
          <a:solidFill>
            <a:schemeClr val="accent2"/>
          </a:solidFill>
        </p:spPr>
        <p:txBody>
          <a:bodyPr wrap="square" rtlCol="0">
            <a:spAutoFit/>
          </a:bodyPr>
          <a:lstStyle/>
          <a:p>
            <a:pPr algn="ctr"/>
            <a:r>
              <a:rPr kumimoji="1" lang="en-US" altLang="ja-JP" dirty="0" smtClean="0">
                <a:solidFill>
                  <a:schemeClr val="bg1"/>
                </a:solidFill>
                <a:latin typeface="Meiryo UI" panose="020B0604030504040204" pitchFamily="50" charset="-128"/>
                <a:ea typeface="Meiryo UI" panose="020B0604030504040204" pitchFamily="50" charset="-128"/>
              </a:rPr>
              <a:t>Q1</a:t>
            </a:r>
            <a:endParaRPr kumimoji="1" lang="ja-JP" altLang="en-US" dirty="0">
              <a:solidFill>
                <a:schemeClr val="bg1"/>
              </a:solidFill>
              <a:latin typeface="Meiryo UI" panose="020B0604030504040204" pitchFamily="50" charset="-128"/>
              <a:ea typeface="Meiryo UI" panose="020B0604030504040204" pitchFamily="50" charset="-128"/>
            </a:endParaRPr>
          </a:p>
        </p:txBody>
      </p:sp>
      <p:sp>
        <p:nvSpPr>
          <p:cNvPr id="46" name="テキスト ボックス 45"/>
          <p:cNvSpPr txBox="1"/>
          <p:nvPr/>
        </p:nvSpPr>
        <p:spPr>
          <a:xfrm>
            <a:off x="786528" y="3161364"/>
            <a:ext cx="8275252" cy="338554"/>
          </a:xfrm>
          <a:prstGeom prst="rect">
            <a:avLst/>
          </a:prstGeom>
          <a:noFill/>
          <a:ln>
            <a:noFill/>
          </a:ln>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600" b="1" u="sng"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沖縄で地元の文化を感じて学べるスポットはどこがありますか。またその場所で何を学びたいですか。</a:t>
            </a:r>
            <a:endParaRPr lang="en-US" altLang="ja-JP" sz="1600" b="1" u="sng"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正方形/長方形 48"/>
          <p:cNvSpPr/>
          <p:nvPr/>
        </p:nvSpPr>
        <p:spPr>
          <a:xfrm>
            <a:off x="140267" y="3161364"/>
            <a:ext cx="8829958" cy="1129459"/>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テキスト ボックス 49"/>
          <p:cNvSpPr txBox="1"/>
          <p:nvPr/>
        </p:nvSpPr>
        <p:spPr>
          <a:xfrm>
            <a:off x="146366" y="3153398"/>
            <a:ext cx="640162" cy="369332"/>
          </a:xfrm>
          <a:prstGeom prst="rect">
            <a:avLst/>
          </a:prstGeom>
          <a:solidFill>
            <a:schemeClr val="accent2"/>
          </a:solidFill>
        </p:spPr>
        <p:txBody>
          <a:bodyPr wrap="square" rtlCol="0">
            <a:spAutoFit/>
          </a:bodyPr>
          <a:lstStyle/>
          <a:p>
            <a:pPr algn="ctr"/>
            <a:r>
              <a:rPr kumimoji="1" lang="en-US" altLang="ja-JP" dirty="0" smtClean="0">
                <a:solidFill>
                  <a:schemeClr val="bg1"/>
                </a:solidFill>
                <a:latin typeface="Meiryo UI" panose="020B0604030504040204" pitchFamily="50" charset="-128"/>
                <a:ea typeface="Meiryo UI" panose="020B0604030504040204" pitchFamily="50" charset="-128"/>
              </a:rPr>
              <a:t>Q3</a:t>
            </a:r>
            <a:endParaRPr kumimoji="1" lang="ja-JP" altLang="en-US" dirty="0">
              <a:solidFill>
                <a:schemeClr val="bg1"/>
              </a:solidFill>
              <a:latin typeface="Meiryo UI" panose="020B0604030504040204" pitchFamily="50" charset="-128"/>
              <a:ea typeface="Meiryo UI" panose="020B0604030504040204" pitchFamily="50" charset="-128"/>
            </a:endParaRPr>
          </a:p>
        </p:txBody>
      </p:sp>
      <p:sp>
        <p:nvSpPr>
          <p:cNvPr id="51" name="テキスト ボックス 50"/>
          <p:cNvSpPr txBox="1"/>
          <p:nvPr/>
        </p:nvSpPr>
        <p:spPr>
          <a:xfrm>
            <a:off x="786528" y="4337697"/>
            <a:ext cx="8083732" cy="338554"/>
          </a:xfrm>
          <a:prstGeom prst="rect">
            <a:avLst/>
          </a:prstGeom>
          <a:noFill/>
          <a:ln>
            <a:noFill/>
          </a:ln>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600" b="1" u="sng"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沖縄料理の特徴とよく使われている食材はなんですか？</a:t>
            </a:r>
            <a:endParaRPr lang="ja-JP" altLang="en-US" sz="1600" b="1" u="sng"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正方形/長方形 53"/>
          <p:cNvSpPr/>
          <p:nvPr/>
        </p:nvSpPr>
        <p:spPr>
          <a:xfrm>
            <a:off x="140267" y="4325477"/>
            <a:ext cx="8829958" cy="1129459"/>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p:cNvSpPr txBox="1"/>
          <p:nvPr/>
        </p:nvSpPr>
        <p:spPr>
          <a:xfrm>
            <a:off x="146366" y="4330211"/>
            <a:ext cx="640162" cy="369332"/>
          </a:xfrm>
          <a:prstGeom prst="rect">
            <a:avLst/>
          </a:prstGeom>
          <a:solidFill>
            <a:schemeClr val="accent2"/>
          </a:solidFill>
        </p:spPr>
        <p:txBody>
          <a:bodyPr wrap="square" rtlCol="0">
            <a:spAutoFit/>
          </a:bodyPr>
          <a:lstStyle/>
          <a:p>
            <a:pPr algn="ctr"/>
            <a:r>
              <a:rPr kumimoji="1" lang="en-US" altLang="ja-JP" dirty="0" smtClean="0">
                <a:solidFill>
                  <a:schemeClr val="bg1"/>
                </a:solidFill>
                <a:latin typeface="Meiryo UI" panose="020B0604030504040204" pitchFamily="50" charset="-128"/>
                <a:ea typeface="Meiryo UI" panose="020B0604030504040204" pitchFamily="50" charset="-128"/>
              </a:rPr>
              <a:t>Q4</a:t>
            </a:r>
            <a:endParaRPr kumimoji="1" lang="ja-JP" altLang="en-US" dirty="0">
              <a:solidFill>
                <a:schemeClr val="bg1"/>
              </a:solidFill>
              <a:latin typeface="Meiryo UI" panose="020B0604030504040204" pitchFamily="50" charset="-128"/>
              <a:ea typeface="Meiryo UI" panose="020B0604030504040204" pitchFamily="50" charset="-128"/>
            </a:endParaRPr>
          </a:p>
        </p:txBody>
      </p:sp>
      <p:sp>
        <p:nvSpPr>
          <p:cNvPr id="56" name="テキスト ボックス 55"/>
          <p:cNvSpPr txBox="1"/>
          <p:nvPr/>
        </p:nvSpPr>
        <p:spPr>
          <a:xfrm>
            <a:off x="786528" y="5508160"/>
            <a:ext cx="8083732" cy="307777"/>
          </a:xfrm>
          <a:prstGeom prst="rect">
            <a:avLst/>
          </a:prstGeom>
          <a:noFill/>
          <a:ln>
            <a:noFill/>
          </a:ln>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400" b="1" u="sng"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沖縄でどのような料理を食べたいですか？また自分の町の郷土料理と沖縄料理のちがいはなんですか？</a:t>
            </a:r>
            <a:endParaRPr lang="ja-JP" altLang="en-US" sz="1400" b="1" u="sng"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7" name="正方形/長方形 76"/>
          <p:cNvSpPr/>
          <p:nvPr/>
        </p:nvSpPr>
        <p:spPr>
          <a:xfrm>
            <a:off x="140267" y="5495940"/>
            <a:ext cx="8829958" cy="1129459"/>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テキスト ボックス 77"/>
          <p:cNvSpPr txBox="1"/>
          <p:nvPr/>
        </p:nvSpPr>
        <p:spPr>
          <a:xfrm>
            <a:off x="146366" y="5500674"/>
            <a:ext cx="640162" cy="369332"/>
          </a:xfrm>
          <a:prstGeom prst="rect">
            <a:avLst/>
          </a:prstGeom>
          <a:solidFill>
            <a:schemeClr val="accent2"/>
          </a:solidFill>
        </p:spPr>
        <p:txBody>
          <a:bodyPr wrap="square" rtlCol="0">
            <a:spAutoFit/>
          </a:bodyPr>
          <a:lstStyle/>
          <a:p>
            <a:pPr algn="ctr"/>
            <a:r>
              <a:rPr kumimoji="1" lang="en-US" altLang="ja-JP" dirty="0" smtClean="0">
                <a:solidFill>
                  <a:schemeClr val="bg1"/>
                </a:solidFill>
                <a:latin typeface="Meiryo UI" panose="020B0604030504040204" pitchFamily="50" charset="-128"/>
                <a:ea typeface="Meiryo UI" panose="020B0604030504040204" pitchFamily="50" charset="-128"/>
              </a:rPr>
              <a:t>Q5</a:t>
            </a:r>
            <a:endParaRPr kumimoji="1" lang="ja-JP" altLang="en-US" dirty="0">
              <a:solidFill>
                <a:schemeClr val="bg1"/>
              </a:solidFill>
              <a:latin typeface="Meiryo UI" panose="020B0604030504040204" pitchFamily="50" charset="-128"/>
              <a:ea typeface="Meiryo UI" panose="020B0604030504040204" pitchFamily="50" charset="-128"/>
            </a:endParaRPr>
          </a:p>
        </p:txBody>
      </p:sp>
      <p:pic>
        <p:nvPicPr>
          <p:cNvPr id="2" name="図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33224" y="16788"/>
            <a:ext cx="1046964" cy="1495512"/>
          </a:xfrm>
          <a:prstGeom prst="rect">
            <a:avLst/>
          </a:prstGeom>
        </p:spPr>
      </p:pic>
    </p:spTree>
    <p:extLst>
      <p:ext uri="{BB962C8B-B14F-4D97-AF65-F5344CB8AC3E}">
        <p14:creationId xmlns:p14="http://schemas.microsoft.com/office/powerpoint/2010/main" val="3938823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1" name="直線コネクタ 30"/>
          <p:cNvCxnSpPr/>
          <p:nvPr/>
        </p:nvCxnSpPr>
        <p:spPr>
          <a:xfrm>
            <a:off x="94192" y="385374"/>
            <a:ext cx="8967589" cy="6962"/>
          </a:xfrm>
          <a:prstGeom prst="line">
            <a:avLst/>
          </a:prstGeom>
          <a:ln w="38100">
            <a:solidFill>
              <a:schemeClr val="accent2">
                <a:lumMod val="75000"/>
              </a:schemeClr>
            </a:solidFill>
          </a:ln>
        </p:spPr>
        <p:style>
          <a:lnRef idx="3">
            <a:schemeClr val="accent1"/>
          </a:lnRef>
          <a:fillRef idx="0">
            <a:schemeClr val="accent1"/>
          </a:fillRef>
          <a:effectRef idx="2">
            <a:schemeClr val="accent1"/>
          </a:effectRef>
          <a:fontRef idx="minor">
            <a:schemeClr val="tx1"/>
          </a:fontRef>
        </p:style>
      </p:cxnSp>
      <p:sp>
        <p:nvSpPr>
          <p:cNvPr id="11" name="Text Box 5"/>
          <p:cNvSpPr txBox="1">
            <a:spLocks noChangeArrowheads="1"/>
          </p:cNvSpPr>
          <p:nvPr/>
        </p:nvSpPr>
        <p:spPr bwMode="auto">
          <a:xfrm>
            <a:off x="204944" y="-7263"/>
            <a:ext cx="680076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itchFamily="18" charset="0"/>
                <a:ea typeface="ＭＳ Ｐゴシック" pitchFamily="50" charset="-128"/>
              </a:defRPr>
            </a:lvl1pPr>
            <a:lvl2pPr marL="742950" indent="-285750">
              <a:spcBef>
                <a:spcPct val="20000"/>
              </a:spcBef>
              <a:buChar char="–"/>
              <a:defRPr kumimoji="1" sz="2800">
                <a:solidFill>
                  <a:schemeClr val="tx1"/>
                </a:solidFill>
                <a:latin typeface="Times New Roman" pitchFamily="18" charset="0"/>
                <a:ea typeface="ＭＳ Ｐゴシック" pitchFamily="50" charset="-128"/>
              </a:defRPr>
            </a:lvl2pPr>
            <a:lvl3pPr marL="1143000" indent="-228600">
              <a:spcBef>
                <a:spcPct val="20000"/>
              </a:spcBef>
              <a:buChar char="•"/>
              <a:defRPr kumimoji="1" sz="2400">
                <a:solidFill>
                  <a:schemeClr val="tx1"/>
                </a:solidFill>
                <a:latin typeface="Times New Roman" pitchFamily="18" charset="0"/>
                <a:ea typeface="ＭＳ Ｐゴシック" pitchFamily="50" charset="-128"/>
              </a:defRPr>
            </a:lvl3pPr>
            <a:lvl4pPr marL="1600200" indent="-228600">
              <a:spcBef>
                <a:spcPct val="20000"/>
              </a:spcBef>
              <a:buChar char="–"/>
              <a:defRPr kumimoji="1" sz="2000">
                <a:solidFill>
                  <a:schemeClr val="tx1"/>
                </a:solidFill>
                <a:latin typeface="Times New Roman" pitchFamily="18" charset="0"/>
                <a:ea typeface="ＭＳ Ｐゴシック" pitchFamily="50" charset="-128"/>
              </a:defRPr>
            </a:lvl4pPr>
            <a:lvl5pPr marL="2057400" indent="-228600">
              <a:spcBef>
                <a:spcPct val="20000"/>
              </a:spcBef>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spcBef>
                <a:spcPct val="50000"/>
              </a:spcBef>
              <a:buNone/>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ワークシート　中学生向け</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125332" y="451246"/>
            <a:ext cx="4529156" cy="338554"/>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6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テーマ検討</a:t>
            </a:r>
            <a:endParaRPr lang="ja-JP" altLang="en-US"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29"/>
          <p:cNvSpPr txBox="1"/>
          <p:nvPr/>
        </p:nvSpPr>
        <p:spPr>
          <a:xfrm>
            <a:off x="4731657" y="426481"/>
            <a:ext cx="3050993" cy="430887"/>
          </a:xfrm>
          <a:prstGeom prst="rect">
            <a:avLst/>
          </a:prstGeom>
          <a:noFill/>
          <a:ln>
            <a:noFill/>
          </a:ln>
        </p:spPr>
        <p:style>
          <a:lnRef idx="3">
            <a:schemeClr val="lt1"/>
          </a:lnRef>
          <a:fillRef idx="1">
            <a:schemeClr val="accent1"/>
          </a:fillRef>
          <a:effectRef idx="1">
            <a:schemeClr val="accent1"/>
          </a:effectRef>
          <a:fontRef idx="minor">
            <a:schemeClr val="lt1"/>
          </a:fontRef>
        </p:style>
        <p:txBody>
          <a:bodyPr wrap="square" lIns="0" rIns="0" rtlCol="0">
            <a:spAutoFit/>
          </a:bodyPr>
          <a:lstStyle/>
          <a:p>
            <a:r>
              <a:rPr lang="ja-JP" altLang="en-US" sz="11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興味をもったところ、疑問に感じたところなど話し合い、自主テーマを決めましょう。</a:t>
            </a:r>
            <a:endParaRPr lang="ja-JP" altLang="en-US" sz="11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テキスト ボックス 32"/>
          <p:cNvSpPr txBox="1"/>
          <p:nvPr/>
        </p:nvSpPr>
        <p:spPr>
          <a:xfrm>
            <a:off x="786528" y="2008775"/>
            <a:ext cx="8083732" cy="338554"/>
          </a:xfrm>
          <a:prstGeom prst="rect">
            <a:avLst/>
          </a:prstGeom>
          <a:noFill/>
          <a:ln>
            <a:noFill/>
          </a:ln>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600" b="1" u="sng"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どのようなことをもっと知りたいですか。</a:t>
            </a:r>
            <a:endParaRPr lang="ja-JP" altLang="en-US" sz="1600" b="1" u="sng"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角丸四角形 38"/>
          <p:cNvSpPr/>
          <p:nvPr/>
        </p:nvSpPr>
        <p:spPr>
          <a:xfrm>
            <a:off x="140267" y="1996555"/>
            <a:ext cx="8829958" cy="1129459"/>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テキスト ボックス 39"/>
          <p:cNvSpPr txBox="1"/>
          <p:nvPr/>
        </p:nvSpPr>
        <p:spPr>
          <a:xfrm>
            <a:off x="100542" y="1940992"/>
            <a:ext cx="592372" cy="491747"/>
          </a:xfrm>
          <a:prstGeom prst="ellipse">
            <a:avLst/>
          </a:prstGeom>
          <a:solidFill>
            <a:schemeClr val="accent2"/>
          </a:solidFill>
        </p:spPr>
        <p:txBody>
          <a:bodyPr wrap="square" lIns="36000" tIns="36000" rIns="36000" bIns="36000" rtlCol="0">
            <a:spAutoFit/>
          </a:bodyPr>
          <a:lstStyle/>
          <a:p>
            <a:pPr algn="ctr"/>
            <a:r>
              <a:rPr kumimoji="1" lang="en-US" altLang="ja-JP" dirty="0" smtClean="0">
                <a:solidFill>
                  <a:schemeClr val="bg1"/>
                </a:solidFill>
                <a:latin typeface="Meiryo UI" panose="020B0604030504040204" pitchFamily="50" charset="-128"/>
                <a:ea typeface="Meiryo UI" panose="020B0604030504040204" pitchFamily="50" charset="-128"/>
              </a:rPr>
              <a:t>Q2</a:t>
            </a:r>
            <a:endParaRPr kumimoji="1" lang="ja-JP" altLang="en-US" dirty="0">
              <a:solidFill>
                <a:schemeClr val="bg1"/>
              </a:solidFill>
              <a:latin typeface="Meiryo UI" panose="020B0604030504040204" pitchFamily="50" charset="-128"/>
              <a:ea typeface="Meiryo UI" panose="020B0604030504040204" pitchFamily="50" charset="-128"/>
            </a:endParaRPr>
          </a:p>
        </p:txBody>
      </p:sp>
      <p:sp>
        <p:nvSpPr>
          <p:cNvPr id="41" name="テキスト ボックス 40"/>
          <p:cNvSpPr txBox="1"/>
          <p:nvPr/>
        </p:nvSpPr>
        <p:spPr>
          <a:xfrm>
            <a:off x="786528" y="844958"/>
            <a:ext cx="8083732" cy="338554"/>
          </a:xfrm>
          <a:prstGeom prst="rect">
            <a:avLst/>
          </a:prstGeom>
          <a:noFill/>
          <a:ln>
            <a:noFill/>
          </a:ln>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600" b="1" u="sng"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どの分野の何に興味が沸きましたか？</a:t>
            </a:r>
            <a:endParaRPr lang="ja-JP" altLang="en-US" sz="1600" b="1" u="sng"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角丸四角形 43"/>
          <p:cNvSpPr/>
          <p:nvPr/>
        </p:nvSpPr>
        <p:spPr>
          <a:xfrm>
            <a:off x="140267" y="832738"/>
            <a:ext cx="8829958" cy="1129459"/>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p:cNvSpPr txBox="1"/>
          <p:nvPr/>
        </p:nvSpPr>
        <p:spPr>
          <a:xfrm>
            <a:off x="100542" y="800085"/>
            <a:ext cx="592372" cy="491747"/>
          </a:xfrm>
          <a:prstGeom prst="ellipse">
            <a:avLst/>
          </a:prstGeom>
          <a:solidFill>
            <a:schemeClr val="accent2"/>
          </a:solidFill>
        </p:spPr>
        <p:txBody>
          <a:bodyPr wrap="square" lIns="36000" tIns="36000" rIns="36000" bIns="36000" rtlCol="0">
            <a:spAutoFit/>
          </a:bodyPr>
          <a:lstStyle/>
          <a:p>
            <a:pPr algn="ctr"/>
            <a:r>
              <a:rPr kumimoji="1" lang="en-US" altLang="ja-JP" dirty="0" smtClean="0">
                <a:solidFill>
                  <a:schemeClr val="bg1"/>
                </a:solidFill>
                <a:latin typeface="Meiryo UI" panose="020B0604030504040204" pitchFamily="50" charset="-128"/>
                <a:ea typeface="Meiryo UI" panose="020B0604030504040204" pitchFamily="50" charset="-128"/>
              </a:rPr>
              <a:t>Q1</a:t>
            </a:r>
            <a:endParaRPr kumimoji="1" lang="ja-JP" altLang="en-US" dirty="0">
              <a:solidFill>
                <a:schemeClr val="bg1"/>
              </a:solidFill>
              <a:latin typeface="Meiryo UI" panose="020B0604030504040204" pitchFamily="50" charset="-128"/>
              <a:ea typeface="Meiryo UI" panose="020B0604030504040204" pitchFamily="50" charset="-128"/>
            </a:endParaRPr>
          </a:p>
        </p:txBody>
      </p:sp>
      <p:sp>
        <p:nvSpPr>
          <p:cNvPr id="46" name="テキスト ボックス 45"/>
          <p:cNvSpPr txBox="1"/>
          <p:nvPr/>
        </p:nvSpPr>
        <p:spPr>
          <a:xfrm>
            <a:off x="786528" y="3161364"/>
            <a:ext cx="8275252" cy="338554"/>
          </a:xfrm>
          <a:prstGeom prst="rect">
            <a:avLst/>
          </a:prstGeom>
          <a:noFill/>
          <a:ln>
            <a:noFill/>
          </a:ln>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600" b="1" u="sng"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疑問に思うことは何ですか？</a:t>
            </a:r>
            <a:endParaRPr lang="en-US" altLang="ja-JP" sz="1400" b="1" u="sng"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角丸四角形 48"/>
          <p:cNvSpPr/>
          <p:nvPr/>
        </p:nvSpPr>
        <p:spPr>
          <a:xfrm>
            <a:off x="140267" y="3161364"/>
            <a:ext cx="8829958" cy="1129459"/>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テキスト ボックス 49"/>
          <p:cNvSpPr txBox="1"/>
          <p:nvPr/>
        </p:nvSpPr>
        <p:spPr>
          <a:xfrm>
            <a:off x="100542" y="3093101"/>
            <a:ext cx="592372" cy="491747"/>
          </a:xfrm>
          <a:prstGeom prst="ellipse">
            <a:avLst/>
          </a:prstGeom>
          <a:solidFill>
            <a:schemeClr val="accent2"/>
          </a:solidFill>
        </p:spPr>
        <p:txBody>
          <a:bodyPr wrap="square" lIns="36000" tIns="36000" rIns="36000" bIns="36000" rtlCol="0">
            <a:spAutoFit/>
          </a:bodyPr>
          <a:lstStyle/>
          <a:p>
            <a:pPr algn="ctr"/>
            <a:r>
              <a:rPr kumimoji="1" lang="en-US" altLang="ja-JP" dirty="0" smtClean="0">
                <a:solidFill>
                  <a:schemeClr val="bg1"/>
                </a:solidFill>
                <a:latin typeface="Meiryo UI" panose="020B0604030504040204" pitchFamily="50" charset="-128"/>
                <a:ea typeface="Meiryo UI" panose="020B0604030504040204" pitchFamily="50" charset="-128"/>
              </a:rPr>
              <a:t>Q3</a:t>
            </a:r>
            <a:endParaRPr kumimoji="1" lang="ja-JP" altLang="en-US" dirty="0">
              <a:solidFill>
                <a:schemeClr val="bg1"/>
              </a:solidFill>
              <a:latin typeface="Meiryo UI" panose="020B0604030504040204" pitchFamily="50" charset="-128"/>
              <a:ea typeface="Meiryo UI" panose="020B0604030504040204" pitchFamily="50" charset="-128"/>
            </a:endParaRPr>
          </a:p>
        </p:txBody>
      </p:sp>
      <p:sp>
        <p:nvSpPr>
          <p:cNvPr id="51" name="テキスト ボックス 50"/>
          <p:cNvSpPr txBox="1"/>
          <p:nvPr/>
        </p:nvSpPr>
        <p:spPr>
          <a:xfrm>
            <a:off x="786528" y="4337697"/>
            <a:ext cx="8083732" cy="338554"/>
          </a:xfrm>
          <a:prstGeom prst="rect">
            <a:avLst/>
          </a:prstGeom>
          <a:noFill/>
          <a:ln>
            <a:noFill/>
          </a:ln>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600" b="1" u="sng"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訪問したい施設、体験したいメニューは？</a:t>
            </a:r>
            <a:endParaRPr lang="ja-JP" altLang="en-US" sz="1600" b="1" u="sng"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角丸四角形 53"/>
          <p:cNvSpPr/>
          <p:nvPr/>
        </p:nvSpPr>
        <p:spPr>
          <a:xfrm>
            <a:off x="140267" y="4325477"/>
            <a:ext cx="8829958" cy="1129459"/>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p:cNvSpPr txBox="1"/>
          <p:nvPr/>
        </p:nvSpPr>
        <p:spPr>
          <a:xfrm>
            <a:off x="100542" y="4269914"/>
            <a:ext cx="592372" cy="491747"/>
          </a:xfrm>
          <a:prstGeom prst="ellipse">
            <a:avLst/>
          </a:prstGeom>
          <a:solidFill>
            <a:schemeClr val="accent2"/>
          </a:solidFill>
        </p:spPr>
        <p:txBody>
          <a:bodyPr wrap="square" lIns="36000" tIns="36000" rIns="36000" bIns="36000" rtlCol="0">
            <a:spAutoFit/>
          </a:bodyPr>
          <a:lstStyle/>
          <a:p>
            <a:pPr algn="ctr"/>
            <a:r>
              <a:rPr kumimoji="1" lang="en-US" altLang="ja-JP" dirty="0" smtClean="0">
                <a:solidFill>
                  <a:schemeClr val="bg1"/>
                </a:solidFill>
                <a:latin typeface="Meiryo UI" panose="020B0604030504040204" pitchFamily="50" charset="-128"/>
                <a:ea typeface="Meiryo UI" panose="020B0604030504040204" pitchFamily="50" charset="-128"/>
              </a:rPr>
              <a:t>Q4</a:t>
            </a:r>
            <a:endParaRPr kumimoji="1" lang="ja-JP" altLang="en-US" dirty="0">
              <a:solidFill>
                <a:schemeClr val="bg1"/>
              </a:solidFill>
              <a:latin typeface="Meiryo UI" panose="020B0604030504040204" pitchFamily="50" charset="-128"/>
              <a:ea typeface="Meiryo UI" panose="020B0604030504040204" pitchFamily="50" charset="-128"/>
            </a:endParaRPr>
          </a:p>
        </p:txBody>
      </p:sp>
      <p:sp>
        <p:nvSpPr>
          <p:cNvPr id="56" name="テキスト ボックス 55"/>
          <p:cNvSpPr txBox="1"/>
          <p:nvPr/>
        </p:nvSpPr>
        <p:spPr>
          <a:xfrm>
            <a:off x="786528" y="5508160"/>
            <a:ext cx="8083732" cy="338554"/>
          </a:xfrm>
          <a:prstGeom prst="rect">
            <a:avLst/>
          </a:prstGeom>
          <a:noFill/>
          <a:ln>
            <a:noFill/>
          </a:ln>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600" b="1" u="sng"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自主</a:t>
            </a:r>
            <a:r>
              <a:rPr lang="ja-JP" altLang="en-US" sz="1600" b="1" u="sng"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研修</a:t>
            </a:r>
            <a:r>
              <a:rPr lang="ja-JP" altLang="en-US" sz="1600" b="1" u="sng"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テーマ案</a:t>
            </a:r>
            <a:endParaRPr lang="ja-JP" altLang="en-US" sz="1400" b="1" u="sng"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7" name="角丸四角形 76"/>
          <p:cNvSpPr/>
          <p:nvPr/>
        </p:nvSpPr>
        <p:spPr>
          <a:xfrm>
            <a:off x="140267" y="5495940"/>
            <a:ext cx="8829958" cy="1129459"/>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テキスト ボックス 77"/>
          <p:cNvSpPr txBox="1"/>
          <p:nvPr/>
        </p:nvSpPr>
        <p:spPr>
          <a:xfrm>
            <a:off x="100542" y="5440377"/>
            <a:ext cx="592372" cy="491747"/>
          </a:xfrm>
          <a:prstGeom prst="ellipse">
            <a:avLst/>
          </a:prstGeom>
          <a:solidFill>
            <a:schemeClr val="accent2"/>
          </a:solidFill>
        </p:spPr>
        <p:txBody>
          <a:bodyPr wrap="square" lIns="36000" tIns="36000" rIns="36000" bIns="36000" rtlCol="0">
            <a:spAutoFit/>
          </a:bodyPr>
          <a:lstStyle/>
          <a:p>
            <a:pPr algn="ctr"/>
            <a:r>
              <a:rPr kumimoji="1" lang="en-US" altLang="ja-JP" dirty="0" smtClean="0">
                <a:solidFill>
                  <a:schemeClr val="bg1"/>
                </a:solidFill>
                <a:latin typeface="Meiryo UI" panose="020B0604030504040204" pitchFamily="50" charset="-128"/>
                <a:ea typeface="Meiryo UI" panose="020B0604030504040204" pitchFamily="50" charset="-128"/>
              </a:rPr>
              <a:t>Q5</a:t>
            </a:r>
            <a:endParaRPr kumimoji="1" lang="ja-JP" altLang="en-US" dirty="0">
              <a:solidFill>
                <a:schemeClr val="bg1"/>
              </a:solidFill>
              <a:latin typeface="Meiryo UI" panose="020B0604030504040204" pitchFamily="50" charset="-128"/>
              <a:ea typeface="Meiryo UI" panose="020B0604030504040204" pitchFamily="50" charset="-128"/>
            </a:endParaRPr>
          </a:p>
        </p:txBody>
      </p:sp>
      <p:pic>
        <p:nvPicPr>
          <p:cNvPr id="3" name="図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00949" y="54053"/>
            <a:ext cx="1008744" cy="1440918"/>
          </a:xfrm>
          <a:prstGeom prst="rect">
            <a:avLst/>
          </a:prstGeom>
        </p:spPr>
      </p:pic>
      <p:pic>
        <p:nvPicPr>
          <p:cNvPr id="4" name="図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16700" y="4567892"/>
            <a:ext cx="2654300" cy="2654300"/>
          </a:xfrm>
          <a:prstGeom prst="rect">
            <a:avLst/>
          </a:prstGeom>
        </p:spPr>
      </p:pic>
    </p:spTree>
    <p:extLst>
      <p:ext uri="{BB962C8B-B14F-4D97-AF65-F5344CB8AC3E}">
        <p14:creationId xmlns:p14="http://schemas.microsoft.com/office/powerpoint/2010/main" val="12338844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3720</TotalTime>
  <Words>447</Words>
  <Application>Microsoft Office PowerPoint</Application>
  <PresentationFormat>画面に合わせる (4:3)</PresentationFormat>
  <Paragraphs>57</Paragraphs>
  <Slides>4</Slides>
  <Notes>4</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【文化】マナビの翼： 琉球ロマンミニシアター「現代組舞踊を体験」</dc:title>
  <dc:creator>小林由紀</dc:creator>
  <cp:lastModifiedBy>harugiku</cp:lastModifiedBy>
  <cp:revision>307</cp:revision>
  <dcterms:created xsi:type="dcterms:W3CDTF">2015-06-16T13:50:25Z</dcterms:created>
  <dcterms:modified xsi:type="dcterms:W3CDTF">2015-10-06T02:01:34Z</dcterms:modified>
</cp:coreProperties>
</file>