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82" r:id="rId2"/>
    <p:sldId id="283" r:id="rId3"/>
  </p:sldIdLst>
  <p:sldSz cx="9144000" cy="6858000" type="screen4x3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2C0737F8-E00A-4078-AB57-6544375F140B}">
          <p14:sldIdLst>
            <p14:sldId id="282"/>
            <p14:sldId id="28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614" autoAdjust="0"/>
    <p:restoredTop sz="96214" autoAdjust="0"/>
  </p:normalViewPr>
  <p:slideViewPr>
    <p:cSldViewPr snapToGrid="0">
      <p:cViewPr>
        <p:scale>
          <a:sx n="112" d="100"/>
          <a:sy n="112" d="100"/>
        </p:scale>
        <p:origin x="-201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4871" cy="502755"/>
          </a:xfrm>
          <a:prstGeom prst="rect">
            <a:avLst/>
          </a:prstGeom>
        </p:spPr>
        <p:txBody>
          <a:bodyPr vert="horz" lIns="93122" tIns="46561" rIns="93122" bIns="4656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1"/>
            <a:ext cx="2984871" cy="502755"/>
          </a:xfrm>
          <a:prstGeom prst="rect">
            <a:avLst/>
          </a:prstGeom>
        </p:spPr>
        <p:txBody>
          <a:bodyPr vert="horz" lIns="93122" tIns="46561" rIns="93122" bIns="46561" rtlCol="0"/>
          <a:lstStyle>
            <a:lvl1pPr algn="r">
              <a:defRPr sz="1200"/>
            </a:lvl1pPr>
          </a:lstStyle>
          <a:p>
            <a:fld id="{74BCEEB7-E490-4A03-B0C2-B22F14CFF844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22" tIns="46561" rIns="93122" bIns="4656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2270"/>
            <a:ext cx="5510530" cy="3945493"/>
          </a:xfrm>
          <a:prstGeom prst="rect">
            <a:avLst/>
          </a:prstGeom>
        </p:spPr>
        <p:txBody>
          <a:bodyPr vert="horz" lIns="93122" tIns="46561" rIns="93122" bIns="4656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517547"/>
            <a:ext cx="2984871" cy="502754"/>
          </a:xfrm>
          <a:prstGeom prst="rect">
            <a:avLst/>
          </a:prstGeom>
        </p:spPr>
        <p:txBody>
          <a:bodyPr vert="horz" lIns="93122" tIns="46561" rIns="93122" bIns="4656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3122" tIns="46561" rIns="93122" bIns="46561" rtlCol="0" anchor="b"/>
          <a:lstStyle>
            <a:lvl1pPr algn="r">
              <a:defRPr sz="1200"/>
            </a:lvl1pPr>
          </a:lstStyle>
          <a:p>
            <a:fld id="{E44A5930-9E19-4D1D-9D34-BD303438B4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18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A5930-9E19-4D1D-9D34-BD303438B49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3222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A5930-9E19-4D1D-9D34-BD303438B49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549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5475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61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687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25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2116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2433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138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961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037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84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74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3358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直線コネクタ 30"/>
          <p:cNvCxnSpPr/>
          <p:nvPr/>
        </p:nvCxnSpPr>
        <p:spPr>
          <a:xfrm>
            <a:off x="94192" y="385374"/>
            <a:ext cx="8967589" cy="6962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04944" y="-7263"/>
            <a:ext cx="68007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學習單  </a:t>
            </a:r>
            <a:r>
              <a:rPr lang="zh-TW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適合對象：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高中生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25332" y="451246"/>
            <a:ext cx="4529156" cy="3385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料理・歷史・世界遺產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86528" y="2015038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沖繩飲食文化中，有與外國料理融合的例子嗎？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2237" y="2386412"/>
            <a:ext cx="10324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zh-TW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參考答案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140267" y="2002818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6366" y="2007552"/>
            <a:ext cx="64016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Q2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786528" y="851221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沖繩料理的特色以及常用食材是什麼？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2237" y="1222596"/>
            <a:ext cx="10324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zh-TW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參考答案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</p:txBody>
      </p:sp>
      <p:sp>
        <p:nvSpPr>
          <p:cNvPr id="41" name="正方形/長方形 40"/>
          <p:cNvSpPr/>
          <p:nvPr/>
        </p:nvSpPr>
        <p:spPr>
          <a:xfrm>
            <a:off x="140267" y="839001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46366" y="843735"/>
            <a:ext cx="640162" cy="35024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Q1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86528" y="3167627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沖繩的守護神「沖繩招福獅（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SHISA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）」是什麼？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2237" y="3538521"/>
            <a:ext cx="10324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zh-TW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參考答案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ja-JP" altLang="en-US" sz="11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140267" y="3167627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46366" y="3159661"/>
            <a:ext cx="64016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Q3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786528" y="4343960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請將沖繩的世界遺產「琉球王國城跡及關聯遺產群（共九處）」串聯成一個完整行程</a:t>
            </a: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" y="4690000"/>
            <a:ext cx="10903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zh-TW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參考答案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</p:txBody>
      </p:sp>
      <p:sp>
        <p:nvSpPr>
          <p:cNvPr id="51" name="正方形/長方形 50"/>
          <p:cNvSpPr/>
          <p:nvPr/>
        </p:nvSpPr>
        <p:spPr>
          <a:xfrm>
            <a:off x="140267" y="4331740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46366" y="4336474"/>
            <a:ext cx="64016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Q4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786528" y="5514423"/>
            <a:ext cx="8083732" cy="307777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14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日本第一個獲得「國際暗天公園」認定的「西表石垣國家公園」是什麼樣的地方？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" y="5981047"/>
            <a:ext cx="11523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zh-TW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參考答案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</p:txBody>
      </p:sp>
      <p:sp>
        <p:nvSpPr>
          <p:cNvPr id="56" name="正方形/長方形 55"/>
          <p:cNvSpPr/>
          <p:nvPr/>
        </p:nvSpPr>
        <p:spPr>
          <a:xfrm>
            <a:off x="140267" y="5502203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46366" y="5506937"/>
            <a:ext cx="64016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Q5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767" y="33646"/>
            <a:ext cx="1075996" cy="1536983"/>
          </a:xfrm>
          <a:prstGeom prst="rect">
            <a:avLst/>
          </a:prstGeom>
        </p:spPr>
      </p:pic>
      <p:sp>
        <p:nvSpPr>
          <p:cNvPr id="28" name="テキスト ボックス 27"/>
          <p:cNvSpPr txBox="1"/>
          <p:nvPr/>
        </p:nvSpPr>
        <p:spPr>
          <a:xfrm>
            <a:off x="864572" y="1229162"/>
            <a:ext cx="732745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在沖繩有句話是：「豬除了叫聲以外的部分都可以吃。」這句話說明了豬肉是沖繩餐桌上不可欠缺的食材。在日本本島很少見的苦瓜、木瓜、絲瓜等蔬菜也是沖繩人常吃的食物。另外，沖繩料理的特色是受到中國、東南亞、美國等外來影響很大。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864573" y="2392372"/>
            <a:ext cx="800568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從外國傳入的料理，已經成為沖繩飲食文化的一部分了。</a:t>
            </a:r>
            <a:r>
              <a:rPr lang="zh-TW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以來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自美國的移民</a:t>
            </a:r>
            <a:r>
              <a:rPr lang="zh-TW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的影響最多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，</a:t>
            </a:r>
            <a:r>
              <a:rPr lang="zh-TW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也有受到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中南美、亞洲等地的影響。例如「牛排」廣受沖繩人的喜愛到可以稱為</a:t>
            </a:r>
            <a:r>
              <a:rPr lang="zh-TW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沖繩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飲食文化的地步。另外還有「塔可飯」</a:t>
            </a:r>
            <a:r>
              <a:rPr lang="zh-TW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這樣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把外國料理做沖繩風改良而成為沖繩特色料理的例子。沖繩</a:t>
            </a:r>
            <a:r>
              <a:rPr lang="zh-TW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料理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的特色</a:t>
            </a:r>
            <a:r>
              <a:rPr lang="zh-TW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是不管是什麼料理的份量都很多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853612" y="3539815"/>
            <a:ext cx="810565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「獅子」在沖繩方言中的發音是「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SHISA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」。據說，最早起源於埃及的人面獅身像，經由絲路傳至中國後，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世紀時再從中國傳至沖繩。嘴巴打開的</a:t>
            </a:r>
            <a:r>
              <a:rPr lang="zh-TW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招福獅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是公的，具有招福之力，放</a:t>
            </a:r>
            <a:r>
              <a:rPr lang="zh-TW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置於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右側。嘴巴閉起的是母的，可以防止災厄入宅，放置於左側。</a:t>
            </a:r>
            <a:r>
              <a:rPr lang="zh-TW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招福獅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是沖繩家庭的守護神，能夠驅魔鎮煞，通常會鎮坐在屋頂上或玄關口。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801677" y="4694531"/>
            <a:ext cx="793145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九個地點要在一天內走完比較困難，所以來安排兩天的行程。第一天從北部的今歸仁城跡（今歸仁村）～勝連城跡（宇流麻市）～座喜味城跡（讀谷村）～中城城跡（北中城村）。第二天以首里為起點往南，首里城跡（那霸市）～園比屋御嶽石門（那霸市）～玉陵（那霸市）～識名園（那霸市）～齋場御嶽（南城市）的順序最推薦。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820142" y="5888394"/>
            <a:ext cx="80165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「西表石垣公園」位在日本的南端的八重山群島</a:t>
            </a:r>
            <a:r>
              <a:rPr lang="zh-TW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上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，陸上面積約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406.53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平方公里</a:t>
            </a:r>
            <a:r>
              <a:rPr lang="zh-TW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，距離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台灣</a:t>
            </a:r>
            <a:r>
              <a:rPr lang="zh-TW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往東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270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公里，</a:t>
            </a:r>
            <a:r>
              <a:rPr lang="zh-TW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擁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有廣闊的亞熱帶特</a:t>
            </a:r>
            <a:r>
              <a:rPr lang="zh-TW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殊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自然景觀。在珊瑚礁所環繞的島嶼上棲息著眾多的稀有動植物，包含了需要極暗棲息地的八重山螢火蟲（八重山特有種）。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731657" y="426481"/>
            <a:ext cx="3460365" cy="26161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0" rIns="0" rtlCol="0">
            <a:spAutoFit/>
          </a:bodyPr>
          <a:lstStyle/>
          <a:p>
            <a:r>
              <a:rPr lang="zh-TW" altLang="en-US" sz="11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從</a:t>
            </a:r>
            <a:r>
              <a:rPr lang="en-US" altLang="ja-JP" sz="11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Q1</a:t>
            </a:r>
            <a:r>
              <a:rPr lang="ja-JP" altLang="en-US" sz="11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1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zh-TW" altLang="en-US" sz="11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的沖繩問題中，學習與</a:t>
            </a:r>
            <a:r>
              <a:rPr lang="ja-JP" altLang="en-US" sz="11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沖縄</a:t>
            </a:r>
            <a:r>
              <a:rPr lang="zh-TW" altLang="en-US" sz="11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相關的知識吧！</a:t>
            </a:r>
            <a:endParaRPr lang="ja-JP" altLang="en-US" sz="11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3779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直線コネクタ 30"/>
          <p:cNvCxnSpPr/>
          <p:nvPr/>
        </p:nvCxnSpPr>
        <p:spPr>
          <a:xfrm>
            <a:off x="94192" y="385374"/>
            <a:ext cx="8967589" cy="6962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04944" y="-7263"/>
            <a:ext cx="68007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學習單  </a:t>
            </a:r>
            <a:r>
              <a:rPr lang="zh-TW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適合對象：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高中生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25332" y="451246"/>
            <a:ext cx="4529156" cy="3385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自然・環境・歴史・文化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86528" y="2015038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如果珊瑚死亡會有什麼影響呢？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0" y="2386412"/>
            <a:ext cx="10647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zh-TW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參考答案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140267" y="2002818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6366" y="2007552"/>
            <a:ext cx="64016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Q2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786528" y="851221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珊瑚礁在海洋中有什麼作用？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" y="1222596"/>
            <a:ext cx="10647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zh-TW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參考答案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</p:txBody>
      </p:sp>
      <p:sp>
        <p:nvSpPr>
          <p:cNvPr id="41" name="正方形/長方形 40"/>
          <p:cNvSpPr/>
          <p:nvPr/>
        </p:nvSpPr>
        <p:spPr>
          <a:xfrm>
            <a:off x="140267" y="839001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46366" y="843735"/>
            <a:ext cx="640162" cy="35024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Q1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86528" y="3167627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沖繩縣過去是怎樣的國家？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" y="3538521"/>
            <a:ext cx="10647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zh-TW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參考答案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ja-JP" altLang="en-US" sz="11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140267" y="3167627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46366" y="3159661"/>
            <a:ext cx="64016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Q3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786528" y="4343960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為什麼美軍基地</a:t>
            </a:r>
            <a:r>
              <a:rPr lang="zh-TW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會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集中在沖繩？</a:t>
            </a: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0" y="4690000"/>
            <a:ext cx="10903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zh-TW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參考答案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</p:txBody>
      </p:sp>
      <p:sp>
        <p:nvSpPr>
          <p:cNvPr id="51" name="正方形/長方形 50"/>
          <p:cNvSpPr/>
          <p:nvPr/>
        </p:nvSpPr>
        <p:spPr>
          <a:xfrm>
            <a:off x="140267" y="4331740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46366" y="4336474"/>
            <a:ext cx="64016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Q4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786528" y="5514423"/>
            <a:ext cx="8083732" cy="307777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14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可以學習沖繩當地文化場所</a:t>
            </a:r>
            <a:r>
              <a:rPr lang="zh-TW" altLang="en-US" sz="14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有哪些</a:t>
            </a:r>
            <a:r>
              <a:rPr lang="ja-JP" altLang="en-US" sz="14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？在該處要學習什麼？</a:t>
            </a:r>
            <a:endParaRPr lang="en-US" altLang="ja-JP" sz="1400" b="1" u="sng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0" y="5981047"/>
            <a:ext cx="11523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zh-TW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參考答案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</p:txBody>
      </p:sp>
      <p:sp>
        <p:nvSpPr>
          <p:cNvPr id="56" name="正方形/長方形 55"/>
          <p:cNvSpPr/>
          <p:nvPr/>
        </p:nvSpPr>
        <p:spPr>
          <a:xfrm>
            <a:off x="140267" y="5502203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46366" y="5506937"/>
            <a:ext cx="64016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Q5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767" y="33646"/>
            <a:ext cx="1075996" cy="1536983"/>
          </a:xfrm>
          <a:prstGeom prst="rect">
            <a:avLst/>
          </a:prstGeom>
        </p:spPr>
      </p:pic>
      <p:sp>
        <p:nvSpPr>
          <p:cNvPr id="28" name="テキスト ボックス 27"/>
          <p:cNvSpPr txBox="1"/>
          <p:nvPr/>
        </p:nvSpPr>
        <p:spPr>
          <a:xfrm>
            <a:off x="864572" y="1229162"/>
            <a:ext cx="73274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沖繩的海是世界上透明度屈指的美麗海洋，棲息著五顏六色的珊瑚。珊瑚礁就是海洋生物的寶庫，牠會伸出觸手捕捉海中的浮游生物食用，在牠體內共生的蟲黃藻會行光合作用產生能量。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864573" y="2392372"/>
            <a:ext cx="80056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珊瑚死亡後，對珊瑚礁生態系會發生很大的影響，棲息在珊瑚礁中的生物也會隨之消失。生態系崩解後，沖繩的美景減少，想來沖繩海洋玩的人也</a:t>
            </a:r>
            <a:r>
              <a:rPr lang="zh-TW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會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減少，有可能會對沖繩的觀光產業</a:t>
            </a:r>
            <a:r>
              <a:rPr lang="zh-TW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產生衝擊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853612" y="3539815"/>
            <a:ext cx="81056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沖繩縣過去是個獨立國家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——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「琉球王國」，地位最高的是國王。另外，當時與中國、日本、東南亞各國</a:t>
            </a:r>
            <a:r>
              <a:rPr lang="zh-TW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進行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轉口貿易</a:t>
            </a:r>
            <a:r>
              <a:rPr lang="zh-TW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，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相當盛行。現在沖繩的傳統工藝品，如陶器、紡織品、漆器等技術都是從當時流傳下來的</a:t>
            </a:r>
            <a:r>
              <a:rPr lang="zh-CN" altLang="en-US" sz="110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801677" y="4694531"/>
            <a:ext cx="793145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1952</a:t>
            </a:r>
            <a:r>
              <a:rPr lang="zh-TW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年日本和美國簽署「安全保障條約」後，美國獲得可以在全日本設置美軍基地的權利。之後，因日本希望可以成為平等的關係，因此條約內容做了修改，此後日本本島的基地便全數集中移動至沖繩。以那霸市為中心，半徑</a:t>
            </a:r>
            <a:r>
              <a:rPr lang="en-US" altLang="zh-TW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2000km</a:t>
            </a:r>
            <a:r>
              <a:rPr lang="zh-TW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範圍內有馬尼拉、上海等亞洲主要都市，因此沖繩在亞洲的戰略位置對美軍來說很重要，被稱為「</a:t>
            </a:r>
            <a:r>
              <a:rPr lang="en-US" altLang="zh-TW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Keystone of the Pacific</a:t>
            </a:r>
            <a:r>
              <a:rPr lang="zh-TW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（太平洋基石）」。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820142" y="5913244"/>
            <a:ext cx="80165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在沖繩，有「沖繩世界文化王國・玉泉洞」、「體驗王國 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MURASAKI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村」等數個可以學習沖繩文化的設施。另外在「第一牧志公設市場」可以認識沖繩特有的食材、在「那霸市文化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TENBUS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館」可以學習傳統工藝之美等。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731657" y="426481"/>
            <a:ext cx="3460365" cy="26161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0" rIns="0" rtlCol="0">
            <a:spAutoFit/>
          </a:bodyPr>
          <a:lstStyle/>
          <a:p>
            <a:r>
              <a:rPr lang="zh-TW" altLang="en-US" sz="11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從</a:t>
            </a:r>
            <a:r>
              <a:rPr lang="en-US" altLang="ja-JP" sz="11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Q1</a:t>
            </a:r>
            <a:r>
              <a:rPr lang="ja-JP" altLang="en-US" sz="11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1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zh-TW" altLang="en-US" sz="11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的沖繩問題中，學習與</a:t>
            </a:r>
            <a:r>
              <a:rPr lang="ja-JP" altLang="en-US" sz="11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沖縄</a:t>
            </a:r>
            <a:r>
              <a:rPr lang="zh-TW" altLang="en-US" sz="11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相關的知識吧！</a:t>
            </a:r>
            <a:endParaRPr lang="ja-JP" altLang="en-US" sz="11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7981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1634</TotalTime>
  <Words>649</Words>
  <Application>Microsoft Office PowerPoint</Application>
  <PresentationFormat>画面に合わせる (4:3)</PresentationFormat>
  <Paragraphs>48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seiei</dc:creator>
  <cp:lastModifiedBy>神山保加</cp:lastModifiedBy>
  <cp:revision>82</cp:revision>
  <cp:lastPrinted>2020-06-18T05:53:47Z</cp:lastPrinted>
  <dcterms:created xsi:type="dcterms:W3CDTF">2020-06-16T05:24:30Z</dcterms:created>
  <dcterms:modified xsi:type="dcterms:W3CDTF">2020-07-31T00:35:54Z</dcterms:modified>
</cp:coreProperties>
</file>