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9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満　安寿香" initials="川満　安寿香" lastIdx="1" clrIdx="0">
    <p:extLst>
      <p:ext uri="{19B8F6BF-5375-455C-9EA6-DF929625EA0E}">
        <p15:presenceInfo xmlns:p15="http://schemas.microsoft.com/office/powerpoint/2012/main" userId="S::asuka@ocvb.or.jp::977eeebc-34c7-4d5a-8e5f-36d5cef3ec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F7545-3365-41CD-9FE3-14A771E50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1F188D-E402-4F41-B45C-6F5251806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E892E2-EA56-4244-BF39-79D23589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E13487-8AE2-4713-B4BD-5948BD3D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4A6FFB-8C5B-4B0E-BBE2-D7C654DB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16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0C1DC3-DAC8-418F-8B26-8C61C64C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D134D1-BDB6-4C52-8726-834C7E2E0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225E52-44B7-48BA-A8E6-60E9B956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328EE3-8CDB-4CD8-BC7F-C3C6F8DC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EFB00-4CC6-4F7D-A204-7E3C589A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87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5FFF42-D4EE-486F-8A20-7B1132102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02771C-1538-429F-AD5E-18B3DAB69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FAD41-1FE6-4F21-B82D-4B234A2B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4040F5-7FD1-480A-90D1-9268CFDC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8073B4-8A27-40BC-B5F1-83B21071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6F9ABE-FDBC-409A-9C72-3916ECB3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CE2CCE-FF43-4DD6-95D6-BF5C3417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2E4CB3-79E3-44E2-8708-297ED786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6313B8-690E-42EC-848D-45C7F5F9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759682-F324-40FC-BBFA-F7923411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9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BBCF6-0491-4F1F-91D2-51B74E87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09591D-8364-4348-98CE-4D5EB91D6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5E1A2-CBD2-41CC-9F32-B45E68D5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F37FF-F889-4A81-B51B-1670FF1C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4E4705-CB52-465F-97E1-AC0C7996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90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23191E-B175-4B9C-B2B2-49E9B776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830CE-F431-469A-B649-571BA55B2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9F4D6-1AD1-4089-9B1F-E0EF7D862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83ADA5-75D8-4E5C-BF20-0D458E25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A0C795-7764-453B-88CE-D6E13E41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6EF01-1BC5-469D-830D-F63B6E52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5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07F76-6D43-4E5C-9005-AD69D48C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E90C61-BED9-4E06-BCEF-140C42CB5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1F2635-6857-42A8-86AF-6178645A2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AC9DC50-3854-4290-9168-430C99D37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4D88068-8495-4E31-A523-2196E2778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B09358-48B4-41EC-90FC-1B8975F3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E44695-9430-4EEA-984E-E36AA570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1094814-7B47-45E2-BC28-20B0AF4F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9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BBD08-75A0-47BA-97B4-1F7007FB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A7063D-8432-4F58-99DF-47417B9B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71DB930-026A-46B4-A582-D819AE9B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273F5C-84A6-46E5-AF88-ED9BB814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49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74826C-D77B-44AE-A3D3-AC22329B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53094D-BDC8-456C-8D0D-C1CB2639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2D4045-B0DA-4E56-8C9C-8BDAC252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81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6B5617-56E1-477C-AC21-148D7E32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1F34D8-B8FD-4FEF-8D18-6C35953F7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98CB21-334B-459A-B4B9-45928EC1A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74324B-12C2-4A0E-891B-5D678C98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8B36BB-FCBD-4360-BFDB-C5565B51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943F54-8BB8-4EA5-AB9A-9B8E5F73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59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E2CB8-043B-434B-82D3-13E84DF28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DD8736-A821-4FC9-BADF-5D9C6FD30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9EE4FC-C631-45E9-B037-11D65D1B8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47AB3A-E9BA-4703-AF09-9B49713C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A074AC-6776-473F-83C6-8F382BC8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75B582-0609-4077-835C-09A9F242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8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B6880D-8428-47C6-8A78-2760BBDE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184BB-445E-41D7-A1EA-FDB644FD7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A00AF-800D-4525-8857-339F6A65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CECB8-C172-4130-B33B-7E90D83A9BC2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04684-7CFD-4EF3-AA4E-DC3B321D4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2AC033-2446-468F-B876-C1AFD4AEE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0AB0-8909-4512-BDCA-A48992B63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48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uryo@ocvb.or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BEE0559-21C0-48E0-8B2E-EB8EC8DA1C28}"/>
              </a:ext>
            </a:extLst>
          </p:cNvPr>
          <p:cNvSpPr/>
          <p:nvPr/>
        </p:nvSpPr>
        <p:spPr>
          <a:xfrm>
            <a:off x="165422" y="5417610"/>
            <a:ext cx="6583416" cy="2396168"/>
          </a:xfrm>
          <a:prstGeom prst="roundRect">
            <a:avLst>
              <a:gd name="adj" fmla="val 3680"/>
            </a:avLst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60397AB-BB2F-4B79-A01A-042ADE547F73}"/>
              </a:ext>
            </a:extLst>
          </p:cNvPr>
          <p:cNvSpPr/>
          <p:nvPr/>
        </p:nvSpPr>
        <p:spPr>
          <a:xfrm>
            <a:off x="-3077" y="4575416"/>
            <a:ext cx="6858000" cy="730408"/>
          </a:xfrm>
          <a:prstGeom prst="rect">
            <a:avLst/>
          </a:prstGeom>
          <a:solidFill>
            <a:schemeClr val="accent2">
              <a:lumMod val="50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3581A6F-8779-4EF2-86E3-E7EC89B92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89600"/>
              </p:ext>
            </p:extLst>
          </p:nvPr>
        </p:nvGraphicFramePr>
        <p:xfrm>
          <a:off x="224980" y="4675260"/>
          <a:ext cx="6494603" cy="51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4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3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お申込は </a:t>
                      </a:r>
                      <a:r>
                        <a:rPr kumimoji="1" lang="en-US" altLang="ja-JP" sz="1200" b="0" u="dbl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FAX</a:t>
                      </a: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 もしくは </a:t>
                      </a:r>
                      <a:r>
                        <a:rPr kumimoji="1" lang="en-US" altLang="ja-JP" sz="1200" b="0" u="dbl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E-Mail</a:t>
                      </a: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 にてお願いいたします。</a:t>
                      </a:r>
                      <a:endParaRPr kumimoji="1" lang="en-US" altLang="ja-JP" sz="1200" b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しねきゃぷしょん" panose="02000600000000000000" pitchFamily="2" charset="-128"/>
                        <a:ea typeface="しねきゃぷしょん" panose="02000600000000000000" pitchFamily="2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教育旅行チーム　川満／阿嘉 宛　</a:t>
                      </a:r>
                      <a:r>
                        <a:rPr kumimoji="1" lang="en-US" altLang="ja-JP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FAX</a:t>
                      </a: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：</a:t>
                      </a:r>
                      <a:r>
                        <a:rPr kumimoji="1" lang="en-US" altLang="ja-JP" sz="1400" b="0" u="dbl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098-859-6222</a:t>
                      </a: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　</a:t>
                      </a:r>
                      <a:r>
                        <a:rPr kumimoji="1" lang="en-US" altLang="ja-JP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E-mail</a:t>
                      </a:r>
                      <a:r>
                        <a:rPr kumimoji="1" lang="ja-JP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：</a:t>
                      </a:r>
                      <a:r>
                        <a:rPr kumimoji="1" lang="en-US" altLang="ja-JP" sz="1400" b="0" u="dbl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shuryo@ocvb.or.jp</a:t>
                      </a:r>
                      <a:endParaRPr kumimoji="1" lang="ja-JP" altLang="en-US" sz="1200" b="0" u="dbl" baseline="0" dirty="0">
                        <a:solidFill>
                          <a:srgbClr val="FF0000"/>
                        </a:solidFill>
                        <a:latin typeface="しねきゃぷしょん" panose="02000600000000000000" pitchFamily="2" charset="-128"/>
                        <a:ea typeface="しねきゃぷしょん" panose="02000600000000000000" pitchFamily="2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CE30EF9B-A56E-4BF8-92FA-61F1F0DAE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590079"/>
              </p:ext>
            </p:extLst>
          </p:nvPr>
        </p:nvGraphicFramePr>
        <p:xfrm>
          <a:off x="3077" y="453116"/>
          <a:ext cx="6860376" cy="120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0376">
                  <a:extLst>
                    <a:ext uri="{9D8B030D-6E8A-4147-A177-3AD203B41FA5}">
                      <a16:colId xmlns:a16="http://schemas.microsoft.com/office/drawing/2014/main" val="3332163399"/>
                    </a:ext>
                  </a:extLst>
                </a:gridCol>
              </a:tblGrid>
              <a:tr h="120278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2425" marR="92425" marT="46213" marB="46213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13897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8304ABD-6509-4083-A8EA-88FE8755367E}"/>
              </a:ext>
            </a:extLst>
          </p:cNvPr>
          <p:cNvSpPr txBox="1"/>
          <p:nvPr/>
        </p:nvSpPr>
        <p:spPr>
          <a:xfrm>
            <a:off x="189054" y="569953"/>
            <a:ext cx="485284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メイリオ" panose="020B0604030504040204" pitchFamily="50" charset="-128"/>
                <a:ea typeface="しねきゃぷしょん" panose="02000600000000000000"/>
              </a:rPr>
              <a:t>日程：令和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しねきゃぷしょん" panose="02000600000000000000"/>
              </a:rPr>
              <a:t>2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しねきゃぷしょん" panose="02000600000000000000"/>
              </a:rPr>
              <a:t>　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しねきゃぷしょん" panose="02000600000000000000"/>
              </a:rPr>
              <a:t>14:00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しねきゃぷしょん" panose="02000600000000000000"/>
              </a:rPr>
              <a:t>～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しねきゃぷしょん" panose="02000600000000000000"/>
              </a:rPr>
              <a:t>17:00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しねきゃぷしょん" panose="02000600000000000000"/>
              </a:rPr>
              <a:t>（予定）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しねきゃぷしょん" panose="02000600000000000000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メイリオ" panose="020B0604030504040204" pitchFamily="50" charset="-128"/>
                <a:ea typeface="しねきゃぷしょん" panose="02000600000000000000"/>
              </a:rPr>
              <a:t>会場：ロワジールホテル那覇　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しねきゃぷしょん" panose="02000600000000000000"/>
              </a:rPr>
              <a:t>3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しねきゃぷしょん" panose="02000600000000000000"/>
              </a:rPr>
              <a:t>階　天妃の間  </a:t>
            </a:r>
            <a:endParaRPr lang="en-US" altLang="ja-JP" sz="1400" dirty="0">
              <a:latin typeface="メイリオ" panose="020B0604030504040204" pitchFamily="50" charset="-128"/>
              <a:ea typeface="しねきゃぷしょん" panose="0200060000000000000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C647C30-5270-4F8A-9151-8ED3371A7541}"/>
              </a:ext>
            </a:extLst>
          </p:cNvPr>
          <p:cNvGrpSpPr/>
          <p:nvPr/>
        </p:nvGrpSpPr>
        <p:grpSpPr>
          <a:xfrm>
            <a:off x="-136882" y="-192760"/>
            <a:ext cx="7099384" cy="941533"/>
            <a:chOff x="-136882" y="-218886"/>
            <a:chExt cx="7099384" cy="941533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5476C45-AAF0-45D8-A2B9-E964784F6EE6}"/>
                </a:ext>
              </a:extLst>
            </p:cNvPr>
            <p:cNvSpPr/>
            <p:nvPr/>
          </p:nvSpPr>
          <p:spPr>
            <a:xfrm>
              <a:off x="-48242" y="-41229"/>
              <a:ext cx="7010744" cy="5583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D6DECC3-CBCA-4E44-AF29-13D45294DD5F}"/>
                </a:ext>
              </a:extLst>
            </p:cNvPr>
            <p:cNvSpPr/>
            <p:nvPr/>
          </p:nvSpPr>
          <p:spPr>
            <a:xfrm>
              <a:off x="-136882" y="-218886"/>
              <a:ext cx="6858000" cy="94153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しねきゃぷしょん" panose="02000600000000000000"/>
                </a:rPr>
                <a:t>沖縄修学旅行受入事業者防疫対策セミナー 参加申込書</a:t>
              </a:r>
            </a:p>
          </p:txBody>
        </p:sp>
      </p:grp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12146C98-DCFC-444E-B922-669AACD1D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30080"/>
              </p:ext>
            </p:extLst>
          </p:nvPr>
        </p:nvGraphicFramePr>
        <p:xfrm>
          <a:off x="336427" y="9427951"/>
          <a:ext cx="6182895" cy="44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7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【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お申込期間</a:t>
                      </a:r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】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令和</a:t>
                      </a:r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2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年</a:t>
                      </a:r>
                      <a:r>
                        <a:rPr kumimoji="1" lang="en-US" altLang="ja-JP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10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月</a:t>
                      </a:r>
                      <a:r>
                        <a:rPr kumimoji="1" lang="en-US" altLang="ja-JP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12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日 </a:t>
                      </a:r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(</a:t>
                      </a:r>
                      <a:r>
                        <a:rPr kumimoji="1" lang="ja-JP" altLang="en-US" sz="1600" b="1" kern="12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  <a:cs typeface="+mn-cs"/>
                        </a:rPr>
                        <a:t>月</a:t>
                      </a:r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) 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～  </a:t>
                      </a:r>
                      <a:r>
                        <a:rPr kumimoji="1" lang="en-US" altLang="ja-JP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10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月</a:t>
                      </a:r>
                      <a:r>
                        <a:rPr kumimoji="1" lang="en-US" altLang="ja-JP" sz="1800" b="1" kern="12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  <a:cs typeface="+mn-cs"/>
                        </a:rPr>
                        <a:t>22</a:t>
                      </a:r>
                      <a:r>
                        <a:rPr kumimoji="1" lang="ja-JP" alt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日 </a:t>
                      </a:r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(</a:t>
                      </a:r>
                      <a:r>
                        <a:rPr kumimoji="1" lang="ja-JP" altLang="en-US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木</a:t>
                      </a:r>
                      <a:r>
                        <a:rPr kumimoji="1" lang="en-US" altLang="ja-JP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) </a:t>
                      </a:r>
                      <a:r>
                        <a:rPr kumimoji="1" lang="en-US" altLang="ja-JP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12</a:t>
                      </a:r>
                      <a:r>
                        <a:rPr kumimoji="1" lang="ja-JP" altLang="en-US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：</a:t>
                      </a:r>
                      <a:r>
                        <a:rPr kumimoji="1" lang="en-US" altLang="ja-JP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00</a:t>
                      </a:r>
                      <a:r>
                        <a:rPr kumimoji="1" lang="ja-JP" altLang="en-US" sz="1800" baseline="0" dirty="0">
                          <a:solidFill>
                            <a:srgbClr val="FF0000"/>
                          </a:solidFill>
                          <a:latin typeface="しねきゃぷしょん" panose="02000600000000000000" pitchFamily="2" charset="-128"/>
                          <a:ea typeface="しねきゃぷしょん" panose="02000600000000000000" pitchFamily="2" charset="-128"/>
                        </a:rPr>
                        <a:t>まで</a:t>
                      </a:r>
                      <a:endParaRPr kumimoji="1" lang="ja-JP" altLang="en-US" sz="1400" baseline="0" dirty="0">
                        <a:solidFill>
                          <a:srgbClr val="FF0000"/>
                        </a:solidFill>
                        <a:latin typeface="しねきゃぷしょん" panose="02000600000000000000" pitchFamily="2" charset="-128"/>
                        <a:ea typeface="しねきゃぷしょん" panose="02000600000000000000" pitchFamily="2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088B855A-54CB-446C-95C9-610C123F2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11755"/>
              </p:ext>
            </p:extLst>
          </p:nvPr>
        </p:nvGraphicFramePr>
        <p:xfrm>
          <a:off x="189054" y="5428492"/>
          <a:ext cx="6477639" cy="23758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971">
                  <a:extLst>
                    <a:ext uri="{9D8B030D-6E8A-4147-A177-3AD203B41FA5}">
                      <a16:colId xmlns:a16="http://schemas.microsoft.com/office/drawing/2014/main" val="3670417084"/>
                    </a:ext>
                  </a:extLst>
                </a:gridCol>
                <a:gridCol w="4948668">
                  <a:extLst>
                    <a:ext uri="{9D8B030D-6E8A-4147-A177-3AD203B41FA5}">
                      <a16:colId xmlns:a16="http://schemas.microsoft.com/office/drawing/2014/main" val="1824929523"/>
                    </a:ext>
                  </a:extLst>
                </a:gridCol>
              </a:tblGrid>
              <a:tr h="4538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参加形態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対面（ご来場） ・ オンライン  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←どちらかに〇をつけてください</a:t>
                      </a:r>
                      <a:endParaRPr kumimoji="1"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a typeface="しねきゃぷしょん" panose="020006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569393"/>
                  </a:ext>
                </a:extLst>
              </a:tr>
              <a:tr h="4538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事業者名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a typeface="しねきゃぷしょん" panose="020006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528314"/>
                  </a:ext>
                </a:extLst>
              </a:tr>
              <a:tr h="4538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参加者名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a typeface="しねきゃぷしょん" panose="020006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51361"/>
                  </a:ext>
                </a:extLst>
              </a:tr>
              <a:tr h="560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連絡先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　　（　　　　　）　　　　　　</a:t>
                      </a:r>
                      <a:r>
                        <a:rPr kumimoji="1" lang="ja-JP" altLang="en-US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ー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a typeface="しねきゃぷしょん" panose="020006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561556"/>
                  </a:ext>
                </a:extLst>
              </a:tr>
              <a:tr h="4538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E-mail</a:t>
                      </a:r>
                      <a:endParaRPr kumimoji="1" lang="ja-JP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a typeface="しねきゃぷしょん" panose="0200060000000000000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a typeface="しねきゃぷしょん" panose="02000600000000000000"/>
                        </a:rPr>
                        <a:t>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89591675"/>
                  </a:ext>
                </a:extLst>
              </a:tr>
            </a:tbl>
          </a:graphicData>
        </a:graphic>
      </p:graphicFrame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DB9FF30-623C-4349-81E5-82C9972002E4}"/>
              </a:ext>
            </a:extLst>
          </p:cNvPr>
          <p:cNvSpPr/>
          <p:nvPr/>
        </p:nvSpPr>
        <p:spPr>
          <a:xfrm>
            <a:off x="136168" y="7951808"/>
            <a:ext cx="6583415" cy="138320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dirty="0">
                <a:solidFill>
                  <a:srgbClr val="00B050"/>
                </a:solidFill>
              </a:rPr>
              <a:t>質問・要望 等</a:t>
            </a:r>
            <a:endParaRPr kumimoji="1" lang="en-US" altLang="ja-JP" sz="1400" dirty="0">
              <a:solidFill>
                <a:srgbClr val="00B050"/>
              </a:solidFill>
            </a:endParaRPr>
          </a:p>
          <a:p>
            <a:endParaRPr kumimoji="1" lang="ja-JP" altLang="en-US" sz="1400" dirty="0">
              <a:solidFill>
                <a:srgbClr val="00B050"/>
              </a:solidFill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903430E-6E3C-4778-91E8-502C4EFA6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68135"/>
              </p:ext>
            </p:extLst>
          </p:nvPr>
        </p:nvGraphicFramePr>
        <p:xfrm>
          <a:off x="605075" y="1215496"/>
          <a:ext cx="5641695" cy="3158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41695">
                  <a:extLst>
                    <a:ext uri="{9D8B030D-6E8A-4147-A177-3AD203B41FA5}">
                      <a16:colId xmlns:a16="http://schemas.microsoft.com/office/drawing/2014/main" val="3916011950"/>
                    </a:ext>
                  </a:extLst>
                </a:gridCol>
              </a:tblGrid>
              <a:tr h="4148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沖縄修学旅行 受入れ事業者向け 防疫対策セミナー　プログラム（予定）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06615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</a:t>
                      </a:r>
                      <a:r>
                        <a:rPr kumimoji="1" lang="ja-JP" altLang="en-US" sz="1200" dirty="0"/>
                        <a:t>　開会の挨拶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78805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</a:t>
                      </a:r>
                      <a:r>
                        <a:rPr kumimoji="1" lang="ja-JP" altLang="en-US" sz="1200" dirty="0"/>
                        <a:t>　講話（沖縄県立中部病院　感染症内科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地域ケア科　高山義浩 氏）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3674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</a:t>
                      </a:r>
                      <a:r>
                        <a:rPr kumimoji="1" lang="ja-JP" altLang="en-US" sz="1200" dirty="0"/>
                        <a:t>　各事業者の防疫対策事例紹介及びディスカッション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0096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4.</a:t>
                      </a:r>
                      <a:r>
                        <a:rPr kumimoji="1" lang="ja-JP" altLang="en-US" sz="1200" dirty="0"/>
                        <a:t>　質疑応答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61296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</a:t>
                      </a:r>
                      <a:r>
                        <a:rPr kumimoji="1" lang="ja-JP" altLang="en-US" sz="1200" dirty="0"/>
                        <a:t>　共有事項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　　沖縄修学旅行 防疫対策ガイドライン 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 沖縄修学旅行防疫観光動画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6885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6.</a:t>
                      </a:r>
                      <a:r>
                        <a:rPr kumimoji="1" lang="ja-JP" altLang="en-US" sz="1200" dirty="0"/>
                        <a:t>　閉会の挨拶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607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201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しねきゃぷしょん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川満　安寿香</dc:creator>
  <cp:lastModifiedBy>神谷　奈奈</cp:lastModifiedBy>
  <cp:revision>101</cp:revision>
  <cp:lastPrinted>2020-10-16T04:06:44Z</cp:lastPrinted>
  <dcterms:created xsi:type="dcterms:W3CDTF">2020-09-30T06:48:31Z</dcterms:created>
  <dcterms:modified xsi:type="dcterms:W3CDTF">2020-10-16T07:19:08Z</dcterms:modified>
</cp:coreProperties>
</file>